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29" autoAdjust="0"/>
    <p:restoredTop sz="94660"/>
  </p:normalViewPr>
  <p:slideViewPr>
    <p:cSldViewPr snapToGrid="0">
      <p:cViewPr varScale="1">
        <p:scale>
          <a:sx n="61" d="100"/>
          <a:sy n="61" d="100"/>
        </p:scale>
        <p:origin x="96" y="10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801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025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40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28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337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464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559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894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367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944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54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0915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6519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403919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6065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86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62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0C80EC9-8E0E-4F79-BE93-43F3705605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F1190CC-B6EF-4FE1-8A8C-FEB7E7F2F9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5502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RS" dirty="0" smtClean="0"/>
              <a:t>INŽENJERSKA DIJAGNOSTIKA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 smtClean="0"/>
              <a:t>v. prof. dr Goran Šiniković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066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71" y="-1"/>
            <a:ext cx="8534400" cy="927279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200"/>
              </a:spcAft>
            </a:pPr>
            <a:r>
              <a:rPr lang="sr-Latn-RS" dirty="0" smtClean="0"/>
              <a:t>uvod</a:t>
            </a:r>
            <a:endParaRPr lang="en-US" dirty="0"/>
          </a:p>
        </p:txBody>
      </p:sp>
      <p:pic>
        <p:nvPicPr>
          <p:cNvPr id="4" name="Content Placeholder 3" descr="Srodna slika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6"/>
          <a:stretch/>
        </p:blipFill>
        <p:spPr bwMode="auto">
          <a:xfrm>
            <a:off x="3195067" y="927278"/>
            <a:ext cx="5715000" cy="28788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45186" y="3993147"/>
            <a:ext cx="8406509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Rotacione mašine u radu generišu mehaničke </a:t>
            </a:r>
            <a:r>
              <a:rPr lang="sr-Latn-RS" dirty="0" smtClean="0"/>
              <a:t>vibracije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Povećane vibracije </a:t>
            </a:r>
            <a:r>
              <a:rPr lang="sr-Latn-RS" dirty="0" smtClean="0"/>
              <a:t>značajno </a:t>
            </a:r>
            <a:r>
              <a:rPr lang="sr-Latn-RS" dirty="0"/>
              <a:t>skraćuju </a:t>
            </a:r>
            <a:r>
              <a:rPr lang="sr-Latn-RS" dirty="0" smtClean="0"/>
              <a:t>radni vek mašina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Merenjem i analizom vibracija mogu se sprečiti otkazi i produžiti radni vek </a:t>
            </a:r>
            <a:r>
              <a:rPr lang="sr-Latn-RS" dirty="0" smtClean="0"/>
              <a:t>mašine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Korišćenjem </a:t>
            </a:r>
            <a:r>
              <a:rPr lang="sr-Latn-RS" dirty="0" smtClean="0"/>
              <a:t>senzora </a:t>
            </a:r>
            <a:r>
              <a:rPr lang="sr-Latn-RS" dirty="0"/>
              <a:t>i uređaja za merenje i analizu vibracija, može se doći do pouzdanih informacija o stanju mašina i do ranih upozorenja o mogućim problemima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799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71" y="-1"/>
            <a:ext cx="8534400" cy="927279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200"/>
              </a:spcAft>
            </a:pPr>
            <a:r>
              <a:rPr lang="sr-Latn-RS" dirty="0" smtClean="0"/>
              <a:t>uvod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20333" y="2392946"/>
            <a:ext cx="84065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Vibracije na mašinama su odgovor kućišta </a:t>
            </a:r>
            <a:r>
              <a:rPr lang="sr-Latn-RS" dirty="0" smtClean="0"/>
              <a:t>na </a:t>
            </a:r>
            <a:r>
              <a:rPr lang="sr-Latn-RS" dirty="0"/>
              <a:t>dejstvo unutrašnjih sila u </a:t>
            </a:r>
            <a:r>
              <a:rPr lang="sr-Latn-RS" dirty="0" smtClean="0"/>
              <a:t>mašinama (</a:t>
            </a:r>
            <a:r>
              <a:rPr lang="sr-Latn-RS" dirty="0"/>
              <a:t>neuravnoteženost rotora, nesaosnost vratila, oštećenja ležaja, oštećenja </a:t>
            </a:r>
            <a:r>
              <a:rPr lang="sr-Latn-RS" dirty="0" smtClean="0"/>
              <a:t>fundamenta... )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Približno polovina svih operativnih troškova </a:t>
            </a:r>
            <a:r>
              <a:rPr lang="sr-Latn-RS" dirty="0" smtClean="0"/>
              <a:t>odlazi </a:t>
            </a:r>
            <a:r>
              <a:rPr lang="sr-Latn-RS" dirty="0"/>
              <a:t>na troškove održavanja</a:t>
            </a:r>
            <a:r>
              <a:rPr lang="sr-Latn-RS" dirty="0" smtClean="0"/>
              <a:t>.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 smtClean="0"/>
              <a:t>Praćenje </a:t>
            </a:r>
            <a:r>
              <a:rPr lang="sr-Latn-RS" dirty="0"/>
              <a:t>stanja mašina i </a:t>
            </a:r>
            <a:r>
              <a:rPr lang="sr-Latn-RS" dirty="0" smtClean="0"/>
              <a:t>dijagnostika </a:t>
            </a:r>
            <a:r>
              <a:rPr lang="sr-Latn-RS" dirty="0"/>
              <a:t>otkaza je jedna od aktivnosti pomoću kojih se mogu ostvariti značajne uštede. </a:t>
            </a:r>
            <a:endParaRPr lang="sr-Latn-RS" dirty="0" smtClean="0"/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sr-Latn-RS" dirty="0" smtClean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368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71" y="-1"/>
            <a:ext cx="8534400" cy="927279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200"/>
              </a:spcAft>
            </a:pPr>
            <a:r>
              <a:rPr lang="sr-Latn-RS" dirty="0" smtClean="0"/>
              <a:t>uvod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24081" y="1755273"/>
            <a:ext cx="840650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 smtClean="0"/>
              <a:t>Otkaz </a:t>
            </a:r>
            <a:r>
              <a:rPr lang="sr-Latn-RS" dirty="0"/>
              <a:t>mašina se može definisati kao nesposobnost mašine da izvrši svoju projektovanu funkciju.</a:t>
            </a:r>
            <a:endParaRPr lang="sr-Latn-RS" dirty="0" smtClean="0"/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 smtClean="0"/>
              <a:t>Glavni </a:t>
            </a:r>
            <a:r>
              <a:rPr lang="sr-Latn-RS" dirty="0"/>
              <a:t>razlog uvođenja nadzora i dijagnostike stanja mašina je generisanje tačnih informacija o trenutnom stanju mašine</a:t>
            </a:r>
            <a:r>
              <a:rPr lang="sr-Latn-RS" dirty="0" smtClean="0"/>
              <a:t>.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Zahvaljujući takvom pristupu, mogu se očekivati visoke performanse i pouzdanost u radu mašina</a:t>
            </a:r>
            <a:r>
              <a:rPr lang="sr-Latn-RS" dirty="0" smtClean="0"/>
              <a:t>.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Na osnovu informacija o stanju mašina, sa velikom pouzdanošću moguće je odgovoriti na sledeća pitanja</a:t>
            </a:r>
            <a:r>
              <a:rPr lang="sr-Latn-RS" dirty="0" smtClean="0"/>
              <a:t>:</a:t>
            </a:r>
          </a:p>
          <a:p>
            <a:pPr lvl="0">
              <a:spcBef>
                <a:spcPts val="600"/>
              </a:spcBef>
            </a:pPr>
            <a:r>
              <a:rPr lang="sr-Latn-RS" dirty="0" smtClean="0"/>
              <a:t>		Koliko </a:t>
            </a:r>
            <a:r>
              <a:rPr lang="sr-Latn-RS" dirty="0"/>
              <a:t>je očekivano vreme do pojave otkaza?</a:t>
            </a:r>
            <a:endParaRPr lang="en-US" dirty="0"/>
          </a:p>
          <a:p>
            <a:pPr lvl="0">
              <a:spcBef>
                <a:spcPts val="600"/>
              </a:spcBef>
            </a:pPr>
            <a:r>
              <a:rPr lang="sr-Latn-RS" dirty="0" smtClean="0"/>
              <a:t>		Kada </a:t>
            </a:r>
            <a:r>
              <a:rPr lang="sr-Latn-RS" dirty="0"/>
              <a:t>je optimalni trenutak za servis?</a:t>
            </a:r>
            <a:endParaRPr lang="en-US" dirty="0"/>
          </a:p>
          <a:p>
            <a:pPr lvl="0">
              <a:spcBef>
                <a:spcPts val="600"/>
              </a:spcBef>
            </a:pPr>
            <a:r>
              <a:rPr lang="sr-Latn-RS" dirty="0" smtClean="0"/>
              <a:t>		Koje </a:t>
            </a:r>
            <a:r>
              <a:rPr lang="sr-Latn-RS" dirty="0"/>
              <a:t>aktivnosti su potrebne prilikom servisa?</a:t>
            </a:r>
            <a:endParaRPr lang="en-US" dirty="0"/>
          </a:p>
          <a:p>
            <a:pPr>
              <a:spcBef>
                <a:spcPts val="600"/>
              </a:spcBef>
            </a:pPr>
            <a:r>
              <a:rPr lang="sr-Latn-RS" dirty="0" smtClean="0"/>
              <a:t>		Koliko </a:t>
            </a:r>
            <a:r>
              <a:rPr lang="sr-Latn-RS" dirty="0"/>
              <a:t>je očekivano vreme za servis?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35171" y="927278"/>
            <a:ext cx="3585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 smtClean="0"/>
              <a:t>Otkaz mašina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063255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71" y="-1"/>
            <a:ext cx="8534400" cy="927279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200"/>
              </a:spcAft>
            </a:pPr>
            <a:r>
              <a:rPr lang="sr-Latn-RS" dirty="0" smtClean="0"/>
              <a:t>uvod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24081" y="1755273"/>
            <a:ext cx="8406509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Pored uobičajenog normalnog habanja, postoje i brojni specifični razlozi za pojavu otkaza mašina</a:t>
            </a:r>
            <a:r>
              <a:rPr lang="sr-Latn-RS" dirty="0" smtClean="0"/>
              <a:t>.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Prevremeno otkazivanje mašine može da bude posledica</a:t>
            </a:r>
            <a:r>
              <a:rPr lang="sr-Latn-RS" dirty="0" smtClean="0"/>
              <a:t>:</a:t>
            </a:r>
          </a:p>
          <a:p>
            <a:pPr lvl="0">
              <a:spcBef>
                <a:spcPts val="600"/>
              </a:spcBef>
            </a:pPr>
            <a:r>
              <a:rPr lang="sr-Latn-RS" dirty="0" smtClean="0"/>
              <a:t>		</a:t>
            </a:r>
            <a:r>
              <a:rPr lang="sr-Latn-RS" dirty="0"/>
              <a:t>nedostataka nastalih u fazi </a:t>
            </a:r>
            <a:r>
              <a:rPr lang="sr-Latn-RS" dirty="0" smtClean="0"/>
              <a:t>projektovanja</a:t>
            </a:r>
          </a:p>
          <a:p>
            <a:pPr lvl="0">
              <a:spcBef>
                <a:spcPts val="600"/>
              </a:spcBef>
            </a:pPr>
            <a:r>
              <a:rPr lang="sr-Latn-RS" dirty="0" smtClean="0"/>
              <a:t>		</a:t>
            </a:r>
            <a:r>
              <a:rPr lang="sr-Latn-RS" dirty="0"/>
              <a:t>pogrešnog izbora </a:t>
            </a:r>
            <a:r>
              <a:rPr lang="sr-Latn-RS" dirty="0" smtClean="0"/>
              <a:t>materijala</a:t>
            </a:r>
          </a:p>
          <a:p>
            <a:pPr lvl="0">
              <a:spcBef>
                <a:spcPts val="600"/>
              </a:spcBef>
            </a:pPr>
            <a:r>
              <a:rPr lang="sr-Latn-RS" dirty="0" smtClean="0"/>
              <a:t>		</a:t>
            </a:r>
            <a:r>
              <a:rPr lang="sr-Latn-RS" dirty="0"/>
              <a:t>nepravilne </a:t>
            </a:r>
            <a:r>
              <a:rPr lang="sr-Latn-RS" dirty="0" smtClean="0"/>
              <a:t>montaže</a:t>
            </a:r>
          </a:p>
          <a:p>
            <a:pPr lvl="0">
              <a:spcBef>
                <a:spcPts val="600"/>
              </a:spcBef>
            </a:pPr>
            <a:r>
              <a:rPr lang="sr-Latn-RS" dirty="0" smtClean="0"/>
              <a:t>		</a:t>
            </a:r>
            <a:r>
              <a:rPr lang="sr-Latn-RS" dirty="0"/>
              <a:t>nepravilne </a:t>
            </a:r>
            <a:r>
              <a:rPr lang="sr-Latn-RS" dirty="0" smtClean="0"/>
              <a:t>eksploatacije</a:t>
            </a:r>
          </a:p>
          <a:p>
            <a:pPr lvl="0">
              <a:spcBef>
                <a:spcPts val="600"/>
              </a:spcBef>
            </a:pPr>
            <a:r>
              <a:rPr lang="sr-Latn-RS" dirty="0"/>
              <a:t>	</a:t>
            </a:r>
            <a:r>
              <a:rPr lang="sr-Latn-RS" dirty="0" smtClean="0"/>
              <a:t>	</a:t>
            </a:r>
            <a:r>
              <a:rPr lang="sr-Latn-RS" dirty="0"/>
              <a:t>neodgovarajućeg </a:t>
            </a:r>
            <a:r>
              <a:rPr lang="sr-Latn-RS" dirty="0" smtClean="0"/>
              <a:t>održavanja</a:t>
            </a:r>
          </a:p>
          <a:p>
            <a:pPr lvl="0">
              <a:spcBef>
                <a:spcPts val="600"/>
              </a:spcBef>
            </a:pPr>
            <a:r>
              <a:rPr lang="sr-Latn-RS" dirty="0"/>
              <a:t>	</a:t>
            </a:r>
            <a:r>
              <a:rPr lang="sr-Latn-RS" dirty="0" smtClean="0"/>
              <a:t>	</a:t>
            </a:r>
            <a:r>
              <a:rPr lang="sr-Latn-RS" dirty="0"/>
              <a:t>prekomernog preventivnog održavanja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35171" y="927278"/>
            <a:ext cx="3585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 smtClean="0"/>
              <a:t>Uzroci otkaza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684748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71" y="-1"/>
            <a:ext cx="8534400" cy="927279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200"/>
              </a:spcAft>
            </a:pPr>
            <a:r>
              <a:rPr lang="sr-Latn-RS" dirty="0" smtClean="0"/>
              <a:t>uvod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24081" y="1755273"/>
            <a:ext cx="840650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Svi otkazi mogu se podeliti u dve </a:t>
            </a:r>
            <a:r>
              <a:rPr lang="sr-Latn-RS" dirty="0" smtClean="0"/>
              <a:t>kategorije:</a:t>
            </a:r>
          </a:p>
          <a:p>
            <a:pPr marL="742950" lvl="1" indent="-285750" algn="just">
              <a:spcBef>
                <a:spcPts val="1200"/>
              </a:spcBef>
              <a:buFontTx/>
              <a:buChar char="-"/>
            </a:pPr>
            <a:r>
              <a:rPr lang="sr-Latn-RS" dirty="0" smtClean="0"/>
              <a:t>Delimični</a:t>
            </a:r>
            <a:endParaRPr lang="sr-Latn-RS" dirty="0"/>
          </a:p>
          <a:p>
            <a:pPr marL="742950" lvl="1" indent="-285750" algn="just">
              <a:spcBef>
                <a:spcPts val="1200"/>
              </a:spcBef>
              <a:buFontTx/>
              <a:buChar char="-"/>
            </a:pPr>
            <a:r>
              <a:rPr lang="sr-Latn-RS" dirty="0" smtClean="0"/>
              <a:t>Katastrofalni</a:t>
            </a:r>
            <a:endParaRPr lang="sr-Latn-RS" dirty="0"/>
          </a:p>
          <a:p>
            <a:pPr marL="0" lvl="1" algn="just">
              <a:spcBef>
                <a:spcPts val="1200"/>
              </a:spcBef>
            </a:pPr>
            <a:r>
              <a:rPr lang="sr-Latn-RS" dirty="0"/>
              <a:t>Kod katastrofalnih </a:t>
            </a:r>
            <a:r>
              <a:rPr lang="sr-Latn-RS" dirty="0" smtClean="0"/>
              <a:t>otkaza </a:t>
            </a:r>
            <a:r>
              <a:rPr lang="sr-Latn-RS" dirty="0"/>
              <a:t>dolazi do potpunog gubitka funkcije </a:t>
            </a:r>
            <a:r>
              <a:rPr lang="sr-Latn-RS" dirty="0" smtClean="0"/>
              <a:t>mašine. Nastaju iznenada, bez najave.</a:t>
            </a:r>
          </a:p>
          <a:p>
            <a:pPr marL="0" lvl="1" algn="just">
              <a:spcBef>
                <a:spcPts val="1200"/>
              </a:spcBef>
            </a:pPr>
            <a:r>
              <a:rPr lang="sr-Latn-RS" dirty="0"/>
              <a:t>D</a:t>
            </a:r>
            <a:r>
              <a:rPr lang="sr-Latn-RS" dirty="0" smtClean="0"/>
              <a:t>elimični </a:t>
            </a:r>
            <a:r>
              <a:rPr lang="sr-Latn-RS" dirty="0"/>
              <a:t>otkazi podrazumevaju pojavu oštećenja kod kojih mašina i dalje obavlja svoju funkciju. Ovi otkazi nastaju postepeno, uz prethodno upozorenje.</a:t>
            </a:r>
            <a:endParaRPr lang="sr-Latn-R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5171" y="927278"/>
            <a:ext cx="3585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 smtClean="0"/>
              <a:t>Tipovi otkaza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0215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71" y="-1"/>
            <a:ext cx="8534400" cy="927279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200"/>
              </a:spcAft>
            </a:pPr>
            <a:r>
              <a:rPr lang="sr-Latn-RS" dirty="0" smtClean="0"/>
              <a:t>uvod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24081" y="1755273"/>
            <a:ext cx="8406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sr-Latn-RS" dirty="0"/>
              <a:t>Statistički podaci koji opisuju učestalost otkaza mogu se sumirati u tzv. „dijagram kade“</a:t>
            </a:r>
            <a:endParaRPr lang="sr-Latn-R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5171" y="927278"/>
            <a:ext cx="3585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 dirty="0"/>
              <a:t>Učestalost nastanka otkaza</a:t>
            </a:r>
            <a:endParaRPr lang="en-US" sz="20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212" y="2741878"/>
            <a:ext cx="6924245" cy="3625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636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71" y="-1"/>
            <a:ext cx="8534400" cy="927279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1200"/>
              </a:spcAft>
            </a:pPr>
            <a:r>
              <a:rPr lang="sr-Latn-RS" dirty="0" smtClean="0"/>
              <a:t>uvod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24081" y="1755273"/>
            <a:ext cx="840650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r-Latn-RS" dirty="0"/>
              <a:t>Glavni cilj nadzora stanja mašina i dijagnostike otkaza </a:t>
            </a:r>
            <a:r>
              <a:rPr lang="sr-Latn-RS" dirty="0" smtClean="0"/>
              <a:t>je:</a:t>
            </a:r>
          </a:p>
          <a:p>
            <a:pPr algn="just">
              <a:spcBef>
                <a:spcPts val="1200"/>
              </a:spcBef>
            </a:pPr>
            <a:r>
              <a:rPr lang="sr-Latn-RS" dirty="0" smtClean="0"/>
              <a:t>	- detekcija </a:t>
            </a:r>
            <a:r>
              <a:rPr lang="sr-Latn-RS" dirty="0"/>
              <a:t>nastanka problema na </a:t>
            </a:r>
            <a:r>
              <a:rPr lang="sr-Latn-RS" dirty="0" smtClean="0"/>
              <a:t>mašinama</a:t>
            </a:r>
          </a:p>
          <a:p>
            <a:pPr algn="just">
              <a:spcBef>
                <a:spcPts val="1200"/>
              </a:spcBef>
            </a:pPr>
            <a:r>
              <a:rPr lang="sr-Latn-RS" dirty="0" smtClean="0"/>
              <a:t>	- pronalaženje </a:t>
            </a:r>
            <a:r>
              <a:rPr lang="sr-Latn-RS" dirty="0"/>
              <a:t>uzroka njegovog </a:t>
            </a:r>
            <a:r>
              <a:rPr lang="sr-Latn-RS" dirty="0" smtClean="0"/>
              <a:t>nastanka</a:t>
            </a:r>
          </a:p>
          <a:p>
            <a:pPr algn="just">
              <a:spcBef>
                <a:spcPts val="1200"/>
              </a:spcBef>
            </a:pPr>
            <a:r>
              <a:rPr lang="sr-Latn-RS" dirty="0"/>
              <a:t>	</a:t>
            </a:r>
            <a:r>
              <a:rPr lang="sr-Latn-RS" dirty="0" smtClean="0"/>
              <a:t>- praćenje </a:t>
            </a:r>
            <a:r>
              <a:rPr lang="sr-Latn-RS" dirty="0"/>
              <a:t>trenda tokom </a:t>
            </a:r>
            <a:r>
              <a:rPr lang="sr-Latn-RS" dirty="0" smtClean="0"/>
              <a:t>vremena</a:t>
            </a:r>
          </a:p>
          <a:p>
            <a:pPr algn="just">
              <a:spcBef>
                <a:spcPts val="1200"/>
              </a:spcBef>
            </a:pPr>
            <a:r>
              <a:rPr lang="sr-Latn-RS" dirty="0"/>
              <a:t>Na osnovu takvih informacija moguća je pouzdana procena preostalog vremena do nastanka potpunog otkaza i sprečavanje katastrofalnih otkaza koji sa sobom nose ozbiljna oštećenja i velike posledice.</a:t>
            </a:r>
            <a:endParaRPr lang="sr-Latn-R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5171" y="927278"/>
            <a:ext cx="3585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 smtClean="0"/>
              <a:t>Cilj nadzora mašina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655668584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189</TotalTime>
  <Words>297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Slice</vt:lpstr>
      <vt:lpstr>INŽENJERSKA DIJAGNOSTIKA</vt:lpstr>
      <vt:lpstr>uvod</vt:lpstr>
      <vt:lpstr>uvod</vt:lpstr>
      <vt:lpstr>uvod</vt:lpstr>
      <vt:lpstr>uvod</vt:lpstr>
      <vt:lpstr>uvod</vt:lpstr>
      <vt:lpstr>uvod</vt:lpstr>
      <vt:lpstr>uvod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INŽENJERSKA DIJAGNOSTIKA</dc:title>
  <dc:creator>Goran</dc:creator>
  <cp:lastModifiedBy>Goran</cp:lastModifiedBy>
  <cp:revision>7</cp:revision>
  <dcterms:created xsi:type="dcterms:W3CDTF">2021-02-10T07:46:10Z</dcterms:created>
  <dcterms:modified xsi:type="dcterms:W3CDTF">2021-02-10T10:55:39Z</dcterms:modified>
</cp:coreProperties>
</file>