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4" r:id="rId4"/>
    <p:sldId id="285" r:id="rId5"/>
    <p:sldId id="286" r:id="rId6"/>
    <p:sldId id="289" r:id="rId7"/>
    <p:sldId id="287" r:id="rId8"/>
    <p:sldId id="290" r:id="rId9"/>
    <p:sldId id="291" r:id="rId10"/>
    <p:sldId id="295" r:id="rId11"/>
    <p:sldId id="296" r:id="rId12"/>
    <p:sldId id="297" r:id="rId13"/>
    <p:sldId id="298" r:id="rId14"/>
    <p:sldId id="292" r:id="rId15"/>
    <p:sldId id="299" r:id="rId16"/>
    <p:sldId id="300" r:id="rId17"/>
    <p:sldId id="293" r:id="rId18"/>
    <p:sldId id="301" r:id="rId19"/>
    <p:sldId id="302" r:id="rId20"/>
    <p:sldId id="305" r:id="rId21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55187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8008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2995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1928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9336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0560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07774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6853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50026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5223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6724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212C1-8C58-4BAF-9599-4FB79F352C51}" type="datetimeFigureOut">
              <a:rPr lang="sr-Latn-RS" smtClean="0"/>
              <a:t>14.12.2016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964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wmv"/><Relationship Id="rId1" Type="http://schemas.microsoft.com/office/2007/relationships/media" Target="../media/media3.wmv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JPG"/><Relationship Id="rId2" Type="http://schemas.openxmlformats.org/officeDocument/2006/relationships/video" Target="../media/media4.wmv"/><Relationship Id="rId1" Type="http://schemas.microsoft.com/office/2007/relationships/media" Target="../media/media4.wmv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10" Type="http://schemas.openxmlformats.org/officeDocument/2006/relationships/image" Target="../media/image49.png"/><Relationship Id="rId4" Type="http://schemas.openxmlformats.org/officeDocument/2006/relationships/image" Target="../media/image43.JPG"/><Relationship Id="rId9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4" y="826498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8467"/>
            <a:ext cx="9144000" cy="1156062"/>
          </a:xfrm>
        </p:spPr>
        <p:txBody>
          <a:bodyPr/>
          <a:lstStyle/>
          <a:p>
            <a:r>
              <a:rPr lang="sr-Latn-RS" dirty="0" err="1" smtClean="0"/>
              <a:t>Mehatronika</a:t>
            </a:r>
            <a:endParaRPr lang="sr-Latn-R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53801"/>
            <a:ext cx="9144000" cy="1655762"/>
          </a:xfrm>
        </p:spPr>
        <p:txBody>
          <a:bodyPr/>
          <a:lstStyle/>
          <a:p>
            <a:r>
              <a:rPr lang="hr-HR" dirty="0" smtClean="0"/>
              <a:t>PLC zadaci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56965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16" y="2184256"/>
            <a:ext cx="3747005" cy="341759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8" t="18393" r="20731" b="21444"/>
          <a:stretch/>
        </p:blipFill>
        <p:spPr>
          <a:xfrm>
            <a:off x="6567055" y="2649751"/>
            <a:ext cx="3823855" cy="2733965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cxnSp>
        <p:nvCxnSpPr>
          <p:cNvPr id="8" name="Straight Connector 7"/>
          <p:cNvCxnSpPr/>
          <p:nvPr/>
        </p:nvCxnSpPr>
        <p:spPr>
          <a:xfrm>
            <a:off x="7176655" y="5301673"/>
            <a:ext cx="0" cy="36021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698509" y="5329382"/>
            <a:ext cx="0" cy="54494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224983" y="5320145"/>
            <a:ext cx="0" cy="7481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760691" y="5329382"/>
            <a:ext cx="0" cy="94210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9287164" y="5320144"/>
            <a:ext cx="0" cy="108989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813636" y="5329382"/>
            <a:ext cx="0" cy="1246909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484768" y="5593636"/>
            <a:ext cx="5694197" cy="48805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484768" y="5329382"/>
            <a:ext cx="0" cy="288656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745809" y="5337454"/>
            <a:ext cx="0" cy="47200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006850" y="5337454"/>
            <a:ext cx="0" cy="6561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236498" y="5320144"/>
            <a:ext cx="0" cy="87380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85176" y="5328337"/>
            <a:ext cx="0" cy="100069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722056" y="5328337"/>
            <a:ext cx="0" cy="118604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745809" y="5809455"/>
            <a:ext cx="5955238" cy="5104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006850" y="5993565"/>
            <a:ext cx="6227369" cy="533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224706" y="6186849"/>
            <a:ext cx="6522437" cy="5590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485176" y="6329032"/>
            <a:ext cx="6813781" cy="5840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722056" y="6502408"/>
            <a:ext cx="7091580" cy="6078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622855" y="4439862"/>
            <a:ext cx="2995358" cy="256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605665" y="4439862"/>
            <a:ext cx="0" cy="5754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3362136" y="3893055"/>
            <a:ext cx="0" cy="118604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362136" y="3905694"/>
            <a:ext cx="3256077" cy="27908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058314" y="2206609"/>
            <a:ext cx="0" cy="52259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7467889" y="2037584"/>
            <a:ext cx="0" cy="66607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7867939" y="1847954"/>
            <a:ext cx="0" cy="8557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8234797" y="1690626"/>
            <a:ext cx="0" cy="10385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8636866" y="1487053"/>
            <a:ext cx="0" cy="124214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9094066" y="1272723"/>
            <a:ext cx="0" cy="146802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9482283" y="1075289"/>
            <a:ext cx="0" cy="164922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9837594" y="859808"/>
            <a:ext cx="0" cy="188093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4096039" y="2152830"/>
            <a:ext cx="0" cy="29538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3715039" y="1971855"/>
            <a:ext cx="0" cy="4765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3248314" y="1798638"/>
            <a:ext cx="0" cy="64975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2905414" y="1633268"/>
            <a:ext cx="0" cy="80863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2485176" y="1420483"/>
            <a:ext cx="0" cy="1061249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2074141" y="1201947"/>
            <a:ext cx="0" cy="1240962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1262208" y="776377"/>
            <a:ext cx="0" cy="1694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>
            <a:off x="1614633" y="1006415"/>
            <a:ext cx="0" cy="144198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4060998" y="2180919"/>
            <a:ext cx="2997316" cy="2569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3708144" y="1988358"/>
            <a:ext cx="3759745" cy="3222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3243041" y="1808314"/>
            <a:ext cx="4624898" cy="3964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2905414" y="1644953"/>
            <a:ext cx="5328805" cy="45673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>
            <a:off x="2486566" y="1434339"/>
            <a:ext cx="6150300" cy="52714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2059025" y="1212684"/>
            <a:ext cx="7035041" cy="60297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1262208" y="785991"/>
            <a:ext cx="8575386" cy="735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1614633" y="1029616"/>
            <a:ext cx="7867650" cy="674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3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Ulazi - Inputs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324" y="-24400"/>
            <a:ext cx="2550597" cy="68824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26" y="4767262"/>
            <a:ext cx="3124200" cy="981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11" y="2451629"/>
            <a:ext cx="3143250" cy="1209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1140" y="1986733"/>
            <a:ext cx="18278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Digitalni ULAZ 1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611517" y="4237579"/>
            <a:ext cx="1887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Analogni ULAZ 2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330040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Izlazi - Outputs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544" y="365125"/>
            <a:ext cx="3355754" cy="63006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853" y="3239207"/>
            <a:ext cx="3390900" cy="12668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75781" y="2692903"/>
            <a:ext cx="1847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Digitalni IZLAZ 1</a:t>
            </a:r>
            <a:endParaRPr lang="sr-Latn-RS" sz="2000" dirty="0"/>
          </a:p>
        </p:txBody>
      </p:sp>
    </p:spTree>
    <p:extLst>
      <p:ext uri="{BB962C8B-B14F-4D97-AF65-F5344CB8AC3E}">
        <p14:creationId xmlns:p14="http://schemas.microsoft.com/office/powerpoint/2010/main" val="391711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Functions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372" y="428499"/>
            <a:ext cx="2321745" cy="6332034"/>
          </a:xfrm>
        </p:spPr>
      </p:pic>
    </p:spTree>
    <p:extLst>
      <p:ext uri="{BB962C8B-B14F-4D97-AF65-F5344CB8AC3E}">
        <p14:creationId xmlns:p14="http://schemas.microsoft.com/office/powerpoint/2010/main" val="274869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– Logička kola</a:t>
            </a:r>
            <a:endParaRPr lang="sr-Latn-R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988" y="4738349"/>
            <a:ext cx="3438525" cy="1495425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988" y="2268558"/>
            <a:ext cx="3467100" cy="15525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6728" y="1779568"/>
            <a:ext cx="10405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ILI KOLO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569979" y="4198948"/>
            <a:ext cx="869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I KOLO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507525" y="2629743"/>
            <a:ext cx="50468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= 1 ILI B = 1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605605" y="5193673"/>
            <a:ext cx="5070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</a:t>
            </a:r>
            <a:r>
              <a:rPr lang="en-US" sz="2000" dirty="0" err="1" smtClean="0"/>
              <a:t>su</a:t>
            </a:r>
            <a:r>
              <a:rPr lang="en-US" sz="2000" dirty="0" smtClean="0"/>
              <a:t> </a:t>
            </a:r>
            <a:r>
              <a:rPr lang="hr-HR" sz="2000" dirty="0" smtClean="0"/>
              <a:t> </a:t>
            </a:r>
            <a:r>
              <a:rPr lang="en-US" sz="3200" dirty="0" smtClean="0"/>
              <a:t>I A</a:t>
            </a:r>
            <a:r>
              <a:rPr lang="hr-HR" sz="3200" dirty="0" smtClean="0"/>
              <a:t> = 1 </a:t>
            </a:r>
            <a:r>
              <a:rPr lang="en-US" sz="3200" dirty="0" smtClean="0"/>
              <a:t>I</a:t>
            </a:r>
            <a:r>
              <a:rPr lang="hr-HR" sz="3200" dirty="0" smtClean="0"/>
              <a:t> B = 1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407645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Relacije</a:t>
            </a:r>
            <a:endParaRPr lang="sr-Latn-R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85" y="2337719"/>
            <a:ext cx="3248025" cy="13716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023" y="4639240"/>
            <a:ext cx="3486150" cy="15811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5540" y="1869513"/>
            <a:ext cx="1098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VEĆE OD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344136" y="4156295"/>
            <a:ext cx="1309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MANJE OD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096000" y="2731131"/>
            <a:ext cx="3671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&gt; B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0" y="5211653"/>
            <a:ext cx="3671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IZLAZ = 1 </a:t>
            </a:r>
            <a:r>
              <a:rPr lang="hr-HR" sz="2000" dirty="0" smtClean="0"/>
              <a:t>ukoliko je </a:t>
            </a:r>
            <a:r>
              <a:rPr lang="hr-HR" sz="3200" dirty="0" smtClean="0"/>
              <a:t>A &lt; B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389847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– </a:t>
            </a:r>
            <a:r>
              <a:rPr lang="en-US" dirty="0" smtClean="0"/>
              <a:t>RS Flip </a:t>
            </a:r>
            <a:r>
              <a:rPr lang="en-US" dirty="0" err="1"/>
              <a:t>Flopovi</a:t>
            </a:r>
            <a:r>
              <a:rPr lang="en-US" dirty="0"/>
              <a:t> </a:t>
            </a:r>
            <a:r>
              <a:rPr lang="en-US" dirty="0" smtClean="0"/>
              <a:t>– RS </a:t>
            </a:r>
            <a:r>
              <a:rPr lang="en-US" dirty="0" err="1" smtClean="0"/>
              <a:t>bistabilno</a:t>
            </a:r>
            <a:r>
              <a:rPr lang="en-US" dirty="0" smtClean="0"/>
              <a:t> </a:t>
            </a:r>
            <a:r>
              <a:rPr lang="en-US" dirty="0" err="1" smtClean="0"/>
              <a:t>kolo</a:t>
            </a:r>
            <a:endParaRPr lang="sr-Latn-RS" dirty="0"/>
          </a:p>
        </p:txBody>
      </p:sp>
      <p:sp>
        <p:nvSpPr>
          <p:cNvPr id="9" name="TextBox 8"/>
          <p:cNvSpPr txBox="1"/>
          <p:nvPr/>
        </p:nvSpPr>
        <p:spPr>
          <a:xfrm>
            <a:off x="6105053" y="3368950"/>
            <a:ext cx="1293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 </a:t>
            </a:r>
            <a:r>
              <a:rPr lang="hr-HR" sz="3200" dirty="0" smtClean="0"/>
              <a:t>= Set</a:t>
            </a:r>
            <a:endParaRPr lang="sr-Latn-RS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548137" y="4754824"/>
            <a:ext cx="671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Ukoliko je S = 1 i R = 0 onda je IZLAZ = 1</a:t>
            </a:r>
            <a:endParaRPr lang="sr-Latn-R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866" y="2505925"/>
            <a:ext cx="3543300" cy="1447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105053" y="2784175"/>
            <a:ext cx="1717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R</a:t>
            </a:r>
            <a:r>
              <a:rPr lang="en-US" sz="3200" dirty="0" smtClean="0"/>
              <a:t> </a:t>
            </a:r>
            <a:r>
              <a:rPr lang="hr-HR" sz="3200" dirty="0" smtClean="0"/>
              <a:t>= Reset</a:t>
            </a:r>
            <a:endParaRPr lang="sr-Latn-R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548136" y="5408122"/>
            <a:ext cx="5648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3200" dirty="0" smtClean="0"/>
              <a:t>Ukoliko je R = 0 onda je IZLAZ = 0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9985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Funkcije - Tajmeri</a:t>
            </a:r>
            <a:endParaRPr lang="sr-Latn-RS" dirty="0"/>
          </a:p>
        </p:txBody>
      </p:sp>
      <p:sp>
        <p:nvSpPr>
          <p:cNvPr id="7" name="TextBox 6"/>
          <p:cNvSpPr txBox="1"/>
          <p:nvPr/>
        </p:nvSpPr>
        <p:spPr>
          <a:xfrm>
            <a:off x="2555540" y="1869513"/>
            <a:ext cx="15179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TON TAJMER</a:t>
            </a:r>
            <a:endParaRPr lang="sr-Latn-R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52906" y="4173235"/>
            <a:ext cx="1323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2000" dirty="0" smtClean="0"/>
              <a:t>TP TAJMER</a:t>
            </a:r>
            <a:endParaRPr lang="sr-Latn-R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598060" y="2611112"/>
            <a:ext cx="58961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3200" dirty="0" smtClean="0"/>
              <a:t>IZLAZ = 1 </a:t>
            </a:r>
          </a:p>
          <a:p>
            <a:pPr algn="ctr"/>
            <a:r>
              <a:rPr lang="hr-HR" sz="3200" dirty="0" smtClean="0"/>
              <a:t>POSLE VREMENSKOG PERIODA PT </a:t>
            </a:r>
            <a:endParaRPr lang="sr-Latn-R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74" y="2499590"/>
            <a:ext cx="3486150" cy="152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74" y="4722990"/>
            <a:ext cx="3476625" cy="15621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20331" y="4722990"/>
            <a:ext cx="47564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r-HR" sz="3200" dirty="0" smtClean="0"/>
              <a:t>IZLAZ = 1 </a:t>
            </a:r>
          </a:p>
          <a:p>
            <a:pPr algn="ctr"/>
            <a:r>
              <a:rPr lang="hr-HR" sz="3200" dirty="0" smtClean="0"/>
              <a:t>ZA VREME TRAJANJA </a:t>
            </a:r>
          </a:p>
          <a:p>
            <a:pPr algn="ctr"/>
            <a:r>
              <a:rPr lang="hr-HR" sz="3200" dirty="0" smtClean="0"/>
              <a:t>VREMENSKOG PERIODA PT 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val="295714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7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Na pocetku dioda </a:t>
            </a:r>
            <a:r>
              <a:rPr lang="pl-PL" u="sng" dirty="0" smtClean="0"/>
              <a:t>4</a:t>
            </a:r>
            <a:r>
              <a:rPr lang="pl-PL" dirty="0" smtClean="0"/>
              <a:t> </a:t>
            </a:r>
            <a:r>
              <a:rPr lang="pl-PL" dirty="0"/>
              <a:t>je upaljena. Pritiskom na taster </a:t>
            </a:r>
            <a:r>
              <a:rPr lang="pl-PL" u="sng" dirty="0" smtClean="0"/>
              <a:t>2</a:t>
            </a:r>
            <a:r>
              <a:rPr lang="pl-PL" dirty="0" smtClean="0"/>
              <a:t>ugasiti </a:t>
            </a:r>
            <a:r>
              <a:rPr lang="pl-PL" dirty="0"/>
              <a:t>diodu na 5 sekundi.</a:t>
            </a:r>
            <a:endParaRPr lang="sr-Latn-R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93" y="3005138"/>
            <a:ext cx="7953375" cy="3171825"/>
          </a:xfrm>
          <a:prstGeom prst="rect">
            <a:avLst/>
          </a:prstGeom>
        </p:spPr>
      </p:pic>
      <p:pic>
        <p:nvPicPr>
          <p:cNvPr id="13" name="Zadatak 7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82150" y="3005138"/>
            <a:ext cx="4314868" cy="319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10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9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/>
              <a:t>Suksecivno</a:t>
            </a:r>
            <a:r>
              <a:rPr lang="en-US" dirty="0"/>
              <a:t> </a:t>
            </a:r>
            <a:r>
              <a:rPr lang="en-US" dirty="0" err="1"/>
              <a:t>paliti</a:t>
            </a:r>
            <a:r>
              <a:rPr lang="en-US" dirty="0"/>
              <a:t> diode </a:t>
            </a:r>
            <a:r>
              <a:rPr lang="en-US" dirty="0" smtClean="0"/>
              <a:t>(</a:t>
            </a:r>
            <a:r>
              <a:rPr lang="sr-Latn-RS" dirty="0" smtClean="0"/>
              <a:t>1i2</a:t>
            </a:r>
            <a:r>
              <a:rPr lang="en-US" dirty="0" smtClean="0"/>
              <a:t>,</a:t>
            </a:r>
            <a:r>
              <a:rPr lang="sr-Latn-RS" dirty="0" smtClean="0"/>
              <a:t> 3i4</a:t>
            </a:r>
            <a:r>
              <a:rPr lang="en-US" dirty="0" smtClean="0"/>
              <a:t>,</a:t>
            </a:r>
            <a:r>
              <a:rPr lang="sr-Latn-RS" dirty="0" smtClean="0"/>
              <a:t> 5i6, 7i8</a:t>
            </a:r>
            <a:r>
              <a:rPr lang="en-US" dirty="0" smtClean="0"/>
              <a:t>) </a:t>
            </a:r>
            <a:r>
              <a:rPr lang="en-US" dirty="0"/>
              <a:t>u </a:t>
            </a:r>
            <a:r>
              <a:rPr lang="en-US" dirty="0" err="1"/>
              <a:t>zavisnosti</a:t>
            </a:r>
            <a:r>
              <a:rPr lang="en-US" dirty="0"/>
              <a:t> od </a:t>
            </a:r>
            <a:r>
              <a:rPr lang="en-US" dirty="0" err="1"/>
              <a:t>signala</a:t>
            </a:r>
            <a:r>
              <a:rPr lang="en-US" dirty="0"/>
              <a:t> </a:t>
            </a:r>
            <a:r>
              <a:rPr lang="en-US" dirty="0" err="1"/>
              <a:t>potencimetra</a:t>
            </a:r>
            <a:r>
              <a:rPr lang="en-US" dirty="0"/>
              <a:t>.</a:t>
            </a:r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62" y="1373817"/>
            <a:ext cx="7953375" cy="5076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61" y="1379325"/>
            <a:ext cx="7953375" cy="5076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60" y="1379325"/>
            <a:ext cx="7953375" cy="50768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59" y="1379325"/>
            <a:ext cx="7953375" cy="5076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59" y="1379325"/>
            <a:ext cx="7953375" cy="50768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59" y="1368309"/>
            <a:ext cx="7953375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6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759" y="1384833"/>
            <a:ext cx="7953375" cy="50768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9</a:t>
            </a:r>
            <a:endParaRPr lang="sr-Latn-RS" dirty="0"/>
          </a:p>
        </p:txBody>
      </p:sp>
      <p:pic>
        <p:nvPicPr>
          <p:cNvPr id="11" name="Zadatak 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77615" y="2710396"/>
            <a:ext cx="5109921" cy="375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395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7.40741E-7 L -0.14662 0.0009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31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3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10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Kada</a:t>
            </a:r>
            <a:r>
              <a:rPr lang="en-US" dirty="0"/>
              <a:t> se </a:t>
            </a:r>
            <a:r>
              <a:rPr lang="en-US" dirty="0" err="1"/>
              <a:t>pritisne</a:t>
            </a:r>
            <a:r>
              <a:rPr lang="en-US" dirty="0"/>
              <a:t> </a:t>
            </a:r>
            <a:r>
              <a:rPr lang="en-US" dirty="0" smtClean="0"/>
              <a:t>taster</a:t>
            </a:r>
            <a:r>
              <a:rPr lang="hr-HR" dirty="0" smtClean="0"/>
              <a:t> </a:t>
            </a:r>
            <a:r>
              <a:rPr lang="hr-HR" u="sng" dirty="0" smtClean="0"/>
              <a:t>3</a:t>
            </a:r>
            <a:r>
              <a:rPr lang="en-US" dirty="0" smtClean="0"/>
              <a:t> </a:t>
            </a:r>
            <a:r>
              <a:rPr lang="en-US" dirty="0" err="1"/>
              <a:t>drzati</a:t>
            </a:r>
            <a:r>
              <a:rPr lang="en-US" dirty="0"/>
              <a:t> </a:t>
            </a:r>
            <a:r>
              <a:rPr lang="en-US" dirty="0" err="1"/>
              <a:t>svetlo</a:t>
            </a:r>
            <a:r>
              <a:rPr lang="en-US" dirty="0"/>
              <a:t> (</a:t>
            </a:r>
            <a:r>
              <a:rPr lang="en-US" dirty="0" smtClean="0"/>
              <a:t>diodu</a:t>
            </a:r>
            <a:r>
              <a:rPr lang="hr-HR" dirty="0" smtClean="0"/>
              <a:t> </a:t>
            </a:r>
            <a:r>
              <a:rPr lang="hr-HR" u="sng" dirty="0" smtClean="0"/>
              <a:t>7</a:t>
            </a:r>
            <a:r>
              <a:rPr lang="en-US" dirty="0" smtClean="0"/>
              <a:t>) </a:t>
            </a:r>
            <a:r>
              <a:rPr lang="en-US" dirty="0" err="1"/>
              <a:t>upaljenim</a:t>
            </a:r>
            <a:r>
              <a:rPr lang="en-US" dirty="0"/>
              <a:t> 10 </a:t>
            </a:r>
            <a:r>
              <a:rPr lang="en-US" dirty="0" err="1"/>
              <a:t>sekundi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posle</a:t>
            </a:r>
            <a:r>
              <a:rPr lang="en-US" dirty="0"/>
              <a:t>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ugasiti</a:t>
            </a:r>
            <a:r>
              <a:rPr lang="en-US" dirty="0"/>
              <a:t>.</a:t>
            </a:r>
            <a:endParaRPr lang="sr-Latn-R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2" y="3393965"/>
            <a:ext cx="7953375" cy="26955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1" y="3393964"/>
            <a:ext cx="7953375" cy="2695575"/>
          </a:xfrm>
          <a:prstGeom prst="rect">
            <a:avLst/>
          </a:prstGeom>
        </p:spPr>
      </p:pic>
      <p:pic>
        <p:nvPicPr>
          <p:cNvPr id="13" name="Zadatak 1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73910" y="2427599"/>
            <a:ext cx="5808648" cy="413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61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73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11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25625"/>
            <a:ext cx="10704968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Diodna </a:t>
            </a:r>
            <a:r>
              <a:rPr lang="en-US" dirty="0" err="1"/>
              <a:t>indikacija</a:t>
            </a:r>
            <a:r>
              <a:rPr lang="en-US" dirty="0"/>
              <a:t> </a:t>
            </a:r>
            <a:r>
              <a:rPr lang="en-US" dirty="0" err="1"/>
              <a:t>otvorenosti</a:t>
            </a:r>
            <a:r>
              <a:rPr lang="en-US" dirty="0"/>
              <a:t> </a:t>
            </a:r>
            <a:r>
              <a:rPr lang="en-US" dirty="0" err="1"/>
              <a:t>leptira</a:t>
            </a:r>
            <a:r>
              <a:rPr lang="en-US" dirty="0"/>
              <a:t> u 5 </a:t>
            </a:r>
            <a:r>
              <a:rPr lang="en-US" dirty="0" err="1"/>
              <a:t>polozaja</a:t>
            </a:r>
            <a:r>
              <a:rPr lang="en-US" dirty="0"/>
              <a:t>. 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52216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11a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25625"/>
            <a:ext cx="10704968" cy="4351338"/>
          </a:xfrm>
        </p:spPr>
        <p:txBody>
          <a:bodyPr/>
          <a:lstStyle/>
          <a:p>
            <a:pPr marL="0" indent="0">
              <a:buNone/>
            </a:pPr>
            <a:r>
              <a:rPr lang="sr-Latn-RS" dirty="0" smtClean="0"/>
              <a:t>LE dioda _</a:t>
            </a:r>
            <a:r>
              <a:rPr lang="sr-Latn-RS" u="sng" dirty="0" smtClean="0"/>
              <a:t>2</a:t>
            </a:r>
            <a:r>
              <a:rPr lang="sr-Latn-RS" dirty="0" smtClean="0"/>
              <a:t>_ svetli ukoliko je strelica potenciometra između brojeva 1 i 2</a:t>
            </a:r>
          </a:p>
          <a:p>
            <a:r>
              <a:rPr lang="hr-HR" dirty="0" smtClean="0"/>
              <a:t>Analogni ULAZ 1</a:t>
            </a:r>
          </a:p>
          <a:p>
            <a:r>
              <a:rPr lang="hr-HR" dirty="0" smtClean="0"/>
              <a:t>Digitalni IZLAZ 2</a:t>
            </a:r>
          </a:p>
          <a:p>
            <a:r>
              <a:rPr lang="hr-HR" dirty="0" smtClean="0"/>
              <a:t>Konstante 1000 i 2000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16800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11a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825625"/>
            <a:ext cx="10704968" cy="4351338"/>
          </a:xfrm>
        </p:spPr>
        <p:txBody>
          <a:bodyPr/>
          <a:lstStyle/>
          <a:p>
            <a:pPr marL="0" indent="0">
              <a:buNone/>
            </a:pPr>
            <a:r>
              <a:rPr lang="sr-Latn-RS" dirty="0" smtClean="0"/>
              <a:t>LE dioda _</a:t>
            </a:r>
            <a:r>
              <a:rPr lang="sr-Latn-RS" u="sng" dirty="0" smtClean="0"/>
              <a:t>2</a:t>
            </a:r>
            <a:r>
              <a:rPr lang="sr-Latn-RS" dirty="0" smtClean="0"/>
              <a:t>_ svetli ukoliko je strelica potenciometra između brojeva 1 i 2</a:t>
            </a:r>
          </a:p>
          <a:p>
            <a:r>
              <a:rPr lang="hr-HR" dirty="0" smtClean="0"/>
              <a:t>Analogni ULAZ 1</a:t>
            </a:r>
          </a:p>
          <a:p>
            <a:r>
              <a:rPr lang="hr-HR" dirty="0" smtClean="0"/>
              <a:t>Digitalni IZLAZ 2</a:t>
            </a:r>
          </a:p>
          <a:p>
            <a:r>
              <a:rPr lang="hr-HR" dirty="0" smtClean="0"/>
              <a:t>Konstante 1000 i 2000</a:t>
            </a:r>
          </a:p>
          <a:p>
            <a:endParaRPr lang="sr-Latn-R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00" y="466368"/>
            <a:ext cx="9858375" cy="62674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9" y="466368"/>
            <a:ext cx="9858375" cy="6267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8" y="466368"/>
            <a:ext cx="9858375" cy="6267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/>
          <a:stretch/>
        </p:blipFill>
        <p:spPr>
          <a:xfrm>
            <a:off x="1765427" y="3519380"/>
            <a:ext cx="7067267" cy="245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2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38200" y="3171279"/>
            <a:ext cx="9551406" cy="221553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167896" y="3395049"/>
            <a:ext cx="8627953" cy="162962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Diodna </a:t>
            </a:r>
            <a:r>
              <a:rPr lang="en-US" dirty="0" err="1"/>
              <a:t>indikacija</a:t>
            </a:r>
            <a:r>
              <a:rPr lang="en-US" dirty="0"/>
              <a:t> </a:t>
            </a:r>
            <a:r>
              <a:rPr lang="en-US" dirty="0" err="1"/>
              <a:t>otvorenosti</a:t>
            </a:r>
            <a:r>
              <a:rPr lang="en-US" dirty="0"/>
              <a:t> </a:t>
            </a:r>
            <a:r>
              <a:rPr lang="en-US" dirty="0" err="1"/>
              <a:t>leptira</a:t>
            </a:r>
            <a:r>
              <a:rPr lang="en-US" dirty="0"/>
              <a:t> u 5 </a:t>
            </a:r>
            <a:r>
              <a:rPr lang="en-US" dirty="0" err="1"/>
              <a:t>polozaja</a:t>
            </a:r>
            <a:r>
              <a:rPr lang="en-US" dirty="0" smtClean="0"/>
              <a:t>.</a:t>
            </a:r>
            <a:endParaRPr lang="hr-HR" dirty="0" smtClean="0"/>
          </a:p>
          <a:p>
            <a:pPr marL="0" indent="0">
              <a:buNone/>
            </a:pPr>
            <a:r>
              <a:rPr lang="hr-HR" dirty="0" smtClean="0"/>
              <a:t>Signal sa potenciometra 0 – 5</a:t>
            </a:r>
          </a:p>
          <a:p>
            <a:pPr marL="0" indent="0">
              <a:buNone/>
            </a:pPr>
            <a:r>
              <a:rPr lang="hr-HR" dirty="0" smtClean="0"/>
              <a:t>Diode 1 - 5</a:t>
            </a:r>
            <a:endParaRPr lang="sr-Latn-R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/>
          <a:stretch/>
        </p:blipFill>
        <p:spPr>
          <a:xfrm>
            <a:off x="1765427" y="3519380"/>
            <a:ext cx="7067267" cy="245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38200" y="3171279"/>
            <a:ext cx="9551406" cy="221553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167896" y="3395049"/>
            <a:ext cx="8627953" cy="162962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Diodna </a:t>
            </a:r>
            <a:r>
              <a:rPr lang="en-US" dirty="0" err="1"/>
              <a:t>indikacija</a:t>
            </a:r>
            <a:r>
              <a:rPr lang="en-US" dirty="0"/>
              <a:t> </a:t>
            </a:r>
            <a:r>
              <a:rPr lang="en-US" dirty="0" err="1"/>
              <a:t>otvorenosti</a:t>
            </a:r>
            <a:r>
              <a:rPr lang="en-US" dirty="0"/>
              <a:t> </a:t>
            </a:r>
            <a:r>
              <a:rPr lang="en-US" dirty="0" err="1"/>
              <a:t>leptira</a:t>
            </a:r>
            <a:r>
              <a:rPr lang="en-US" dirty="0"/>
              <a:t> u 5 </a:t>
            </a:r>
            <a:r>
              <a:rPr lang="en-US" dirty="0" err="1"/>
              <a:t>polozaja</a:t>
            </a:r>
            <a:r>
              <a:rPr lang="en-US" dirty="0" smtClean="0"/>
              <a:t>.</a:t>
            </a:r>
            <a:endParaRPr lang="hr-HR" dirty="0" smtClean="0"/>
          </a:p>
          <a:p>
            <a:pPr marL="0" indent="0">
              <a:buNone/>
            </a:pPr>
            <a:r>
              <a:rPr lang="hr-HR" dirty="0" smtClean="0"/>
              <a:t>Signal sa potenciometra 0 – 5</a:t>
            </a:r>
          </a:p>
          <a:p>
            <a:pPr marL="0" indent="0">
              <a:buNone/>
            </a:pPr>
            <a:r>
              <a:rPr lang="hr-HR" dirty="0" smtClean="0"/>
              <a:t>Diode 1 - 5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011994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7" y="466368"/>
            <a:ext cx="9858375" cy="6267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6" y="466368"/>
            <a:ext cx="9858375" cy="6267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5" y="466368"/>
            <a:ext cx="9858375" cy="6267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5" y="466368"/>
            <a:ext cx="9858375" cy="6267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95" y="466368"/>
            <a:ext cx="9858375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78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87651"/>
          </a:xfrm>
        </p:spPr>
        <p:txBody>
          <a:bodyPr/>
          <a:lstStyle/>
          <a:p>
            <a:pPr algn="ctr"/>
            <a:r>
              <a:rPr lang="hr-HR" dirty="0" smtClean="0"/>
              <a:t>Zadatak 12</a:t>
            </a: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48832" y="724277"/>
            <a:ext cx="10704968" cy="4990959"/>
          </a:xfrm>
        </p:spPr>
        <p:txBody>
          <a:bodyPr/>
          <a:lstStyle/>
          <a:p>
            <a:pPr marL="0" indent="0" algn="just">
              <a:buNone/>
            </a:pPr>
            <a:r>
              <a:rPr lang="en-US" sz="2200" dirty="0" err="1"/>
              <a:t>Upaliti</a:t>
            </a:r>
            <a:r>
              <a:rPr lang="en-US" sz="2200" dirty="0"/>
              <a:t> </a:t>
            </a:r>
            <a:r>
              <a:rPr lang="en-US" sz="2200" dirty="0" err="1"/>
              <a:t>grejac</a:t>
            </a:r>
            <a:r>
              <a:rPr lang="en-US" sz="2200" dirty="0"/>
              <a:t> (dioda </a:t>
            </a:r>
            <a:r>
              <a:rPr lang="sr-Latn-RS" sz="2200" dirty="0" smtClean="0"/>
              <a:t>7</a:t>
            </a:r>
            <a:r>
              <a:rPr lang="en-US" sz="2200" dirty="0" smtClean="0"/>
              <a:t>)</a:t>
            </a:r>
            <a:r>
              <a:rPr lang="sr-Latn-RS" sz="2200" dirty="0" smtClean="0"/>
              <a:t>  </a:t>
            </a:r>
            <a:r>
              <a:rPr lang="en-US" sz="2200" dirty="0" err="1"/>
              <a:t>sve</a:t>
            </a:r>
            <a:r>
              <a:rPr lang="en-US" sz="2200" dirty="0"/>
              <a:t> </a:t>
            </a:r>
            <a:r>
              <a:rPr lang="en-US" sz="2200" dirty="0" err="1"/>
              <a:t>dok</a:t>
            </a:r>
            <a:r>
              <a:rPr lang="en-US" sz="2200" dirty="0"/>
              <a:t> je </a:t>
            </a:r>
            <a:r>
              <a:rPr lang="en-US" sz="2200" dirty="0" err="1"/>
              <a:t>temperatura</a:t>
            </a:r>
            <a:r>
              <a:rPr lang="en-US" sz="2200" dirty="0"/>
              <a:t> </a:t>
            </a:r>
            <a:r>
              <a:rPr lang="en-US" sz="2200" dirty="0" err="1"/>
              <a:t>manja</a:t>
            </a:r>
            <a:r>
              <a:rPr lang="en-US" sz="2200" dirty="0"/>
              <a:t> za </a:t>
            </a:r>
            <a:r>
              <a:rPr lang="sr-Latn-RS" sz="2200" dirty="0" smtClean="0"/>
              <a:t>500</a:t>
            </a:r>
            <a:r>
              <a:rPr lang="en-US" sz="2200" dirty="0" smtClean="0"/>
              <a:t> </a:t>
            </a:r>
            <a:r>
              <a:rPr lang="en-US" sz="2200" dirty="0" err="1"/>
              <a:t>podeoka</a:t>
            </a:r>
            <a:r>
              <a:rPr lang="en-US" sz="2200" dirty="0"/>
              <a:t> od </a:t>
            </a:r>
            <a:r>
              <a:rPr lang="en-US" sz="2200" dirty="0" err="1"/>
              <a:t>zadate</a:t>
            </a:r>
            <a:r>
              <a:rPr lang="en-US" sz="2200" dirty="0"/>
              <a:t> </a:t>
            </a:r>
            <a:r>
              <a:rPr lang="en-US" sz="2200" dirty="0" err="1"/>
              <a:t>konstantne</a:t>
            </a:r>
            <a:r>
              <a:rPr lang="en-US" sz="2200" dirty="0"/>
              <a:t> </a:t>
            </a:r>
            <a:r>
              <a:rPr lang="en-US" sz="2200" dirty="0" err="1"/>
              <a:t>vrednosti</a:t>
            </a:r>
            <a:r>
              <a:rPr lang="en-US" sz="2200" dirty="0"/>
              <a:t> </a:t>
            </a:r>
            <a:r>
              <a:rPr lang="sr-Latn-RS" sz="2200" dirty="0" smtClean="0"/>
              <a:t>2500</a:t>
            </a:r>
            <a:r>
              <a:rPr lang="en-US" sz="2200" dirty="0" smtClean="0"/>
              <a:t>, </a:t>
            </a:r>
            <a:r>
              <a:rPr lang="en-US" sz="2200" dirty="0" err="1"/>
              <a:t>ukoliko</a:t>
            </a:r>
            <a:r>
              <a:rPr lang="en-US" sz="2200" dirty="0"/>
              <a:t> </a:t>
            </a:r>
            <a:r>
              <a:rPr lang="en-US" sz="2200" dirty="0" err="1"/>
              <a:t>temperatura</a:t>
            </a:r>
            <a:r>
              <a:rPr lang="en-US" sz="2200" dirty="0"/>
              <a:t> </a:t>
            </a:r>
            <a:r>
              <a:rPr lang="en-US" sz="2200" dirty="0" err="1"/>
              <a:t>predje</a:t>
            </a:r>
            <a:r>
              <a:rPr lang="en-US" sz="2200" dirty="0"/>
              <a:t> </a:t>
            </a:r>
            <a:r>
              <a:rPr lang="en-US" sz="2200" dirty="0" err="1"/>
              <a:t>zadatu</a:t>
            </a:r>
            <a:r>
              <a:rPr lang="en-US" sz="2200" dirty="0"/>
              <a:t> </a:t>
            </a:r>
            <a:r>
              <a:rPr lang="en-US" sz="2200" dirty="0" err="1"/>
              <a:t>vrednost</a:t>
            </a:r>
            <a:r>
              <a:rPr lang="en-US" sz="2200" dirty="0"/>
              <a:t> za </a:t>
            </a:r>
            <a:r>
              <a:rPr lang="sr-Latn-RS" sz="2200" dirty="0" smtClean="0"/>
              <a:t>500</a:t>
            </a:r>
            <a:r>
              <a:rPr lang="en-US" sz="2200" dirty="0" smtClean="0"/>
              <a:t>, </a:t>
            </a:r>
            <a:r>
              <a:rPr lang="en-US" sz="2200" dirty="0" err="1"/>
              <a:t>pali</a:t>
            </a:r>
            <a:r>
              <a:rPr lang="en-US" sz="2200" dirty="0"/>
              <a:t> se ventilator (</a:t>
            </a:r>
            <a:r>
              <a:rPr lang="en-US" sz="2200" dirty="0" smtClean="0"/>
              <a:t>dioda</a:t>
            </a:r>
            <a:r>
              <a:rPr lang="hr-HR" sz="2200" dirty="0" smtClean="0"/>
              <a:t> 4</a:t>
            </a:r>
            <a:r>
              <a:rPr lang="en-US" sz="2200" dirty="0" smtClean="0"/>
              <a:t>)</a:t>
            </a:r>
            <a:r>
              <a:rPr lang="en-US" sz="2200" dirty="0" err="1" smtClean="0"/>
              <a:t>koji</a:t>
            </a:r>
            <a:r>
              <a:rPr lang="en-US" sz="2200" dirty="0" smtClean="0"/>
              <a:t> </a:t>
            </a:r>
            <a:r>
              <a:rPr lang="en-US" sz="2200" dirty="0"/>
              <a:t>to </a:t>
            </a:r>
            <a:r>
              <a:rPr lang="en-US" sz="2200" dirty="0" err="1"/>
              <a:t>hladi</a:t>
            </a:r>
            <a:r>
              <a:rPr lang="en-US" sz="2200" dirty="0" smtClean="0"/>
              <a:t>.</a:t>
            </a:r>
            <a:endParaRPr lang="hr-HR" sz="2200" dirty="0" smtClean="0"/>
          </a:p>
          <a:p>
            <a:pPr marL="0" indent="0" algn="just">
              <a:buNone/>
            </a:pPr>
            <a:endParaRPr lang="hr-HR" dirty="0" smtClean="0"/>
          </a:p>
          <a:p>
            <a:pPr algn="just"/>
            <a:r>
              <a:rPr lang="hr-HR" sz="2400" dirty="0" smtClean="0"/>
              <a:t>Analogni ULAZ 1</a:t>
            </a:r>
          </a:p>
          <a:p>
            <a:pPr algn="just"/>
            <a:r>
              <a:rPr lang="hr-HR" sz="2400" dirty="0" smtClean="0"/>
              <a:t>Digitalni IZLAZI </a:t>
            </a:r>
            <a:r>
              <a:rPr lang="hr-HR" sz="3200" b="1" dirty="0" smtClean="0"/>
              <a:t>4</a:t>
            </a:r>
            <a:r>
              <a:rPr lang="hr-HR" sz="2400" dirty="0" smtClean="0"/>
              <a:t> (ventilator) i </a:t>
            </a:r>
            <a:r>
              <a:rPr lang="hr-HR" sz="3200" b="1" dirty="0" smtClean="0"/>
              <a:t>7</a:t>
            </a:r>
            <a:r>
              <a:rPr lang="hr-HR" sz="2400" dirty="0" smtClean="0"/>
              <a:t> (grejač)</a:t>
            </a:r>
          </a:p>
          <a:p>
            <a:pPr algn="just"/>
            <a:r>
              <a:rPr lang="hr-HR" sz="2400" dirty="0" smtClean="0"/>
              <a:t>Konstante 2500 i 500</a:t>
            </a:r>
            <a:endParaRPr lang="sr-Latn-RS" sz="2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64" y="1710657"/>
            <a:ext cx="8905875" cy="50768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64" y="1710656"/>
            <a:ext cx="8905875" cy="50768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76" y="1710656"/>
            <a:ext cx="8905875" cy="50768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64" y="1710656"/>
            <a:ext cx="8905875" cy="50768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63" y="1710655"/>
            <a:ext cx="8905875" cy="50768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63" y="1710655"/>
            <a:ext cx="8905875" cy="5076825"/>
          </a:xfrm>
          <a:prstGeom prst="rect">
            <a:avLst/>
          </a:prstGeom>
        </p:spPr>
      </p:pic>
      <p:pic>
        <p:nvPicPr>
          <p:cNvPr id="18" name="Zadatak 1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514702" y="1511928"/>
            <a:ext cx="7162596" cy="517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28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1226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4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358</Words>
  <Application>Microsoft Office PowerPoint</Application>
  <PresentationFormat>Widescreen</PresentationFormat>
  <Paragraphs>62</Paragraphs>
  <Slides>20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Mehatronika</vt:lpstr>
      <vt:lpstr>PowerPoint Presentation</vt:lpstr>
      <vt:lpstr>Ulazi - Inputs</vt:lpstr>
      <vt:lpstr>Izlazi - Outputs</vt:lpstr>
      <vt:lpstr>Funkcije - Functions</vt:lpstr>
      <vt:lpstr>Funkcije – Logička kola</vt:lpstr>
      <vt:lpstr>Funkcije - Relacije</vt:lpstr>
      <vt:lpstr>Funkcije – RS Flip Flopovi – RS bistabilno kolo</vt:lpstr>
      <vt:lpstr>Funkcije - Tajmeri</vt:lpstr>
      <vt:lpstr>Zadatak 7</vt:lpstr>
      <vt:lpstr>Zadatak 9</vt:lpstr>
      <vt:lpstr>Zadatak 9</vt:lpstr>
      <vt:lpstr>Zadatak 10</vt:lpstr>
      <vt:lpstr>Zadatak 11</vt:lpstr>
      <vt:lpstr>Zadatak 11a</vt:lpstr>
      <vt:lpstr>Zadatak 11a</vt:lpstr>
      <vt:lpstr>PowerPoint Presentation</vt:lpstr>
      <vt:lpstr>PowerPoint Presentation</vt:lpstr>
      <vt:lpstr>PowerPoint Presentation</vt:lpstr>
      <vt:lpstr>Zadatak 12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Mehatronika</dc:title>
  <dc:creator>RoTechML</dc:creator>
  <cp:lastModifiedBy>RoTechML</cp:lastModifiedBy>
  <cp:revision>88</cp:revision>
  <dcterms:created xsi:type="dcterms:W3CDTF">2016-11-22T09:58:03Z</dcterms:created>
  <dcterms:modified xsi:type="dcterms:W3CDTF">2016-12-14T08:01:32Z</dcterms:modified>
</cp:coreProperties>
</file>