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2"/>
  </p:sldMasterIdLst>
  <p:notesMasterIdLst>
    <p:notesMasterId r:id="rId56"/>
  </p:notesMasterIdLst>
  <p:sldIdLst>
    <p:sldId id="256" r:id="rId3"/>
    <p:sldId id="355" r:id="rId4"/>
    <p:sldId id="356" r:id="rId5"/>
    <p:sldId id="357" r:id="rId6"/>
    <p:sldId id="358" r:id="rId7"/>
    <p:sldId id="359" r:id="rId8"/>
    <p:sldId id="360" r:id="rId9"/>
    <p:sldId id="361" r:id="rId10"/>
    <p:sldId id="362" r:id="rId11"/>
    <p:sldId id="271" r:id="rId12"/>
    <p:sldId id="372" r:id="rId13"/>
    <p:sldId id="272" r:id="rId14"/>
    <p:sldId id="354" r:id="rId15"/>
    <p:sldId id="363" r:id="rId16"/>
    <p:sldId id="364" r:id="rId17"/>
    <p:sldId id="366" r:id="rId18"/>
    <p:sldId id="365" r:id="rId19"/>
    <p:sldId id="367" r:id="rId20"/>
    <p:sldId id="368" r:id="rId21"/>
    <p:sldId id="369" r:id="rId22"/>
    <p:sldId id="370" r:id="rId23"/>
    <p:sldId id="371" r:id="rId24"/>
    <p:sldId id="257" r:id="rId25"/>
    <p:sldId id="258" r:id="rId26"/>
    <p:sldId id="273" r:id="rId27"/>
    <p:sldId id="278" r:id="rId28"/>
    <p:sldId id="280" r:id="rId29"/>
    <p:sldId id="288" r:id="rId30"/>
    <p:sldId id="296" r:id="rId31"/>
    <p:sldId id="348" r:id="rId32"/>
    <p:sldId id="349" r:id="rId33"/>
    <p:sldId id="286" r:id="rId34"/>
    <p:sldId id="351" r:id="rId35"/>
    <p:sldId id="350" r:id="rId36"/>
    <p:sldId id="287" r:id="rId37"/>
    <p:sldId id="290" r:id="rId38"/>
    <p:sldId id="297" r:id="rId39"/>
    <p:sldId id="285" r:id="rId40"/>
    <p:sldId id="289" r:id="rId41"/>
    <p:sldId id="293" r:id="rId42"/>
    <p:sldId id="311" r:id="rId43"/>
    <p:sldId id="310" r:id="rId44"/>
    <p:sldId id="304" r:id="rId45"/>
    <p:sldId id="305" r:id="rId46"/>
    <p:sldId id="307" r:id="rId47"/>
    <p:sldId id="308" r:id="rId48"/>
    <p:sldId id="306" r:id="rId49"/>
    <p:sldId id="309" r:id="rId50"/>
    <p:sldId id="298" r:id="rId51"/>
    <p:sldId id="344" r:id="rId52"/>
    <p:sldId id="345" r:id="rId53"/>
    <p:sldId id="300" r:id="rId54"/>
    <p:sldId id="347" r:id="rId55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33" autoAdjust="0"/>
    <p:restoredTop sz="94673" autoAdjust="0"/>
  </p:normalViewPr>
  <p:slideViewPr>
    <p:cSldViewPr>
      <p:cViewPr varScale="1">
        <p:scale>
          <a:sx n="70" d="100"/>
          <a:sy n="70" d="100"/>
        </p:scale>
        <p:origin x="139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</a:lstStyle>
          <a:p>
            <a:fld id="{2447E72A-D913-4DC2-9E0A-E520CE8FCC86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</a:lstStyle>
          <a:p>
            <a:fld id="{A5D78FC6-CE17-4259-A63C-DDFC12E048F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588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Presentation</a:t>
            </a:r>
            <a:r>
              <a:rPr lang="en-US" baseline="0" dirty="0" smtClean="0"/>
              <a:t> slide for courses, classes, lectures et al.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6227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1"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 l="-9000" r="-5000" b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 algn="ctr"/>
            <a:fld id="{743653DA-8BF4-4869-96FE-9BCF43372D46}" type="datetime8">
              <a:rPr lang="en-US" smtClean="0"/>
              <a:pPr algn="ctr"/>
              <a:t>4/11/2017 10:53 AM</a:t>
            </a:fld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 algn="r"/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AC53DF-4216-466D-99A7-94400E6C2A25}" type="slidenum">
              <a:rPr lang="en-US" smtClean="0"/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29108-AC8D-4212-9283-60D9E99BF07A}" type="datetime8">
              <a:rPr lang="en-US" smtClean="0"/>
              <a:pPr/>
              <a:t>4/11/2017 10:53 AM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ED3D3-6235-4F4C-B439-DF277FB555A7}" type="datetime8">
              <a:rPr lang="en-US" smtClean="0"/>
              <a:pPr/>
              <a:t>4/11/2017 10:53 AM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3B5F1E3E-4B2F-4895-B65E-28B2E64F39F6}" type="datetime8">
              <a:rPr lang="en-US" smtClean="0"/>
              <a:pPr/>
              <a:t>4/11/2017 10:53 AM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63085435-8225-4333-BFFA-0096413F0D76}" type="datetime8">
              <a:rPr lang="en-US" smtClean="0"/>
              <a:pPr/>
              <a:t>4/11/2017 10:53 AM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3C494-2A87-468C-A21B-CB14FB9ABB00}" type="datetime8">
              <a:rPr lang="en-US" smtClean="0"/>
              <a:pPr/>
              <a:t>4/11/2017 10:53 AM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0FA0-5B31-4864-A2BB-719EA5A679C6}" type="datetime8">
              <a:rPr lang="en-US" smtClean="0"/>
              <a:pPr/>
              <a:t>4/11/2017 10:53 AM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CC0C8-36B8-442A-833D-B6AACE86BB77}" type="datetime8">
              <a:rPr lang="en-US" smtClean="0"/>
              <a:pPr/>
              <a:t>4/11/2017 10:53 AM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10" name="Picture 9" descr="sm_glob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12648" y="1755648"/>
            <a:ext cx="1615307" cy="1688453"/>
          </a:xfrm>
          <a:prstGeom prst="rect">
            <a:avLst/>
          </a:prstGeom>
          <a:ln w="50800" cap="sq" cmpd="dbl">
            <a:solidFill>
              <a:schemeClr val="accent2"/>
            </a:solidFill>
            <a:miter lim="800000"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51E20EC5-AC53-4169-941E-EDF10CD23748}" type="datetime8">
              <a:rPr lang="en-US" smtClean="0"/>
              <a:pPr/>
              <a:t>4/11/2017 10:53 AM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 sz="2800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16DF-213E-421B-92D3-C068DBB023D6}" type="datetime8">
              <a:rPr lang="en-US" smtClean="0">
                <a:solidFill>
                  <a:schemeClr val="tx2"/>
                </a:solidFill>
              </a:rPr>
              <a:pPr/>
              <a:t>4/11/2017 10:53 AM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8D3816DF-213E-421B-92D3-C068DBB023D6}" type="datetime8">
              <a:rPr lang="en-US" smtClean="0">
                <a:solidFill>
                  <a:schemeClr val="tx2"/>
                </a:solidFill>
              </a:rPr>
              <a:pPr/>
              <a:t>4/11/2017 10:53 AM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fld id="{8D3816DF-213E-421B-92D3-C068DBB023D6}" type="datetime8">
              <a:rPr lang="en-US" smtClean="0">
                <a:solidFill>
                  <a:schemeClr val="tx2"/>
                </a:solidFill>
              </a:rPr>
              <a:pPr/>
              <a:t>4/11/2017 10:53 AM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>
              <a:defRPr sz="1400">
                <a:solidFill>
                  <a:schemeClr val="tx2"/>
                </a:solidFill>
              </a:defRPr>
            </a:lvl1pPr>
          </a:lstStyle>
          <a:p>
            <a:pPr algn="r"/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>
              <a:defRPr sz="1400" b="1">
                <a:solidFill>
                  <a:srgbClr val="FFFFFF"/>
                </a:solidFill>
              </a:defRPr>
            </a:lvl1pPr>
          </a:lstStyle>
          <a:p>
            <a:pPr algn="ctr"/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l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athworks.com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th.toronto.edu/mpugh/primer.pdf" TargetMode="External"/><Relationship Id="rId2" Type="http://schemas.openxmlformats.org/officeDocument/2006/relationships/hyperlink" Target="http://www.mathworks.com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5.w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ctrTitle"/>
          </p:nvPr>
        </p:nvSpPr>
        <p:spPr>
          <a:xfrm>
            <a:off x="2286000" y="4495800"/>
            <a:ext cx="6477000" cy="1295400"/>
          </a:xfrm>
        </p:spPr>
        <p:txBody>
          <a:bodyPr>
            <a:normAutofit fontScale="90000"/>
          </a:bodyPr>
          <a:lstStyle/>
          <a:p>
            <a:pPr algn="r"/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RA</a:t>
            </a:r>
            <a:r>
              <a:rPr lang="sr-Latn-RS" dirty="0" smtClean="0">
                <a:solidFill>
                  <a:schemeClr val="accent1">
                    <a:lumMod val="75000"/>
                  </a:schemeClr>
                </a:solidFill>
              </a:rPr>
              <a:t>ČUNARSKI ALATI - MATLAB </a:t>
            </a:r>
            <a:r>
              <a:rPr lang="en-US" sz="36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sz="36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sr-Latn-RS" sz="3600" dirty="0" smtClean="0">
                <a:solidFill>
                  <a:schemeClr val="accent1">
                    <a:lumMod val="75000"/>
                  </a:schemeClr>
                </a:solidFill>
              </a:rPr>
              <a:t>Uvod </a:t>
            </a:r>
            <a:br>
              <a:rPr lang="sr-Latn-RS" sz="36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type="subTitle" idx="1"/>
          </p:nvPr>
        </p:nvSpPr>
        <p:spPr>
          <a:xfrm>
            <a:off x="2362200" y="6096000"/>
            <a:ext cx="6324600" cy="685800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Šta je MATLAB</a:t>
            </a:r>
            <a:endParaRPr lang="sr-Cyrl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76800"/>
          </a:xfrm>
        </p:spPr>
        <p:txBody>
          <a:bodyPr>
            <a:normAutofit/>
          </a:bodyPr>
          <a:lstStyle/>
          <a:p>
            <a:pPr algn="just"/>
            <a:r>
              <a:rPr lang="en-US" altLang="sr-Latn-RS" sz="3200" dirty="0"/>
              <a:t>So</a:t>
            </a:r>
            <a:r>
              <a:rPr lang="sr-Latn-CS" altLang="sr-Latn-RS" sz="3200" dirty="0"/>
              <a:t>ftverski paket namenjen za rešavanje matematičkih problema, analizu podataka, numeričko izračunavanje i vizuelizaciju.</a:t>
            </a:r>
            <a:endParaRPr lang="en-US" altLang="sr-Latn-RS" sz="3200" dirty="0"/>
          </a:p>
          <a:p>
            <a:pPr algn="just"/>
            <a:r>
              <a:rPr lang="en-US" altLang="sr-Latn-RS" sz="3200" dirty="0" err="1"/>
              <a:t>poseduje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visoke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performanse</a:t>
            </a:r>
            <a:r>
              <a:rPr lang="en-US" altLang="sr-Latn-RS" sz="3200" dirty="0"/>
              <a:t> u numeri</a:t>
            </a:r>
            <a:r>
              <a:rPr lang="sr-Latn-RS" altLang="sr-Latn-RS" sz="3200" dirty="0"/>
              <a:t>č</a:t>
            </a:r>
            <a:r>
              <a:rPr lang="en-US" altLang="sr-Latn-RS" sz="3200" dirty="0" err="1"/>
              <a:t>kim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izra</a:t>
            </a:r>
            <a:r>
              <a:rPr lang="sr-Latn-RS" altLang="sr-Latn-RS" sz="3200" dirty="0"/>
              <a:t>č</a:t>
            </a:r>
            <a:r>
              <a:rPr lang="en-US" altLang="sr-Latn-RS" sz="3200" dirty="0" err="1"/>
              <a:t>unavanjima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i</a:t>
            </a:r>
            <a:r>
              <a:rPr lang="sr-Latn-RS" altLang="sr-Latn-RS" sz="3200" dirty="0"/>
              <a:t> </a:t>
            </a:r>
            <a:r>
              <a:rPr lang="en-US" altLang="sr-Latn-RS" sz="3200" dirty="0" err="1"/>
              <a:t>vizuelizaciji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podataka</a:t>
            </a:r>
            <a:r>
              <a:rPr lang="sr-Latn-RS" altLang="sr-Latn-RS" sz="3200" dirty="0"/>
              <a:t>.</a:t>
            </a:r>
            <a:endParaRPr lang="sr-Latn-CS" altLang="sr-Latn-RS" sz="3200" dirty="0"/>
          </a:p>
          <a:p>
            <a:r>
              <a:rPr lang="sr-Latn-CS" altLang="sr-Latn-RS" sz="3200" b="1" dirty="0" smtClean="0"/>
              <a:t>MAT</a:t>
            </a:r>
            <a:r>
              <a:rPr lang="sr-Latn-CS" altLang="sr-Latn-RS" sz="3200" dirty="0" smtClean="0"/>
              <a:t>rix </a:t>
            </a:r>
            <a:r>
              <a:rPr lang="sr-Latn-CS" altLang="sr-Latn-RS" sz="3200" b="1" dirty="0"/>
              <a:t>LAB</a:t>
            </a:r>
            <a:r>
              <a:rPr lang="sr-Latn-CS" altLang="sr-Latn-RS" sz="3200" dirty="0"/>
              <a:t>oratory.</a:t>
            </a:r>
          </a:p>
          <a:p>
            <a:pPr algn="just"/>
            <a:r>
              <a:rPr lang="sr-Latn-CS" altLang="sr-Latn-RS" sz="3200" dirty="0"/>
              <a:t>Interaktivni sistem </a:t>
            </a:r>
            <a:r>
              <a:rPr lang="sr-Latn-CS" altLang="sr-Latn-RS" sz="3200" dirty="0" smtClean="0"/>
              <a:t>(osnovni </a:t>
            </a:r>
            <a:r>
              <a:rPr lang="sr-Latn-CS" altLang="sr-Latn-RS" sz="3200" dirty="0"/>
              <a:t>element </a:t>
            </a:r>
            <a:r>
              <a:rPr lang="sr-Latn-CS" altLang="sr-Latn-RS" sz="3200" dirty="0" smtClean="0"/>
              <a:t>je matrica).</a:t>
            </a:r>
            <a:endParaRPr lang="sr-Latn-CS" altLang="sr-Latn-RS" sz="3200" dirty="0"/>
          </a:p>
          <a:p>
            <a:endParaRPr lang="sr-Cyrl-RS" dirty="0"/>
          </a:p>
        </p:txBody>
      </p:sp>
    </p:spTree>
    <p:extLst>
      <p:ext uri="{BB962C8B-B14F-4D97-AF65-F5344CB8AC3E}">
        <p14:creationId xmlns:p14="http://schemas.microsoft.com/office/powerpoint/2010/main" val="1987229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447800"/>
            <a:ext cx="8153400" cy="4648200"/>
          </a:xfrm>
        </p:spPr>
        <p:txBody>
          <a:bodyPr/>
          <a:lstStyle/>
          <a:p>
            <a:r>
              <a:rPr lang="en-US" altLang="sr-Latn-RS" sz="3200" dirty="0" err="1"/>
              <a:t>Matlab</a:t>
            </a:r>
            <a:r>
              <a:rPr lang="en-US" altLang="sr-Latn-RS" sz="3200" dirty="0"/>
              <a:t> je interpreter </a:t>
            </a:r>
            <a:r>
              <a:rPr lang="en-US" altLang="sr-Latn-RS" sz="3200" dirty="0" err="1"/>
              <a:t>i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programski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jezik</a:t>
            </a:r>
            <a:r>
              <a:rPr lang="sr-Latn-CS" altLang="sr-Latn-RS" sz="3200" dirty="0"/>
              <a:t>.</a:t>
            </a:r>
          </a:p>
          <a:p>
            <a:r>
              <a:rPr lang="sr-Latn-CS" altLang="sr-Latn-RS" sz="3200" dirty="0"/>
              <a:t>Moguće je integrisanje algoritama zasnovanih na MATLABu sa eksternim aplikacijama i jezicima kao što su: Fortran, C, C++, JAVA</a:t>
            </a:r>
            <a:r>
              <a:rPr lang="sr-Latn-CS" altLang="sr-Latn-RS" sz="3200" dirty="0" smtClean="0"/>
              <a:t>.</a:t>
            </a:r>
          </a:p>
          <a:p>
            <a:r>
              <a:rPr lang="sr-Latn-CS" altLang="sr-Latn-RS" sz="3200" dirty="0"/>
              <a:t>Programiranje i razvijanje algoritama je znatno brže i jednostavnije nego u većini programskih jezika poput </a:t>
            </a:r>
            <a:r>
              <a:rPr lang="en-US" altLang="sr-Latn-RS" sz="3200" i="1" dirty="0"/>
              <a:t>Fortran</a:t>
            </a:r>
            <a:r>
              <a:rPr lang="en-US" altLang="sr-Latn-RS" sz="3200" dirty="0"/>
              <a:t>-a, </a:t>
            </a:r>
            <a:r>
              <a:rPr lang="en-US" altLang="sr-Latn-RS" sz="3200" i="1" dirty="0"/>
              <a:t>Pascal</a:t>
            </a:r>
            <a:r>
              <a:rPr lang="en-US" altLang="sr-Latn-RS" sz="3200" dirty="0"/>
              <a:t>-a, </a:t>
            </a:r>
            <a:r>
              <a:rPr lang="en-US" altLang="sr-Latn-RS" sz="3200" i="1" dirty="0"/>
              <a:t>C</a:t>
            </a:r>
            <a:r>
              <a:rPr lang="en-US" altLang="sr-Latn-RS" sz="3200" dirty="0"/>
              <a:t>-a, ...</a:t>
            </a:r>
            <a:endParaRPr lang="sr-Latn-CS" altLang="sr-Latn-RS" sz="3200" dirty="0"/>
          </a:p>
          <a:p>
            <a:pPr marL="0" indent="0">
              <a:buNone/>
            </a:pPr>
            <a:endParaRPr lang="en-US" altLang="sr-Latn-RS" sz="3200" dirty="0" smtClean="0"/>
          </a:p>
          <a:p>
            <a:endParaRPr lang="sr-Cyrl-RS" dirty="0"/>
          </a:p>
        </p:txBody>
      </p:sp>
    </p:spTree>
    <p:extLst>
      <p:ext uri="{BB962C8B-B14F-4D97-AF65-F5344CB8AC3E}">
        <p14:creationId xmlns:p14="http://schemas.microsoft.com/office/powerpoint/2010/main" val="249242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sr-Latn-RS" sz="3200" dirty="0" err="1"/>
              <a:t>Matlab</a:t>
            </a:r>
            <a:r>
              <a:rPr lang="en-US" altLang="sr-Latn-RS" sz="3200" dirty="0"/>
              <a:t> je </a:t>
            </a:r>
            <a:r>
              <a:rPr lang="en-US" altLang="sr-Latn-RS" sz="3200" dirty="0" err="1"/>
              <a:t>razvijen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krajem</a:t>
            </a:r>
            <a:r>
              <a:rPr lang="en-US" altLang="sr-Latn-RS" sz="3200" dirty="0"/>
              <a:t> 1970-tih </a:t>
            </a:r>
            <a:r>
              <a:rPr lang="en-US" altLang="sr-Latn-RS" sz="3200" dirty="0" err="1"/>
              <a:t>na</a:t>
            </a:r>
            <a:r>
              <a:rPr lang="sr-Latn-CS" altLang="sr-Latn-RS" sz="3200" dirty="0"/>
              <a:t> </a:t>
            </a:r>
            <a:r>
              <a:rPr lang="en-US" altLang="sr-Latn-RS" sz="3200" dirty="0" err="1"/>
              <a:t>univerzitetima</a:t>
            </a:r>
            <a:r>
              <a:rPr lang="en-US" altLang="sr-Latn-RS" sz="3200" dirty="0"/>
              <a:t> New Mexico </a:t>
            </a:r>
            <a:r>
              <a:rPr lang="en-US" altLang="sr-Latn-RS" sz="3200" dirty="0" err="1"/>
              <a:t>i</a:t>
            </a:r>
            <a:r>
              <a:rPr lang="en-US" altLang="sr-Latn-RS" sz="3200" dirty="0"/>
              <a:t> Stanford </a:t>
            </a:r>
            <a:r>
              <a:rPr lang="en-US" altLang="sr-Latn-RS" sz="3200" dirty="0" err="1"/>
              <a:t>kao</a:t>
            </a:r>
            <a:r>
              <a:rPr lang="sr-Latn-CS" altLang="sr-Latn-RS" sz="3200" dirty="0"/>
              <a:t> </a:t>
            </a:r>
            <a:r>
              <a:rPr lang="en-US" altLang="sr-Latn-RS" sz="3200" dirty="0" err="1"/>
              <a:t>pomoćno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sredstvo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za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učenje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studenata</a:t>
            </a:r>
            <a:r>
              <a:rPr lang="sr-Latn-CS" altLang="sr-Latn-RS" sz="3200" dirty="0"/>
              <a:t> </a:t>
            </a:r>
            <a:r>
              <a:rPr lang="en-US" altLang="sr-Latn-RS" sz="3200" dirty="0" err="1"/>
              <a:t>tehnike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linearnoj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algebri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i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numeričkim</a:t>
            </a:r>
            <a:r>
              <a:rPr lang="sr-Latn-CS" altLang="sr-Latn-RS" sz="3200" dirty="0"/>
              <a:t> </a:t>
            </a:r>
            <a:r>
              <a:rPr lang="en-US" altLang="sr-Latn-RS" sz="3200" dirty="0" err="1"/>
              <a:t>metodama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kako</a:t>
            </a:r>
            <a:r>
              <a:rPr lang="en-US" altLang="sr-Latn-RS" sz="3200" dirty="0"/>
              <a:t> bi </a:t>
            </a:r>
            <a:r>
              <a:rPr lang="en-US" altLang="sr-Latn-RS" sz="3200" dirty="0" err="1"/>
              <a:t>im</a:t>
            </a:r>
            <a:r>
              <a:rPr lang="en-US" altLang="sr-Latn-RS" sz="3200" dirty="0"/>
              <a:t> se </a:t>
            </a:r>
            <a:r>
              <a:rPr lang="sr-Latn-CS" altLang="sr-Latn-RS" sz="3200" dirty="0"/>
              <a:t>o</a:t>
            </a:r>
            <a:r>
              <a:rPr lang="en-US" altLang="sr-Latn-RS" sz="3200" dirty="0" err="1"/>
              <a:t>lakšalo</a:t>
            </a:r>
            <a:r>
              <a:rPr lang="sr-Latn-CS" altLang="sr-Latn-RS" sz="3200" dirty="0"/>
              <a:t> </a:t>
            </a:r>
            <a:r>
              <a:rPr lang="en-US" altLang="sr-Latn-RS" sz="3200" dirty="0" err="1"/>
              <a:t>korišćenje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tada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postojećih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programskih</a:t>
            </a:r>
            <a:r>
              <a:rPr lang="sr-Latn-CS" altLang="sr-Latn-RS" sz="3200" dirty="0"/>
              <a:t> </a:t>
            </a:r>
            <a:r>
              <a:rPr lang="en-US" altLang="sr-Latn-RS" sz="3200" dirty="0" err="1"/>
              <a:t>paketa</a:t>
            </a:r>
            <a:r>
              <a:rPr lang="en-US" altLang="sr-Latn-RS" sz="3200" dirty="0"/>
              <a:t> LINPAK </a:t>
            </a:r>
            <a:r>
              <a:rPr lang="en-US" altLang="sr-Latn-RS" sz="3200" dirty="0" err="1"/>
              <a:t>i</a:t>
            </a:r>
            <a:r>
              <a:rPr lang="en-US" altLang="sr-Latn-RS" sz="3200" dirty="0"/>
              <a:t> EISPAK.</a:t>
            </a:r>
          </a:p>
          <a:p>
            <a:r>
              <a:rPr lang="sr-Latn-CS" altLang="sr-Latn-RS" sz="3200" dirty="0"/>
              <a:t>Nove verzije MATLABa napisane su u C</a:t>
            </a:r>
            <a:r>
              <a:rPr lang="en-US" altLang="sr-Latn-RS" sz="3200" dirty="0"/>
              <a:t>-</a:t>
            </a:r>
            <a:r>
              <a:rPr lang="sr-Latn-CS" altLang="sr-Latn-RS" sz="3200" dirty="0"/>
              <a:t>u, i izrađuje ih i distribuira kompanija The Math Works, </a:t>
            </a:r>
            <a:r>
              <a:rPr lang="sr-Latn-CS" altLang="sr-Latn-RS" sz="3200" dirty="0">
                <a:hlinkClick r:id="rId2"/>
              </a:rPr>
              <a:t>www.mathworks.com</a:t>
            </a:r>
            <a:r>
              <a:rPr lang="sr-Latn-CS" altLang="sr-Latn-RS" sz="3200" dirty="0"/>
              <a:t>. </a:t>
            </a:r>
            <a:endParaRPr lang="sr-Cyrl-RS" dirty="0"/>
          </a:p>
        </p:txBody>
      </p:sp>
    </p:spTree>
    <p:extLst>
      <p:ext uri="{BB962C8B-B14F-4D97-AF65-F5344CB8AC3E}">
        <p14:creationId xmlns:p14="http://schemas.microsoft.com/office/powerpoint/2010/main" val="421042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304800"/>
            <a:ext cx="8153400" cy="6477000"/>
          </a:xfrm>
        </p:spPr>
        <p:txBody>
          <a:bodyPr/>
          <a:lstStyle/>
          <a:p>
            <a:r>
              <a:rPr lang="sr-Latn-CS" altLang="sr-Latn-RS" sz="3200" dirty="0"/>
              <a:t>V</a:t>
            </a:r>
            <a:r>
              <a:rPr lang="sr-Latn-CS" altLang="sr-Latn-RS" sz="3200" dirty="0" smtClean="0"/>
              <a:t>eliki </a:t>
            </a:r>
            <a:r>
              <a:rPr lang="sr-Latn-CS" altLang="sr-Latn-RS" sz="3200" dirty="0"/>
              <a:t>broj dodataka </a:t>
            </a:r>
            <a:r>
              <a:rPr lang="sr-Latn-CS" altLang="sr-Latn-RS" sz="3200" dirty="0" smtClean="0"/>
              <a:t>paketa (Toolbox) - </a:t>
            </a:r>
            <a:r>
              <a:rPr lang="sr-Latn-CS" altLang="sr-Latn-RS" sz="3200" dirty="0"/>
              <a:t>proširuju standardni set </a:t>
            </a:r>
            <a:r>
              <a:rPr lang="sr-Latn-CS" altLang="sr-Latn-RS" sz="3200" dirty="0" smtClean="0"/>
              <a:t>funkcionalnosti.</a:t>
            </a:r>
            <a:endParaRPr lang="sr-Latn-CS" altLang="sr-Latn-RS" sz="3200" dirty="0"/>
          </a:p>
          <a:p>
            <a:r>
              <a:rPr lang="sr-Latn-CS" altLang="sr-Latn-RS" sz="3200" dirty="0"/>
              <a:t>SIMULINK omogućava simulaciju dinamike sistema u grafičkom okruženju, uključujući i složene nelinearne sisteme</a:t>
            </a:r>
            <a:r>
              <a:rPr lang="sr-Latn-CS" altLang="sr-Latn-RS" sz="3200" dirty="0" smtClean="0"/>
              <a:t>.</a:t>
            </a:r>
          </a:p>
          <a:p>
            <a:r>
              <a:rPr lang="sr-Latn-CS" altLang="sr-Latn-RS" sz="3200" dirty="0"/>
              <a:t>Za vizuelizaciju MATLAB omogućuva:</a:t>
            </a:r>
          </a:p>
          <a:p>
            <a:pPr lvl="1"/>
            <a:r>
              <a:rPr lang="sr-Latn-CS" altLang="sr-Latn-RS" sz="2800" dirty="0"/>
              <a:t>2D grafike</a:t>
            </a:r>
          </a:p>
          <a:p>
            <a:pPr marL="365760" lvl="1" indent="0">
              <a:buNone/>
            </a:pPr>
            <a:endParaRPr lang="sr-Latn-CS" altLang="sr-Latn-RS" dirty="0" smtClean="0"/>
          </a:p>
          <a:p>
            <a:pPr marL="0" indent="0">
              <a:lnSpc>
                <a:spcPct val="90000"/>
              </a:lnSpc>
              <a:buNone/>
            </a:pPr>
            <a:endParaRPr lang="sr-Latn-CS" altLang="sr-Latn-RS" sz="3200" dirty="0"/>
          </a:p>
          <a:p>
            <a:pPr marL="365760" lvl="1" indent="0">
              <a:lnSpc>
                <a:spcPct val="90000"/>
              </a:lnSpc>
              <a:buNone/>
            </a:pPr>
            <a:endParaRPr lang="en-US" altLang="sr-Latn-RS" sz="2000" dirty="0"/>
          </a:p>
          <a:p>
            <a:endParaRPr lang="sr-Cyrl-RS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3657600"/>
            <a:ext cx="2952750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669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457200"/>
            <a:ext cx="8153400" cy="5715000"/>
          </a:xfrm>
        </p:spPr>
        <p:txBody>
          <a:bodyPr/>
          <a:lstStyle/>
          <a:p>
            <a:pPr lvl="1"/>
            <a:r>
              <a:rPr lang="sr-Latn-CS" altLang="sr-Latn-RS" dirty="0"/>
              <a:t>3D grafike</a:t>
            </a:r>
          </a:p>
          <a:p>
            <a:endParaRPr lang="sr-Cyrl-RS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634218"/>
            <a:ext cx="3581400" cy="39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3642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457200"/>
            <a:ext cx="8153400" cy="5638800"/>
          </a:xfrm>
        </p:spPr>
        <p:txBody>
          <a:bodyPr/>
          <a:lstStyle/>
          <a:p>
            <a:pPr lvl="1"/>
            <a:r>
              <a:rPr lang="sr-Latn-CS" altLang="sr-Latn-RS" sz="1800" dirty="0"/>
              <a:t>Kreiranje i editovanje grafika</a:t>
            </a:r>
          </a:p>
          <a:p>
            <a:pPr lvl="1">
              <a:buNone/>
            </a:pPr>
            <a:endParaRPr lang="sr-Latn-CS" altLang="sr-Latn-RS" sz="1800" dirty="0"/>
          </a:p>
          <a:p>
            <a:pPr lvl="1">
              <a:buNone/>
            </a:pPr>
            <a:endParaRPr lang="sr-Latn-CS" altLang="sr-Latn-RS" sz="1800" dirty="0"/>
          </a:p>
          <a:p>
            <a:pPr lvl="1">
              <a:buNone/>
            </a:pPr>
            <a:endParaRPr lang="sr-Latn-CS" altLang="sr-Latn-RS" sz="1800" dirty="0"/>
          </a:p>
          <a:p>
            <a:pPr lvl="1">
              <a:buNone/>
            </a:pPr>
            <a:endParaRPr lang="sr-Latn-CS" altLang="sr-Latn-RS" sz="1800" dirty="0"/>
          </a:p>
          <a:p>
            <a:pPr lvl="1">
              <a:buNone/>
            </a:pPr>
            <a:endParaRPr lang="sr-Latn-CS" altLang="sr-Latn-RS" sz="1800" dirty="0"/>
          </a:p>
          <a:p>
            <a:pPr lvl="1">
              <a:buNone/>
            </a:pPr>
            <a:endParaRPr lang="sr-Latn-CS" altLang="sr-Latn-RS" sz="1800" dirty="0"/>
          </a:p>
          <a:p>
            <a:pPr lvl="1"/>
            <a:endParaRPr lang="sr-Latn-CS" altLang="sr-Latn-RS" sz="1800" dirty="0"/>
          </a:p>
          <a:p>
            <a:pPr lvl="1"/>
            <a:endParaRPr lang="sr-Latn-CS" altLang="sr-Latn-RS" sz="1800" dirty="0"/>
          </a:p>
          <a:p>
            <a:pPr lvl="1"/>
            <a:endParaRPr lang="sr-Latn-CS" altLang="sr-Latn-RS" sz="1800" dirty="0"/>
          </a:p>
          <a:p>
            <a:pPr lvl="1"/>
            <a:endParaRPr lang="sr-Latn-CS" altLang="sr-Latn-RS" sz="1800" dirty="0" smtClean="0"/>
          </a:p>
          <a:p>
            <a:pPr lvl="1"/>
            <a:endParaRPr lang="sr-Latn-CS" altLang="sr-Latn-RS" sz="1800" dirty="0"/>
          </a:p>
          <a:p>
            <a:pPr lvl="1"/>
            <a:endParaRPr lang="sr-Latn-CS" altLang="sr-Latn-RS" sz="1800" dirty="0" smtClean="0"/>
          </a:p>
          <a:p>
            <a:pPr lvl="1"/>
            <a:endParaRPr lang="sr-Latn-CS" altLang="sr-Latn-RS" sz="1800" dirty="0"/>
          </a:p>
          <a:p>
            <a:pPr lvl="1"/>
            <a:r>
              <a:rPr lang="sr-Latn-CS" altLang="sr-Latn-RS" sz="1800" dirty="0" smtClean="0"/>
              <a:t>Importovanje </a:t>
            </a:r>
            <a:r>
              <a:rPr lang="sr-Latn-CS" altLang="sr-Latn-RS" sz="1800" dirty="0"/>
              <a:t>i eksportovanje grafičkih </a:t>
            </a:r>
            <a:r>
              <a:rPr lang="sr-Latn-CS" altLang="sr-Latn-RS" sz="1800" dirty="0" smtClean="0"/>
              <a:t>fajlova</a:t>
            </a:r>
          </a:p>
          <a:p>
            <a:pPr lvl="1"/>
            <a:r>
              <a:rPr lang="sr-Latn-CS" altLang="sr-Latn-RS" sz="1800" dirty="0" smtClean="0"/>
              <a:t>Obradu slika</a:t>
            </a:r>
            <a:endParaRPr lang="en-US" altLang="sr-Latn-RS" sz="1800" dirty="0"/>
          </a:p>
          <a:p>
            <a:endParaRPr lang="sr-Cyrl-RS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676400"/>
            <a:ext cx="4660624" cy="3457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9120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Područja primene MATLABA</a:t>
            </a:r>
            <a:endParaRPr lang="sr-Cyrl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sr-Latn-RS" altLang="sr-Latn-RS" sz="3200" dirty="0" err="1" smtClean="0"/>
              <a:t>S</a:t>
            </a:r>
            <a:r>
              <a:rPr lang="en-US" altLang="sr-Latn-RS" sz="3200" dirty="0" err="1" smtClean="0"/>
              <a:t>imboličke</a:t>
            </a:r>
            <a:r>
              <a:rPr lang="en-US" altLang="sr-Latn-RS" sz="3200" dirty="0" smtClean="0"/>
              <a:t> </a:t>
            </a:r>
            <a:r>
              <a:rPr lang="en-US" altLang="sr-Latn-RS" sz="3200" dirty="0" err="1" smtClean="0"/>
              <a:t>matematike</a:t>
            </a:r>
            <a:r>
              <a:rPr lang="sr-Latn-RS" altLang="sr-Latn-RS" sz="3200" dirty="0" smtClean="0"/>
              <a:t>,</a:t>
            </a:r>
          </a:p>
          <a:p>
            <a:r>
              <a:rPr lang="sr-Latn-RS" altLang="sr-Latn-RS" sz="3200" dirty="0" err="1" smtClean="0"/>
              <a:t>S</a:t>
            </a:r>
            <a:r>
              <a:rPr lang="en-US" altLang="sr-Latn-RS" sz="3200" dirty="0" err="1" smtClean="0"/>
              <a:t>imulacija</a:t>
            </a:r>
            <a:r>
              <a:rPr lang="en-US" altLang="sr-Latn-RS" sz="3200" dirty="0"/>
              <a:t>, </a:t>
            </a:r>
            <a:r>
              <a:rPr lang="en-US" altLang="sr-Latn-RS" sz="3200" dirty="0" err="1"/>
              <a:t>obrade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slignala</a:t>
            </a:r>
            <a:r>
              <a:rPr lang="en-US" altLang="sr-Latn-RS" sz="3200" dirty="0" smtClean="0"/>
              <a:t>,</a:t>
            </a:r>
            <a:endParaRPr lang="sr-Latn-RS" altLang="sr-Latn-RS" sz="3200" dirty="0" smtClean="0"/>
          </a:p>
          <a:p>
            <a:r>
              <a:rPr lang="sr-Latn-CS" altLang="sr-Latn-RS" sz="3200" dirty="0" smtClean="0"/>
              <a:t>Obrada slika,</a:t>
            </a:r>
          </a:p>
          <a:p>
            <a:r>
              <a:rPr lang="sr-Latn-RS" altLang="sr-Latn-RS" sz="3200" dirty="0" err="1" smtClean="0"/>
              <a:t>U</a:t>
            </a:r>
            <a:r>
              <a:rPr lang="en-US" altLang="sr-Latn-RS" sz="3200" dirty="0" err="1" smtClean="0"/>
              <a:t>pravljačke</a:t>
            </a:r>
            <a:r>
              <a:rPr lang="en-US" altLang="sr-Latn-RS" sz="3200" dirty="0" smtClean="0"/>
              <a:t> </a:t>
            </a:r>
            <a:r>
              <a:rPr lang="en-US" altLang="sr-Latn-RS" sz="3200" dirty="0" err="1" smtClean="0"/>
              <a:t>tehnike</a:t>
            </a:r>
            <a:r>
              <a:rPr lang="sr-Latn-RS" altLang="sr-Latn-RS" sz="3200" dirty="0" smtClean="0"/>
              <a:t>,</a:t>
            </a:r>
          </a:p>
          <a:p>
            <a:r>
              <a:rPr lang="sr-Latn-RS" altLang="sr-Latn-RS" sz="3200" dirty="0" smtClean="0"/>
              <a:t>S</a:t>
            </a:r>
            <a:r>
              <a:rPr lang="en-US" altLang="sr-Latn-RS" sz="3200" dirty="0" err="1" smtClean="0"/>
              <a:t>tatistike</a:t>
            </a:r>
            <a:r>
              <a:rPr lang="sr-Latn-RS" altLang="sr-Latn-RS" sz="3200" dirty="0" smtClean="0"/>
              <a:t>,</a:t>
            </a:r>
          </a:p>
          <a:p>
            <a:r>
              <a:rPr lang="sr-Latn-RS" altLang="sr-Latn-RS" sz="3200" dirty="0" smtClean="0"/>
              <a:t>F</a:t>
            </a:r>
            <a:r>
              <a:rPr lang="en-US" altLang="sr-Latn-RS" sz="3200" dirty="0" err="1" smtClean="0"/>
              <a:t>uzzy</a:t>
            </a:r>
            <a:r>
              <a:rPr lang="en-US" altLang="sr-Latn-RS" sz="3200" dirty="0" smtClean="0"/>
              <a:t> </a:t>
            </a:r>
            <a:r>
              <a:rPr lang="en-US" altLang="sr-Latn-RS" sz="3200" dirty="0" err="1" smtClean="0"/>
              <a:t>logike</a:t>
            </a:r>
            <a:r>
              <a:rPr lang="sr-Latn-RS" altLang="sr-Latn-RS" sz="3200" dirty="0" smtClean="0"/>
              <a:t>,</a:t>
            </a:r>
          </a:p>
          <a:p>
            <a:r>
              <a:rPr lang="sr-Latn-RS" altLang="sr-Latn-RS" sz="3200" dirty="0"/>
              <a:t>N</a:t>
            </a:r>
            <a:r>
              <a:rPr lang="en-US" altLang="sr-Latn-RS" sz="3200" dirty="0" err="1" smtClean="0"/>
              <a:t>euronske</a:t>
            </a:r>
            <a:r>
              <a:rPr lang="en-US" altLang="sr-Latn-RS" sz="3200" dirty="0" smtClean="0"/>
              <a:t> </a:t>
            </a:r>
            <a:r>
              <a:rPr lang="en-US" altLang="sr-Latn-RS" sz="3200" dirty="0" err="1" smtClean="0"/>
              <a:t>mreže</a:t>
            </a:r>
            <a:r>
              <a:rPr lang="sr-Latn-RS" altLang="sr-Latn-RS" sz="3200" dirty="0" smtClean="0"/>
              <a:t>,</a:t>
            </a:r>
          </a:p>
          <a:p>
            <a:r>
              <a:rPr lang="sr-Latn-RS" altLang="sr-Latn-RS" sz="3200" dirty="0" smtClean="0"/>
              <a:t>Bioinformatike, itd.</a:t>
            </a:r>
            <a:endParaRPr lang="en-US" altLang="sr-Latn-RS" sz="3200" dirty="0"/>
          </a:p>
          <a:p>
            <a:endParaRPr lang="en-US" altLang="sr-Latn-RS" sz="3200" dirty="0"/>
          </a:p>
          <a:p>
            <a:endParaRPr lang="sr-Latn-CS" altLang="sr-Latn-RS" sz="3200" dirty="0"/>
          </a:p>
          <a:p>
            <a:endParaRPr lang="sr-Cyrl-RS" dirty="0"/>
          </a:p>
        </p:txBody>
      </p:sp>
    </p:spTree>
    <p:extLst>
      <p:ext uri="{BB962C8B-B14F-4D97-AF65-F5344CB8AC3E}">
        <p14:creationId xmlns:p14="http://schemas.microsoft.com/office/powerpoint/2010/main" val="1937013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Dokumentacija i literatura</a:t>
            </a:r>
            <a:endParaRPr lang="sr-Cyrl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05400"/>
          </a:xfrm>
        </p:spPr>
        <p:txBody>
          <a:bodyPr>
            <a:normAutofit lnSpcReduction="10000"/>
          </a:bodyPr>
          <a:lstStyle/>
          <a:p>
            <a:r>
              <a:rPr lang="en-US" altLang="sr-Latn-RS" sz="3200" dirty="0"/>
              <a:t>MATLAB Users Guide</a:t>
            </a:r>
            <a:r>
              <a:rPr lang="sr-Latn-CS" altLang="sr-Latn-RS" sz="3200" dirty="0"/>
              <a:t>, </a:t>
            </a:r>
            <a:r>
              <a:rPr lang="sr-Latn-CS" altLang="sr-Latn-RS" sz="3200" dirty="0">
                <a:hlinkClick r:id="rId2"/>
              </a:rPr>
              <a:t>www.mathworks.com</a:t>
            </a:r>
            <a:endParaRPr lang="en-US" altLang="sr-Latn-RS" sz="3200" dirty="0"/>
          </a:p>
          <a:p>
            <a:r>
              <a:rPr lang="en-US" altLang="sr-Latn-RS" sz="3200" dirty="0"/>
              <a:t>MATLAB Reference Guide</a:t>
            </a:r>
            <a:r>
              <a:rPr lang="sr-Latn-CS" altLang="sr-Latn-RS" sz="3200" dirty="0"/>
              <a:t>, </a:t>
            </a:r>
            <a:r>
              <a:rPr lang="sr-Latn-CS" altLang="sr-Latn-RS" sz="3200" dirty="0">
                <a:hlinkClick r:id="rId2"/>
              </a:rPr>
              <a:t>www.mathworks.com</a:t>
            </a:r>
            <a:endParaRPr lang="en-US" altLang="sr-Latn-RS" sz="3200" dirty="0"/>
          </a:p>
          <a:p>
            <a:r>
              <a:rPr lang="en-US" altLang="sr-Latn-RS" sz="3200" dirty="0"/>
              <a:t>MATLAB Primer, Kermit </a:t>
            </a:r>
            <a:r>
              <a:rPr lang="en-US" altLang="sr-Latn-RS" sz="3200" dirty="0" err="1"/>
              <a:t>Sigmon</a:t>
            </a:r>
            <a:r>
              <a:rPr lang="en-US" altLang="sr-Latn-RS" sz="3200" dirty="0"/>
              <a:t>, Third Edition, </a:t>
            </a:r>
            <a:r>
              <a:rPr lang="en-US" altLang="sr-Latn-RS" sz="3200" dirty="0">
                <a:hlinkClick r:id="rId3"/>
              </a:rPr>
              <a:t>http://www.math.toronto.edu/mpugh/primer.pdf</a:t>
            </a:r>
            <a:endParaRPr lang="en-US" altLang="sr-Latn-RS" sz="3200" dirty="0"/>
          </a:p>
          <a:p>
            <a:r>
              <a:rPr lang="en-US" altLang="sr-Latn-RS" sz="3200" dirty="0"/>
              <a:t>MATLAB </a:t>
            </a:r>
            <a:r>
              <a:rPr lang="en-US" altLang="sr-Latn-RS" sz="3200" dirty="0" err="1"/>
              <a:t>i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dodatni</a:t>
            </a:r>
            <a:r>
              <a:rPr lang="en-US" altLang="sr-Latn-RS" sz="3200" dirty="0"/>
              <a:t> moduli, </a:t>
            </a:r>
            <a:r>
              <a:rPr lang="en-US" altLang="sr-Latn-RS" sz="3200" dirty="0" err="1"/>
              <a:t>Latinka</a:t>
            </a:r>
            <a:r>
              <a:rPr lang="en-US" altLang="sr-Latn-RS" sz="3200" dirty="0"/>
              <a:t> </a:t>
            </a:r>
            <a:r>
              <a:rPr lang="sr-Latn-CS" altLang="sr-Latn-RS" sz="3200" dirty="0"/>
              <a:t>Ćalasan, Menka Petkovska, Mikro Knjiga, Beograd, ISBN </a:t>
            </a:r>
            <a:r>
              <a:rPr lang="sr-Latn-CS" altLang="sr-Latn-RS" sz="3200" dirty="0" smtClean="0"/>
              <a:t>86-7555-0-13-X</a:t>
            </a:r>
            <a:endParaRPr lang="en-US" altLang="sr-Latn-RS" sz="3200" dirty="0" smtClean="0"/>
          </a:p>
          <a:p>
            <a:r>
              <a:rPr lang="en-US" altLang="sr-Latn-RS" sz="3200" dirty="0" err="1" smtClean="0"/>
              <a:t>Materijal</a:t>
            </a:r>
            <a:r>
              <a:rPr lang="en-US" altLang="sr-Latn-RS" sz="3200" dirty="0" smtClean="0"/>
              <a:t> </a:t>
            </a:r>
            <a:r>
              <a:rPr lang="en-US" altLang="sr-Latn-RS" sz="3200" dirty="0" err="1" smtClean="0"/>
              <a:t>sa</a:t>
            </a:r>
            <a:r>
              <a:rPr lang="en-US" altLang="sr-Latn-RS" sz="3200" dirty="0" smtClean="0"/>
              <a:t> </a:t>
            </a:r>
            <a:r>
              <a:rPr lang="en-US" altLang="sr-Latn-RS" sz="3200" dirty="0" err="1" smtClean="0"/>
              <a:t>predavanja</a:t>
            </a:r>
            <a:r>
              <a:rPr lang="en-US" altLang="sr-Latn-RS" sz="3200" dirty="0" smtClean="0"/>
              <a:t> </a:t>
            </a:r>
            <a:r>
              <a:rPr lang="sr-Latn-RS" altLang="sr-Latn-RS" sz="3200" smtClean="0"/>
              <a:t>i vežbi</a:t>
            </a:r>
            <a:endParaRPr lang="en-US" altLang="sr-Latn-RS" sz="3200" dirty="0"/>
          </a:p>
          <a:p>
            <a:endParaRPr lang="sr-Cyrl-RS" dirty="0"/>
          </a:p>
        </p:txBody>
      </p:sp>
    </p:spTree>
    <p:extLst>
      <p:ext uri="{BB962C8B-B14F-4D97-AF65-F5344CB8AC3E}">
        <p14:creationId xmlns:p14="http://schemas.microsoft.com/office/powerpoint/2010/main" val="238786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Matlab</a:t>
            </a:r>
            <a:r>
              <a:rPr lang="en-US" dirty="0" smtClean="0"/>
              <a:t> </a:t>
            </a:r>
            <a:r>
              <a:rPr lang="en-US" dirty="0" err="1" smtClean="0"/>
              <a:t>okru</a:t>
            </a:r>
            <a:r>
              <a:rPr lang="sr-Latn-RS" dirty="0" err="1" smtClean="0"/>
              <a:t>ženje</a:t>
            </a:r>
            <a:endParaRPr lang="sr-Latn-R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828800"/>
            <a:ext cx="7924800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467600" y="3276600"/>
            <a:ext cx="266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b="1" dirty="0" smtClean="0">
                <a:solidFill>
                  <a:srgbClr val="A50021"/>
                </a:solidFill>
              </a:rPr>
              <a:t>2</a:t>
            </a:r>
            <a:endParaRPr lang="sr-Latn-RS" b="1" dirty="0">
              <a:solidFill>
                <a:srgbClr val="A5002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86200" y="4267200"/>
            <a:ext cx="2667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b="1" dirty="0" smtClean="0">
                <a:solidFill>
                  <a:srgbClr val="A50021"/>
                </a:solidFill>
              </a:rPr>
              <a:t>1</a:t>
            </a:r>
            <a:endParaRPr lang="sr-Latn-RS" b="1" dirty="0">
              <a:solidFill>
                <a:srgbClr val="A5002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467600" y="5181600"/>
            <a:ext cx="266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b="1" dirty="0" smtClean="0">
                <a:solidFill>
                  <a:srgbClr val="A50021"/>
                </a:solidFill>
              </a:rPr>
              <a:t>3</a:t>
            </a:r>
            <a:endParaRPr lang="sr-Latn-RS" b="1" dirty="0">
              <a:solidFill>
                <a:srgbClr val="A5002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0" y="3276600"/>
            <a:ext cx="266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A50021"/>
                </a:solidFill>
              </a:rPr>
              <a:t>4</a:t>
            </a:r>
            <a:endParaRPr lang="sr-Latn-RS" b="1" dirty="0">
              <a:solidFill>
                <a:srgbClr val="A5002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95475" y="5715000"/>
            <a:ext cx="266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A50021"/>
                </a:solidFill>
              </a:rPr>
              <a:t>5</a:t>
            </a:r>
            <a:endParaRPr lang="sr-Latn-RS" b="1" dirty="0">
              <a:solidFill>
                <a:srgbClr val="A5002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95750" y="4267200"/>
            <a:ext cx="17543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Latn-RS" dirty="0" smtClean="0">
                <a:solidFill>
                  <a:srgbClr val="A50021"/>
                </a:solidFill>
              </a:rPr>
              <a:t>Komandni prozor</a:t>
            </a:r>
            <a:endParaRPr lang="sr-Latn-RS" dirty="0">
              <a:solidFill>
                <a:srgbClr val="A5002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50809" y="3276600"/>
            <a:ext cx="2790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Latn-RS" dirty="0" smtClean="0">
                <a:solidFill>
                  <a:srgbClr val="A50021"/>
                </a:solidFill>
              </a:rPr>
              <a:t>Prozor radnog direktorijuma</a:t>
            </a:r>
            <a:endParaRPr lang="sr-Latn-RS" dirty="0">
              <a:solidFill>
                <a:srgbClr val="A5002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62175" y="5712857"/>
            <a:ext cx="15057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Latn-RS" dirty="0" smtClean="0">
                <a:solidFill>
                  <a:srgbClr val="A50021"/>
                </a:solidFill>
              </a:rPr>
              <a:t>Prozor detalja</a:t>
            </a:r>
            <a:endParaRPr lang="sr-Latn-RS" dirty="0">
              <a:solidFill>
                <a:srgbClr val="A5002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268972" y="3276600"/>
            <a:ext cx="23510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Latn-RS" dirty="0" smtClean="0">
                <a:solidFill>
                  <a:srgbClr val="A50021"/>
                </a:solidFill>
              </a:rPr>
              <a:t>Prozor radnog prostora</a:t>
            </a:r>
            <a:endParaRPr lang="sr-Latn-RS" dirty="0">
              <a:solidFill>
                <a:srgbClr val="A5002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257800" y="5174218"/>
            <a:ext cx="2284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Latn-RS" dirty="0" smtClean="0">
                <a:solidFill>
                  <a:srgbClr val="A50021"/>
                </a:solidFill>
              </a:rPr>
              <a:t>Prozor istorije komandi</a:t>
            </a:r>
            <a:endParaRPr lang="sr-Latn-RS" dirty="0">
              <a:solidFill>
                <a:srgbClr val="A5002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7663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Elementarna izračunavanja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r-Latn-RS" smtClean="0"/>
              <a:t>Zlatni presek</a:t>
            </a:r>
            <a:endParaRPr lang="sr-Latn-RS" dirty="0" smtClean="0"/>
          </a:p>
          <a:p>
            <a:pPr lvl="1"/>
            <a:endParaRPr lang="sr-Latn-RS" dirty="0" smtClean="0"/>
          </a:p>
          <a:p>
            <a:pPr lvl="1"/>
            <a:endParaRPr lang="sr-Latn-RS" dirty="0"/>
          </a:p>
          <a:p>
            <a:pPr lvl="1"/>
            <a:endParaRPr lang="sr-Latn-RS" dirty="0" smtClean="0"/>
          </a:p>
          <a:p>
            <a:pPr lvl="1"/>
            <a:r>
              <a:rPr lang="sr-Latn-RS" dirty="0" smtClean="0"/>
              <a:t>Prikažimo više cifara</a:t>
            </a:r>
          </a:p>
          <a:p>
            <a:pPr lvl="1"/>
            <a:endParaRPr lang="sr-Latn-RS" dirty="0"/>
          </a:p>
          <a:p>
            <a:pPr lvl="1"/>
            <a:endParaRPr lang="sr-Latn-RS" dirty="0" smtClean="0"/>
          </a:p>
          <a:p>
            <a:pPr lvl="1"/>
            <a:endParaRPr lang="sr-Latn-RS" dirty="0" smtClean="0"/>
          </a:p>
          <a:p>
            <a:pPr lvl="1"/>
            <a:endParaRPr lang="en-US" dirty="0" smtClean="0"/>
          </a:p>
          <a:p>
            <a:pPr lvl="1"/>
            <a:r>
              <a:rPr lang="sr-Latn-RS" dirty="0" smtClean="0"/>
              <a:t>Nema ponovnog izračunavanja samo se prikazuje 16 značajnih cifara date vrednosti</a:t>
            </a:r>
            <a:endParaRPr lang="sr-Latn-R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1676400"/>
            <a:ext cx="2390773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581400"/>
            <a:ext cx="22860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5919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Prozori radne površine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sr-Latn-RS" sz="2800" dirty="0" smtClean="0"/>
              <a:t>Komandni prozor</a:t>
            </a:r>
          </a:p>
          <a:p>
            <a:pPr marL="834390" lvl="1" indent="-514350"/>
            <a:r>
              <a:rPr lang="sr-Latn-RS" sz="2500" dirty="0" err="1" smtClean="0"/>
              <a:t>Matlab</a:t>
            </a:r>
            <a:r>
              <a:rPr lang="sr-Latn-RS" sz="2500" dirty="0" smtClean="0"/>
              <a:t> je </a:t>
            </a:r>
            <a:r>
              <a:rPr lang="sr-Latn-RS" sz="2500" dirty="0" err="1" smtClean="0"/>
              <a:t>interpreterski</a:t>
            </a:r>
            <a:r>
              <a:rPr lang="sr-Latn-RS" sz="2500" dirty="0" smtClean="0"/>
              <a:t> jezik</a:t>
            </a:r>
            <a:endParaRPr lang="en-US" sz="2500" dirty="0" smtClean="0"/>
          </a:p>
          <a:p>
            <a:pPr marL="834390" lvl="1" indent="-514350"/>
            <a:r>
              <a:rPr lang="en-US" sz="2500" dirty="0" err="1" smtClean="0"/>
              <a:t>Komande</a:t>
            </a:r>
            <a:r>
              <a:rPr lang="en-US" sz="2500" dirty="0" smtClean="0"/>
              <a:t> se </a:t>
            </a:r>
            <a:r>
              <a:rPr lang="en-US" sz="2500" dirty="0" err="1" smtClean="0"/>
              <a:t>unose</a:t>
            </a:r>
            <a:r>
              <a:rPr lang="en-US" sz="2500" dirty="0" smtClean="0"/>
              <a:t> </a:t>
            </a:r>
            <a:r>
              <a:rPr lang="sr-Latn-RS" sz="2500" dirty="0" smtClean="0"/>
              <a:t>u komandnu liniju </a:t>
            </a:r>
            <a:r>
              <a:rPr lang="en-US" sz="2500" dirty="0" err="1" smtClean="0"/>
              <a:t>na</a:t>
            </a:r>
            <a:r>
              <a:rPr lang="en-US" sz="2500" dirty="0" smtClean="0"/>
              <a:t> </a:t>
            </a:r>
            <a:r>
              <a:rPr lang="en-US" sz="2500" dirty="0" err="1" smtClean="0"/>
              <a:t>znak</a:t>
            </a:r>
            <a:r>
              <a:rPr lang="en-US" sz="2500" dirty="0" smtClean="0"/>
              <a:t> </a:t>
            </a:r>
            <a:r>
              <a:rPr lang="en-US" sz="2500" dirty="0" err="1" smtClean="0"/>
              <a:t>prompta</a:t>
            </a:r>
            <a:r>
              <a:rPr lang="en-US" sz="2500" dirty="0" smtClean="0"/>
              <a:t> (&gt;&gt;)</a:t>
            </a:r>
            <a:endParaRPr lang="sr-Latn-RS" sz="2500" dirty="0" smtClean="0"/>
          </a:p>
          <a:p>
            <a:pPr marL="834390" lvl="1" indent="-514350"/>
            <a:r>
              <a:rPr lang="sr-Latn-RS" sz="2500" dirty="0" err="1">
                <a:solidFill>
                  <a:srgbClr val="A50021"/>
                </a:solidFill>
              </a:rPr>
              <a:t>c</a:t>
            </a:r>
            <a:r>
              <a:rPr lang="sr-Latn-RS" sz="2500" dirty="0" err="1" smtClean="0">
                <a:solidFill>
                  <a:srgbClr val="A50021"/>
                </a:solidFill>
              </a:rPr>
              <a:t>lc</a:t>
            </a:r>
            <a:r>
              <a:rPr lang="sr-Latn-RS" sz="2500" dirty="0" smtClean="0"/>
              <a:t> – briše komandni prozor </a:t>
            </a:r>
            <a:endParaRPr lang="en-US" sz="2500" dirty="0" smtClean="0"/>
          </a:p>
          <a:p>
            <a:pPr marL="834390" lvl="1" indent="-514350"/>
            <a:r>
              <a:rPr lang="en-US" sz="2500" dirty="0" err="1" smtClean="0"/>
              <a:t>Neki</a:t>
            </a:r>
            <a:r>
              <a:rPr lang="en-US" sz="2500" dirty="0" smtClean="0"/>
              <a:t> </a:t>
            </a:r>
            <a:r>
              <a:rPr lang="en-US" sz="2500" dirty="0" err="1" smtClean="0"/>
              <a:t>specijalni</a:t>
            </a:r>
            <a:r>
              <a:rPr lang="en-US" sz="2500" dirty="0" smtClean="0"/>
              <a:t> </a:t>
            </a:r>
            <a:r>
              <a:rPr lang="en-US" sz="2500" dirty="0" err="1" smtClean="0"/>
              <a:t>karakteri</a:t>
            </a:r>
            <a:endParaRPr lang="sr-Latn-RS" sz="2500" dirty="0" smtClean="0"/>
          </a:p>
          <a:p>
            <a:pPr marL="1108710" lvl="2" indent="-514350"/>
            <a:r>
              <a:rPr lang="en-US" sz="2200" dirty="0" smtClean="0"/>
              <a:t>&gt;&gt; - prompt (</a:t>
            </a:r>
            <a:r>
              <a:rPr lang="en-US" sz="2200" dirty="0" err="1" smtClean="0"/>
              <a:t>sistem</a:t>
            </a:r>
            <a:r>
              <a:rPr lang="en-US" sz="2200" dirty="0" smtClean="0"/>
              <a:t> je </a:t>
            </a:r>
            <a:r>
              <a:rPr lang="en-US" sz="2200" dirty="0" err="1" smtClean="0"/>
              <a:t>spreman</a:t>
            </a:r>
            <a:r>
              <a:rPr lang="en-US" sz="2200" dirty="0" smtClean="0"/>
              <a:t> da </a:t>
            </a:r>
            <a:r>
              <a:rPr lang="en-US" sz="2200" dirty="0" err="1" smtClean="0"/>
              <a:t>prihvati</a:t>
            </a:r>
            <a:r>
              <a:rPr lang="en-US" sz="2200" dirty="0" smtClean="0"/>
              <a:t> </a:t>
            </a:r>
            <a:r>
              <a:rPr lang="en-US" sz="2200" dirty="0" err="1" smtClean="0"/>
              <a:t>komandu</a:t>
            </a:r>
            <a:r>
              <a:rPr lang="en-US" sz="2200" dirty="0" smtClean="0"/>
              <a:t>)</a:t>
            </a:r>
          </a:p>
          <a:p>
            <a:pPr marL="1108710" lvl="2" indent="-514350"/>
            <a:r>
              <a:rPr lang="en-US" sz="2200" dirty="0" smtClean="0"/>
              <a:t>% - </a:t>
            </a:r>
            <a:r>
              <a:rPr lang="sr-Latn-RS" sz="2200" dirty="0" smtClean="0"/>
              <a:t>linijski </a:t>
            </a:r>
            <a:r>
              <a:rPr lang="en-US" sz="2200" dirty="0" err="1" smtClean="0"/>
              <a:t>komentar</a:t>
            </a:r>
            <a:r>
              <a:rPr lang="sr-Latn-RS" sz="2200" dirty="0" smtClean="0"/>
              <a:t> (ignoriše se ostatak linije do kraja reda)</a:t>
            </a:r>
            <a:endParaRPr lang="en-US" sz="2200" dirty="0" smtClean="0"/>
          </a:p>
          <a:p>
            <a:pPr marL="1108710" lvl="2" indent="-514350"/>
            <a:r>
              <a:rPr lang="en-US" sz="2200" dirty="0" smtClean="0"/>
              <a:t>… - </a:t>
            </a:r>
            <a:r>
              <a:rPr lang="sr-Latn-RS" sz="2200" dirty="0" smtClean="0"/>
              <a:t>linija</a:t>
            </a:r>
            <a:r>
              <a:rPr lang="en-US" sz="2200" dirty="0" smtClean="0"/>
              <a:t> se </a:t>
            </a:r>
            <a:r>
              <a:rPr lang="en-US" sz="2200" dirty="0" err="1" smtClean="0"/>
              <a:t>nastavlja</a:t>
            </a:r>
            <a:r>
              <a:rPr lang="en-US" sz="2200" dirty="0" smtClean="0"/>
              <a:t> u </a:t>
            </a:r>
            <a:r>
              <a:rPr lang="sr-Latn-RS" sz="2200" dirty="0" smtClean="0"/>
              <a:t>s</a:t>
            </a:r>
            <a:r>
              <a:rPr lang="en-US" sz="2200" dirty="0" err="1" smtClean="0"/>
              <a:t>lede</a:t>
            </a:r>
            <a:r>
              <a:rPr lang="sr-Latn-RS" sz="2200" dirty="0" smtClean="0"/>
              <a:t>ć</a:t>
            </a:r>
            <a:r>
              <a:rPr lang="en-US" sz="2200" dirty="0" err="1" smtClean="0"/>
              <a:t>em</a:t>
            </a:r>
            <a:r>
              <a:rPr lang="en-US" sz="2200" dirty="0" smtClean="0"/>
              <a:t> </a:t>
            </a:r>
            <a:r>
              <a:rPr lang="en-US" sz="2200" dirty="0" err="1" smtClean="0"/>
              <a:t>redu</a:t>
            </a:r>
            <a:endParaRPr lang="sr-Latn-RS" sz="2200" dirty="0" smtClean="0"/>
          </a:p>
          <a:p>
            <a:pPr marL="1108710" lvl="2" indent="-514350"/>
            <a:r>
              <a:rPr lang="sr-Latn-RS" sz="2200" dirty="0" smtClean="0"/>
              <a:t>CTRL+C – prekida izvršavanje tekuće komande</a:t>
            </a:r>
          </a:p>
          <a:p>
            <a:pPr marL="514350" indent="-514350">
              <a:buFont typeface="+mj-lt"/>
              <a:buAutoNum type="arabicPeriod"/>
            </a:pPr>
            <a:r>
              <a:rPr lang="sr-Latn-RS" sz="2800" dirty="0" smtClean="0"/>
              <a:t>Radni prostor</a:t>
            </a:r>
          </a:p>
          <a:p>
            <a:pPr marL="834390" lvl="1" indent="-514350"/>
            <a:r>
              <a:rPr lang="sr-Latn-RS" sz="2500" dirty="0" smtClean="0"/>
              <a:t>Sve promenljive koje se kreiraju u komandnom prozoru smeštaju se u (osnovni) radni prostor </a:t>
            </a:r>
            <a:endParaRPr lang="sr-Latn-RS" dirty="0" smtClean="0"/>
          </a:p>
          <a:p>
            <a:pPr marL="514350" indent="-514350">
              <a:buFont typeface="+mj-lt"/>
              <a:buAutoNum type="arabicPeriod"/>
            </a:pP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1196478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/>
              <a:t>Prozori radne površine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648200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sr-Latn-RS" sz="3200" dirty="0"/>
              <a:t>Istorija </a:t>
            </a:r>
            <a:r>
              <a:rPr lang="sr-Latn-RS" sz="3200" dirty="0" smtClean="0"/>
              <a:t>komandi</a:t>
            </a:r>
            <a:endParaRPr lang="en-US" sz="3200" dirty="0" smtClean="0"/>
          </a:p>
          <a:p>
            <a:pPr marL="834390" lvl="1" indent="-514350"/>
            <a:r>
              <a:rPr lang="en-US" dirty="0" err="1" smtClean="0"/>
              <a:t>Komande</a:t>
            </a:r>
            <a:r>
              <a:rPr lang="en-US" dirty="0" smtClean="0"/>
              <a:t> se </a:t>
            </a:r>
            <a:r>
              <a:rPr lang="en-US" dirty="0" err="1" smtClean="0"/>
              <a:t>moraju</a:t>
            </a:r>
            <a:r>
              <a:rPr lang="en-US" dirty="0" smtClean="0"/>
              <a:t> </a:t>
            </a:r>
            <a:r>
              <a:rPr lang="en-US" dirty="0" err="1" smtClean="0"/>
              <a:t>iznova</a:t>
            </a:r>
            <a:r>
              <a:rPr lang="en-US" dirty="0" smtClean="0"/>
              <a:t> </a:t>
            </a:r>
            <a:r>
              <a:rPr lang="en-US" dirty="0" err="1" smtClean="0"/>
              <a:t>unositi</a:t>
            </a:r>
            <a:r>
              <a:rPr lang="en-US" dirty="0" smtClean="0"/>
              <a:t> </a:t>
            </a:r>
            <a:r>
              <a:rPr lang="en-US" dirty="0" err="1" smtClean="0"/>
              <a:t>ako</a:t>
            </a:r>
            <a:r>
              <a:rPr lang="en-US" dirty="0" smtClean="0"/>
              <a:t> se </a:t>
            </a:r>
            <a:r>
              <a:rPr lang="sr-Latn-RS" dirty="0" smtClean="0"/>
              <a:t>ž</a:t>
            </a:r>
            <a:r>
              <a:rPr lang="en-US" dirty="0" err="1" smtClean="0"/>
              <a:t>eli</a:t>
            </a:r>
            <a:r>
              <a:rPr lang="en-US" dirty="0" smtClean="0"/>
              <a:t> </a:t>
            </a:r>
            <a:r>
              <a:rPr lang="en-US" dirty="0" err="1" smtClean="0"/>
              <a:t>njihovo</a:t>
            </a:r>
            <a:r>
              <a:rPr lang="sr-Latn-RS" dirty="0" smtClean="0"/>
              <a:t> ponovno izvršavanje</a:t>
            </a:r>
          </a:p>
          <a:p>
            <a:pPr marL="834390" lvl="1" indent="-514350"/>
            <a:r>
              <a:rPr lang="sr-Latn-RS" dirty="0" smtClean="0"/>
              <a:t>Sve komande predate na izvršavanje su dostupne</a:t>
            </a:r>
          </a:p>
          <a:p>
            <a:pPr marL="1108710" lvl="2" indent="-514350"/>
            <a:r>
              <a:rPr lang="sr-Latn-RS" dirty="0" smtClean="0">
                <a:latin typeface="Arial"/>
                <a:cs typeface="Arial"/>
              </a:rPr>
              <a:t>↑,↓ - listaju se komande iz istorije komandi</a:t>
            </a:r>
          </a:p>
          <a:p>
            <a:pPr marL="1108710" lvl="2" indent="-514350"/>
            <a:r>
              <a:rPr lang="sr-Latn-RS" dirty="0" smtClean="0">
                <a:latin typeface="Arial"/>
                <a:cs typeface="Arial"/>
              </a:rPr>
              <a:t>Unošenjem nekoliko karaktera formira</a:t>
            </a:r>
            <a:r>
              <a:rPr lang="en-US" dirty="0" smtClean="0">
                <a:latin typeface="Arial"/>
                <a:cs typeface="Arial"/>
              </a:rPr>
              <a:t> se</a:t>
            </a:r>
            <a:r>
              <a:rPr lang="sr-Latn-RS" dirty="0" smtClean="0">
                <a:latin typeface="Arial"/>
                <a:cs typeface="Arial"/>
              </a:rPr>
              <a:t> filter za komande iz istorije komandi. Dalje se ↑</a:t>
            </a:r>
            <a:r>
              <a:rPr lang="sr-Latn-RS" dirty="0">
                <a:latin typeface="Arial"/>
                <a:cs typeface="Arial"/>
              </a:rPr>
              <a:t>,↓</a:t>
            </a:r>
            <a:r>
              <a:rPr lang="sr-Latn-RS" dirty="0" smtClean="0">
                <a:latin typeface="Arial"/>
                <a:cs typeface="Arial"/>
              </a:rPr>
              <a:t> listaju komande </a:t>
            </a:r>
            <a:r>
              <a:rPr lang="en-US" dirty="0" err="1" smtClean="0">
                <a:latin typeface="Arial"/>
                <a:cs typeface="Arial"/>
              </a:rPr>
              <a:t>samo</a:t>
            </a:r>
            <a:r>
              <a:rPr lang="en-US" dirty="0" smtClean="0">
                <a:latin typeface="Arial"/>
                <a:cs typeface="Arial"/>
              </a:rPr>
              <a:t> one </a:t>
            </a:r>
            <a:r>
              <a:rPr lang="sr-Latn-RS" dirty="0" smtClean="0">
                <a:latin typeface="Arial"/>
                <a:cs typeface="Arial"/>
              </a:rPr>
              <a:t>koje počinju datim karakterima</a:t>
            </a:r>
            <a:r>
              <a:rPr lang="sr-Latn-RS" dirty="0" smtClean="0"/>
              <a:t> </a:t>
            </a:r>
            <a:endParaRPr lang="sr-Latn-RS" dirty="0"/>
          </a:p>
          <a:p>
            <a:pPr marL="514350" indent="-514350">
              <a:buFont typeface="+mj-lt"/>
              <a:buAutoNum type="arabicPeriod" startAt="3"/>
            </a:pPr>
            <a:r>
              <a:rPr lang="sr-Latn-RS" sz="3200" dirty="0"/>
              <a:t>Radni </a:t>
            </a:r>
            <a:r>
              <a:rPr lang="sr-Latn-RS" sz="3200" dirty="0" smtClean="0"/>
              <a:t>direktorijum</a:t>
            </a:r>
          </a:p>
          <a:p>
            <a:pPr marL="834390" lvl="1" indent="-514350"/>
            <a:r>
              <a:rPr lang="sr-Latn-RS" dirty="0" smtClean="0"/>
              <a:t>Nove datoteke se podrazumevano kreiraju na radnom direktorijumu</a:t>
            </a:r>
          </a:p>
          <a:p>
            <a:pPr marL="834390" lvl="1" indent="-514350"/>
            <a:r>
              <a:rPr lang="sr-Latn-RS" dirty="0" smtClean="0"/>
              <a:t>Prvo se pretražuje radni direktorijum u potrazi za komandom</a:t>
            </a:r>
            <a:endParaRPr lang="sr-Latn-RS" dirty="0"/>
          </a:p>
          <a:p>
            <a:pPr marL="514350" indent="-514350">
              <a:buFont typeface="+mj-lt"/>
              <a:buAutoNum type="arabicPeriod" startAt="3"/>
            </a:pPr>
            <a:r>
              <a:rPr lang="sr-Latn-RS" sz="3200" dirty="0"/>
              <a:t>Prozor </a:t>
            </a:r>
            <a:r>
              <a:rPr lang="sr-Latn-RS" sz="3200" dirty="0" smtClean="0"/>
              <a:t>detalja</a:t>
            </a:r>
          </a:p>
          <a:p>
            <a:pPr marL="834390" lvl="1" indent="-514350"/>
            <a:r>
              <a:rPr lang="sr-Latn-RS" dirty="0" smtClean="0"/>
              <a:t>Detalji trenutno </a:t>
            </a:r>
            <a:r>
              <a:rPr lang="sr-Latn-RS" dirty="0" err="1" smtClean="0"/>
              <a:t>selektovanog</a:t>
            </a:r>
            <a:r>
              <a:rPr lang="sr-Latn-RS" dirty="0" smtClean="0"/>
              <a:t> objekta u radnom direktorijumu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175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1" y="1546091"/>
            <a:ext cx="6310458" cy="4702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8157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Promenljive u MATLAB-u</a:t>
            </a:r>
            <a:endParaRPr lang="sr-Cyrl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/>
          <a:lstStyle/>
          <a:p>
            <a:r>
              <a:rPr lang="en-US" altLang="sr-Latn-RS" sz="3200" dirty="0" err="1"/>
              <a:t>Imena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promenljivih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sastoje</a:t>
            </a:r>
            <a:r>
              <a:rPr lang="en-US" altLang="sr-Latn-RS" sz="3200" dirty="0"/>
              <a:t> se od </a:t>
            </a:r>
            <a:r>
              <a:rPr lang="en-US" altLang="sr-Latn-RS" sz="3200" dirty="0" err="1"/>
              <a:t>niza</a:t>
            </a:r>
            <a:r>
              <a:rPr lang="sr-Latn-CS" altLang="sr-Latn-RS" sz="3200" dirty="0"/>
              <a:t> </a:t>
            </a:r>
            <a:r>
              <a:rPr lang="en-US" altLang="sr-Latn-RS" sz="3200" dirty="0" err="1"/>
              <a:t>jednog</a:t>
            </a:r>
            <a:r>
              <a:rPr lang="en-US" altLang="sr-Latn-RS" sz="3200" dirty="0"/>
              <a:t> do </a:t>
            </a:r>
            <a:r>
              <a:rPr lang="en-US" altLang="sr-Latn-RS" sz="3200" dirty="0" err="1"/>
              <a:t>najviše</a:t>
            </a:r>
            <a:r>
              <a:rPr lang="en-US" altLang="sr-Latn-RS" sz="3200" dirty="0"/>
              <a:t> 63 </a:t>
            </a:r>
            <a:r>
              <a:rPr lang="en-US" altLang="sr-Latn-RS" sz="3200" dirty="0" err="1"/>
              <a:t>alfanumeričkog</a:t>
            </a:r>
            <a:r>
              <a:rPr lang="sr-Latn-CS" altLang="sr-Latn-RS" sz="3200" dirty="0"/>
              <a:t> </a:t>
            </a:r>
            <a:r>
              <a:rPr lang="en-US" altLang="sr-Latn-RS" sz="3200" dirty="0" err="1"/>
              <a:t>znaka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ili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znaka</a:t>
            </a:r>
            <a:r>
              <a:rPr lang="en-US" altLang="sr-Latn-RS" sz="3200" dirty="0"/>
              <a:t> _ od </a:t>
            </a:r>
            <a:r>
              <a:rPr lang="en-US" altLang="sr-Latn-RS" sz="3200" dirty="0" err="1"/>
              <a:t>kojih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prvi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znak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imena</a:t>
            </a:r>
            <a:r>
              <a:rPr lang="sr-Latn-CS" altLang="sr-Latn-RS" sz="3200" dirty="0"/>
              <a:t> </a:t>
            </a:r>
            <a:r>
              <a:rPr lang="en-US" altLang="sr-Latn-RS" sz="3200" dirty="0"/>
              <a:t>mora </a:t>
            </a:r>
            <a:r>
              <a:rPr lang="en-US" altLang="sr-Latn-RS" sz="3200" dirty="0" err="1"/>
              <a:t>biti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slovo</a:t>
            </a:r>
            <a:r>
              <a:rPr lang="en-US" altLang="sr-Latn-RS" sz="3200" dirty="0"/>
              <a:t>.</a:t>
            </a:r>
          </a:p>
          <a:p>
            <a:r>
              <a:rPr lang="en-US" altLang="sr-Latn-RS" sz="3200" dirty="0" smtClean="0">
                <a:solidFill>
                  <a:srgbClr val="990000"/>
                </a:solidFill>
              </a:rPr>
              <a:t>V</a:t>
            </a:r>
            <a:r>
              <a:rPr lang="sr-Latn-RS" altLang="sr-Latn-RS" sz="3200" dirty="0" smtClean="0">
                <a:solidFill>
                  <a:srgbClr val="990000"/>
                </a:solidFill>
              </a:rPr>
              <a:t>elika</a:t>
            </a:r>
            <a:r>
              <a:rPr lang="en-US" altLang="sr-Latn-RS" sz="3200" dirty="0" smtClean="0">
                <a:solidFill>
                  <a:srgbClr val="990000"/>
                </a:solidFill>
              </a:rPr>
              <a:t> </a:t>
            </a:r>
            <a:r>
              <a:rPr lang="sr-Latn-RS" altLang="sr-Latn-RS" sz="3200" dirty="0" smtClean="0">
                <a:solidFill>
                  <a:srgbClr val="990000"/>
                </a:solidFill>
              </a:rPr>
              <a:t>i mala slova se smatraju različitim</a:t>
            </a:r>
            <a:r>
              <a:rPr lang="en-US" altLang="sr-Latn-RS" sz="3200" dirty="0" smtClean="0">
                <a:solidFill>
                  <a:srgbClr val="990000"/>
                </a:solidFill>
              </a:rPr>
              <a:t> </a:t>
            </a:r>
            <a:r>
              <a:rPr lang="en-US" altLang="sr-Latn-RS" sz="3200" dirty="0">
                <a:solidFill>
                  <a:srgbClr val="990000"/>
                </a:solidFill>
              </a:rPr>
              <a:t>(CASE SENSITIVE</a:t>
            </a:r>
            <a:r>
              <a:rPr lang="en-US" altLang="sr-Latn-RS" sz="3200" dirty="0" smtClean="0">
                <a:solidFill>
                  <a:srgbClr val="990000"/>
                </a:solidFill>
              </a:rPr>
              <a:t>)</a:t>
            </a:r>
            <a:r>
              <a:rPr lang="sr-Latn-RS" altLang="sr-Latn-RS" sz="3200" dirty="0" smtClean="0">
                <a:solidFill>
                  <a:srgbClr val="990000"/>
                </a:solidFill>
              </a:rPr>
              <a:t>.</a:t>
            </a:r>
          </a:p>
          <a:p>
            <a:r>
              <a:rPr lang="en-US" altLang="sr-Latn-RS" sz="3200" dirty="0" err="1"/>
              <a:t>Imena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promenljivih</a:t>
            </a:r>
            <a:r>
              <a:rPr lang="en-US" altLang="sr-Latn-RS" sz="3200" dirty="0"/>
              <a:t> ne </a:t>
            </a:r>
            <a:r>
              <a:rPr lang="en-US" altLang="sr-Latn-RS" sz="3200" dirty="0" err="1"/>
              <a:t>smeju</a:t>
            </a:r>
            <a:r>
              <a:rPr lang="en-US" altLang="sr-Latn-RS" sz="3200" dirty="0"/>
              <a:t> da </a:t>
            </a:r>
            <a:r>
              <a:rPr lang="en-US" altLang="sr-Latn-RS" sz="3200" dirty="0" err="1"/>
              <a:t>budu</a:t>
            </a:r>
            <a:r>
              <a:rPr lang="sr-Latn-CS" altLang="sr-Latn-RS" sz="3200" dirty="0"/>
              <a:t> </a:t>
            </a:r>
            <a:r>
              <a:rPr lang="en-US" altLang="sr-Latn-RS" sz="3200" dirty="0" err="1"/>
              <a:t>jednaka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ključnim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rečima</a:t>
            </a:r>
            <a:r>
              <a:rPr lang="en-US" altLang="sr-Latn-RS" sz="3200" dirty="0"/>
              <a:t> (</a:t>
            </a:r>
            <a:r>
              <a:rPr lang="en-US" altLang="sr-Latn-RS" sz="3200" dirty="0" err="1"/>
              <a:t>komandama</a:t>
            </a:r>
            <a:r>
              <a:rPr lang="en-US" altLang="sr-Latn-RS" sz="3200" dirty="0" smtClean="0"/>
              <a:t>).</a:t>
            </a:r>
            <a:endParaRPr lang="sr-Latn-RS" altLang="sr-Latn-RS" sz="3200" dirty="0" smtClean="0"/>
          </a:p>
          <a:p>
            <a:r>
              <a:rPr lang="en-US" altLang="sr-Latn-RS" sz="3200" dirty="0" err="1"/>
              <a:t>Ako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su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imena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promenljivih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jednaka</a:t>
            </a:r>
            <a:r>
              <a:rPr lang="sr-Latn-CS" altLang="sr-Latn-RS" sz="3200" dirty="0"/>
              <a:t> </a:t>
            </a:r>
            <a:r>
              <a:rPr lang="en-US" altLang="sr-Latn-RS" sz="3200" dirty="0" err="1"/>
              <a:t>imenima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bibliotečkih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potprograma</a:t>
            </a:r>
            <a:r>
              <a:rPr lang="en-US" altLang="sr-Latn-RS" sz="3200" dirty="0"/>
              <a:t>, </a:t>
            </a:r>
            <a:r>
              <a:rPr lang="en-US" altLang="sr-Latn-RS" sz="3200" dirty="0" err="1"/>
              <a:t>ovi</a:t>
            </a:r>
            <a:r>
              <a:rPr lang="sr-Latn-CS" altLang="sr-Latn-RS" sz="3200" dirty="0"/>
              <a:t> </a:t>
            </a:r>
            <a:r>
              <a:rPr lang="en-US" altLang="sr-Latn-RS" sz="3200" dirty="0" err="1"/>
              <a:t>potprogrami</a:t>
            </a:r>
            <a:r>
              <a:rPr lang="en-US" altLang="sr-Latn-RS" sz="3200" dirty="0"/>
              <a:t> se ne </a:t>
            </a:r>
            <a:r>
              <a:rPr lang="en-US" altLang="sr-Latn-RS" sz="3200" dirty="0" err="1"/>
              <a:t>mogu</a:t>
            </a:r>
            <a:r>
              <a:rPr lang="en-US" altLang="sr-Latn-RS" sz="3200" dirty="0"/>
              <a:t> </a:t>
            </a:r>
            <a:r>
              <a:rPr lang="en-US" altLang="sr-Latn-RS" sz="3200" dirty="0" err="1"/>
              <a:t>koristiti</a:t>
            </a:r>
            <a:r>
              <a:rPr lang="en-US" altLang="sr-Latn-RS" sz="3200" dirty="0"/>
              <a:t>.</a:t>
            </a:r>
          </a:p>
          <a:p>
            <a:endParaRPr lang="sr-Latn-CS" altLang="sr-Latn-RS" sz="3200" dirty="0"/>
          </a:p>
          <a:p>
            <a:endParaRPr lang="en-US" altLang="sr-Latn-RS" sz="3200" dirty="0">
              <a:solidFill>
                <a:srgbClr val="990000"/>
              </a:solidFill>
            </a:endParaRPr>
          </a:p>
          <a:p>
            <a:endParaRPr lang="sr-Cyrl-RS" dirty="0"/>
          </a:p>
        </p:txBody>
      </p:sp>
    </p:spTree>
    <p:extLst>
      <p:ext uri="{BB962C8B-B14F-4D97-AF65-F5344CB8AC3E}">
        <p14:creationId xmlns:p14="http://schemas.microsoft.com/office/powerpoint/2010/main" val="2830777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Promenljive</a:t>
            </a:r>
            <a:endParaRPr lang="sr-Latn-RS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762000" y="1600200"/>
            <a:ext cx="8305800" cy="23622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spcAft>
                <a:spcPct val="20000"/>
              </a:spcAft>
            </a:pPr>
            <a:r>
              <a:rPr lang="en-US" sz="2400" dirty="0" err="1" smtClean="0"/>
              <a:t>Imenovani</a:t>
            </a:r>
            <a:r>
              <a:rPr lang="en-US" sz="2400" dirty="0" smtClean="0"/>
              <a:t> </a:t>
            </a:r>
            <a:r>
              <a:rPr lang="en-US" sz="2400" dirty="0" err="1"/>
              <a:t>p</a:t>
            </a:r>
            <a:r>
              <a:rPr lang="en-US" sz="2400" dirty="0" err="1" smtClean="0"/>
              <a:t>rostor</a:t>
            </a:r>
            <a:r>
              <a:rPr lang="en-US" sz="2400" dirty="0" smtClean="0"/>
              <a:t> u </a:t>
            </a:r>
            <a:r>
              <a:rPr lang="en-US" sz="2400" dirty="0" err="1" smtClean="0"/>
              <a:t>memoriji</a:t>
            </a:r>
            <a:endParaRPr lang="en-US" sz="2400" dirty="0" smtClean="0"/>
          </a:p>
          <a:p>
            <a:pPr>
              <a:lnSpc>
                <a:spcPct val="90000"/>
              </a:lnSpc>
              <a:spcAft>
                <a:spcPct val="20000"/>
              </a:spcAft>
            </a:pPr>
            <a:r>
              <a:rPr lang="en-US" sz="2400" dirty="0" smtClean="0"/>
              <a:t>Sadr</a:t>
            </a:r>
            <a:r>
              <a:rPr lang="sr-Latn-RS" sz="2400" dirty="0" err="1" smtClean="0"/>
              <a:t>žaj</a:t>
            </a:r>
            <a:r>
              <a:rPr lang="sr-Latn-RS" sz="2400" dirty="0" smtClean="0"/>
              <a:t> se koristi i menja </a:t>
            </a:r>
            <a:endParaRPr lang="en-US" sz="2400" dirty="0" smtClean="0"/>
          </a:p>
          <a:p>
            <a:pPr>
              <a:lnSpc>
                <a:spcPct val="90000"/>
              </a:lnSpc>
              <a:spcAft>
                <a:spcPct val="20000"/>
              </a:spcAft>
            </a:pPr>
            <a:r>
              <a:rPr lang="sr-Latn-RS" sz="2400" dirty="0" smtClean="0"/>
              <a:t>Ime promenljive počinje slovom i može sadržati slova cifre i </a:t>
            </a:r>
            <a:r>
              <a:rPr lang="sr-Latn-RS" sz="2400" dirty="0" err="1" smtClean="0"/>
              <a:t>podvlaku</a:t>
            </a:r>
            <a:r>
              <a:rPr lang="sr-Latn-RS" sz="2400" dirty="0" smtClean="0"/>
              <a:t> (_)</a:t>
            </a:r>
          </a:p>
          <a:p>
            <a:pPr>
              <a:lnSpc>
                <a:spcPct val="90000"/>
              </a:lnSpc>
              <a:spcAft>
                <a:spcPct val="20000"/>
              </a:spcAft>
            </a:pPr>
            <a:r>
              <a:rPr lang="en-US" sz="2400" dirty="0" smtClean="0"/>
              <a:t> </a:t>
            </a:r>
            <a:r>
              <a:rPr lang="sr-Latn-RS" sz="2400" dirty="0" smtClean="0"/>
              <a:t>Razlikuju se mala i velika slova.</a:t>
            </a:r>
            <a:r>
              <a:rPr lang="en-US" sz="2400" dirty="0" smtClean="0"/>
              <a:t> </a:t>
            </a:r>
            <a:r>
              <a:rPr lang="sr-Latn-RS" sz="2400" dirty="0" err="1" smtClean="0"/>
              <a:t>AbC</a:t>
            </a:r>
            <a:r>
              <a:rPr lang="sr-Latn-RS" sz="2400" dirty="0" smtClean="0"/>
              <a:t> i</a:t>
            </a:r>
            <a:r>
              <a:rPr lang="en-US" sz="2400" dirty="0" smtClean="0"/>
              <a:t> </a:t>
            </a:r>
            <a:r>
              <a:rPr lang="sr-Latn-RS" sz="2400" dirty="0" err="1" smtClean="0"/>
              <a:t>abc</a:t>
            </a:r>
            <a:r>
              <a:rPr lang="sr-Latn-RS" sz="2400" dirty="0" smtClean="0"/>
              <a:t> su različita imena</a:t>
            </a:r>
          </a:p>
        </p:txBody>
      </p:sp>
      <p:grpSp>
        <p:nvGrpSpPr>
          <p:cNvPr id="5" name="Group 22"/>
          <p:cNvGrpSpPr>
            <a:grpSpLocks/>
          </p:cNvGrpSpPr>
          <p:nvPr/>
        </p:nvGrpSpPr>
        <p:grpSpPr bwMode="auto">
          <a:xfrm>
            <a:off x="1219200" y="4267200"/>
            <a:ext cx="7010400" cy="1839912"/>
            <a:chOff x="1008" y="2112"/>
            <a:chExt cx="4416" cy="1159"/>
          </a:xfrm>
        </p:grpSpPr>
        <p:sp>
          <p:nvSpPr>
            <p:cNvPr id="6" name="Text Box 14"/>
            <p:cNvSpPr txBox="1">
              <a:spLocks noChangeArrowheads="1"/>
            </p:cNvSpPr>
            <p:nvPr/>
          </p:nvSpPr>
          <p:spPr bwMode="auto">
            <a:xfrm>
              <a:off x="1008" y="2112"/>
              <a:ext cx="1344" cy="1159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2800">
                  <a:solidFill>
                    <a:schemeClr val="tx1"/>
                  </a:solidFill>
                  <a:latin typeface="Arial" charset="0"/>
                </a:rPr>
                <a:t>&gt;&gt; A=3</a:t>
              </a:r>
            </a:p>
            <a:p>
              <a:r>
                <a:rPr lang="en-US" sz="2800">
                  <a:solidFill>
                    <a:schemeClr val="tx1"/>
                  </a:solidFill>
                  <a:latin typeface="Arial" charset="0"/>
                </a:rPr>
                <a:t>A =</a:t>
              </a:r>
            </a:p>
            <a:p>
              <a:r>
                <a:rPr lang="en-US" sz="2800">
                  <a:solidFill>
                    <a:schemeClr val="tx1"/>
                  </a:solidFill>
                  <a:latin typeface="Arial" charset="0"/>
                </a:rPr>
                <a:t>     3</a:t>
              </a:r>
            </a:p>
          </p:txBody>
        </p:sp>
        <p:grpSp>
          <p:nvGrpSpPr>
            <p:cNvPr id="7" name="Group 15"/>
            <p:cNvGrpSpPr>
              <a:grpSpLocks/>
            </p:cNvGrpSpPr>
            <p:nvPr/>
          </p:nvGrpSpPr>
          <p:grpSpPr bwMode="auto">
            <a:xfrm>
              <a:off x="2448" y="2112"/>
              <a:ext cx="2976" cy="1159"/>
              <a:chOff x="2448" y="2832"/>
              <a:chExt cx="2976" cy="1159"/>
            </a:xfrm>
          </p:grpSpPr>
          <p:sp>
            <p:nvSpPr>
              <p:cNvPr id="8" name="Text Box 16"/>
              <p:cNvSpPr txBox="1">
                <a:spLocks noChangeArrowheads="1"/>
              </p:cNvSpPr>
              <p:nvPr/>
            </p:nvSpPr>
            <p:spPr bwMode="auto">
              <a:xfrm>
                <a:off x="3504" y="2832"/>
                <a:ext cx="1920" cy="1159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 sz="2800">
                  <a:solidFill>
                    <a:schemeClr val="tx1"/>
                  </a:solidFill>
                  <a:latin typeface="Arial" charset="0"/>
                </a:endParaRPr>
              </a:p>
              <a:p>
                <a:endParaRPr lang="en-US" sz="2800">
                  <a:solidFill>
                    <a:schemeClr val="tx1"/>
                  </a:solidFill>
                  <a:latin typeface="Arial" charset="0"/>
                </a:endParaRPr>
              </a:p>
              <a:p>
                <a:endParaRPr lang="en-US" sz="2800">
                  <a:solidFill>
                    <a:schemeClr val="tx1"/>
                  </a:solidFill>
                  <a:latin typeface="Arial" charset="0"/>
                </a:endParaRPr>
              </a:p>
            </p:txBody>
          </p:sp>
          <p:sp>
            <p:nvSpPr>
              <p:cNvPr id="9" name="AutoShape 17"/>
              <p:cNvSpPr>
                <a:spLocks noChangeArrowheads="1"/>
              </p:cNvSpPr>
              <p:nvPr/>
            </p:nvSpPr>
            <p:spPr bwMode="auto">
              <a:xfrm>
                <a:off x="2448" y="3264"/>
                <a:ext cx="960" cy="336"/>
              </a:xfrm>
              <a:prstGeom prst="leftRightArrow">
                <a:avLst>
                  <a:gd name="adj1" fmla="val 50000"/>
                  <a:gd name="adj2" fmla="val 57143"/>
                </a:avLst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sr-Latn-RS"/>
              </a:p>
            </p:txBody>
          </p:sp>
          <p:pic>
            <p:nvPicPr>
              <p:cNvPr id="10" name="Picture 18" descr="box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32" y="3127"/>
                <a:ext cx="752" cy="728"/>
              </a:xfrm>
              <a:prstGeom prst="rect">
                <a:avLst/>
              </a:prstGeom>
              <a:solidFill>
                <a:schemeClr val="bg1"/>
              </a:solidFill>
            </p:spPr>
          </p:pic>
          <p:sp>
            <p:nvSpPr>
              <p:cNvPr id="11" name="Text Box 19"/>
              <p:cNvSpPr txBox="1">
                <a:spLocks noChangeArrowheads="1"/>
              </p:cNvSpPr>
              <p:nvPr/>
            </p:nvSpPr>
            <p:spPr bwMode="auto">
              <a:xfrm>
                <a:off x="3792" y="2887"/>
                <a:ext cx="384" cy="40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lang="en-US" sz="3600" b="1">
                    <a:solidFill>
                      <a:schemeClr val="tx1"/>
                    </a:solidFill>
                    <a:latin typeface="Arial" charset="0"/>
                  </a:rPr>
                  <a:t>3</a:t>
                </a:r>
              </a:p>
            </p:txBody>
          </p:sp>
          <p:sp>
            <p:nvSpPr>
              <p:cNvPr id="12" name="AutoShape 20"/>
              <p:cNvSpPr>
                <a:spLocks noChangeArrowheads="1"/>
              </p:cNvSpPr>
              <p:nvPr/>
            </p:nvSpPr>
            <p:spPr bwMode="auto">
              <a:xfrm rot="2044133">
                <a:off x="4049" y="3069"/>
                <a:ext cx="384" cy="288"/>
              </a:xfrm>
              <a:prstGeom prst="rightArrow">
                <a:avLst>
                  <a:gd name="adj1" fmla="val 50000"/>
                  <a:gd name="adj2" fmla="val 33333"/>
                </a:avLst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sr-Latn-RS"/>
              </a:p>
            </p:txBody>
          </p:sp>
          <p:sp>
            <p:nvSpPr>
              <p:cNvPr id="13" name="Text Box 21"/>
              <p:cNvSpPr txBox="1">
                <a:spLocks noChangeArrowheads="1"/>
              </p:cNvSpPr>
              <p:nvPr/>
            </p:nvSpPr>
            <p:spPr bwMode="auto">
              <a:xfrm>
                <a:off x="4368" y="3408"/>
                <a:ext cx="384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lang="en-US" sz="3600" b="1">
                    <a:solidFill>
                      <a:schemeClr val="tx1"/>
                    </a:solidFill>
                    <a:latin typeface="Arial" charset="0"/>
                  </a:rPr>
                  <a:t>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71513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Tipovi podataka </a:t>
            </a:r>
            <a:r>
              <a:rPr lang="sr-Latn-RS" dirty="0"/>
              <a:t>u MATLAB-u</a:t>
            </a:r>
            <a:endParaRPr lang="sr-Cyrl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sr-Latn-CS" altLang="sr-Latn-RS" sz="3200" dirty="0"/>
          </a:p>
          <a:p>
            <a:endParaRPr lang="sr-Cyrl-RS" dirty="0"/>
          </a:p>
        </p:txBody>
      </p:sp>
      <p:pic>
        <p:nvPicPr>
          <p:cNvPr id="4" name="Content Placeholder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1752600"/>
            <a:ext cx="7086600" cy="4452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97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Tipovi podataka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sr-Latn-RS" dirty="0" smtClean="0">
                <a:solidFill>
                  <a:srgbClr val="A50021"/>
                </a:solidFill>
              </a:rPr>
              <a:t>Tip (klasa) podataka</a:t>
            </a:r>
          </a:p>
          <a:p>
            <a:pPr lvl="1"/>
            <a:r>
              <a:rPr lang="sr-Latn-RS" dirty="0" smtClean="0"/>
              <a:t>Skup vrednosti</a:t>
            </a:r>
          </a:p>
          <a:p>
            <a:pPr lvl="1"/>
            <a:r>
              <a:rPr lang="sr-Latn-RS" dirty="0" smtClean="0"/>
              <a:t>Operacije</a:t>
            </a:r>
          </a:p>
          <a:p>
            <a:r>
              <a:rPr lang="sr-Latn-RS" dirty="0" smtClean="0"/>
              <a:t>Numerički</a:t>
            </a:r>
          </a:p>
          <a:p>
            <a:pPr lvl="1"/>
            <a:r>
              <a:rPr lang="sr-Latn-RS" dirty="0" smtClean="0">
                <a:solidFill>
                  <a:srgbClr val="A50021"/>
                </a:solidFill>
              </a:rPr>
              <a:t>Celobrojni</a:t>
            </a:r>
            <a:r>
              <a:rPr lang="sr-Latn-RS" dirty="0" smtClean="0"/>
              <a:t>: int8, uint8, int16, uint16, int32, uint32, int64, uint64</a:t>
            </a:r>
          </a:p>
          <a:p>
            <a:pPr lvl="1"/>
            <a:r>
              <a:rPr lang="sr-Latn-RS" dirty="0" smtClean="0">
                <a:solidFill>
                  <a:srgbClr val="A50021"/>
                </a:solidFill>
              </a:rPr>
              <a:t>Pokretni zarez</a:t>
            </a:r>
            <a:r>
              <a:rPr lang="sr-Latn-RS" dirty="0" smtClean="0"/>
              <a:t>: </a:t>
            </a:r>
            <a:r>
              <a:rPr lang="sr-Latn-RS" dirty="0" err="1" smtClean="0"/>
              <a:t>single</a:t>
            </a:r>
            <a:r>
              <a:rPr lang="sr-Latn-RS" dirty="0" smtClean="0"/>
              <a:t>, </a:t>
            </a:r>
            <a:r>
              <a:rPr lang="sr-Latn-RS" dirty="0" err="1" smtClean="0"/>
              <a:t>double</a:t>
            </a:r>
            <a:endParaRPr lang="sr-Latn-RS" dirty="0" smtClean="0">
              <a:solidFill>
                <a:srgbClr val="A50021"/>
              </a:solidFill>
            </a:endParaRPr>
          </a:p>
          <a:p>
            <a:r>
              <a:rPr lang="sr-Latn-RS" dirty="0" smtClean="0">
                <a:solidFill>
                  <a:srgbClr val="A50021"/>
                </a:solidFill>
              </a:rPr>
              <a:t>Logički</a:t>
            </a:r>
            <a:r>
              <a:rPr lang="sr-Latn-RS" dirty="0" smtClean="0"/>
              <a:t>: </a:t>
            </a:r>
            <a:r>
              <a:rPr lang="sr-Latn-RS" dirty="0" err="1" smtClean="0"/>
              <a:t>logical</a:t>
            </a:r>
            <a:endParaRPr lang="sr-Latn-RS" dirty="0" smtClean="0">
              <a:solidFill>
                <a:srgbClr val="A50021"/>
              </a:solidFill>
            </a:endParaRPr>
          </a:p>
          <a:p>
            <a:r>
              <a:rPr lang="sr-Latn-RS" dirty="0" smtClean="0">
                <a:solidFill>
                  <a:srgbClr val="A50021"/>
                </a:solidFill>
              </a:rPr>
              <a:t>Znakovni</a:t>
            </a:r>
            <a:r>
              <a:rPr lang="sr-Latn-RS" dirty="0" smtClean="0"/>
              <a:t>: </a:t>
            </a:r>
            <a:r>
              <a:rPr lang="sr-Latn-RS" dirty="0" err="1" smtClean="0"/>
              <a:t>char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389082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Kreiranje promenljive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600201"/>
            <a:ext cx="8686800" cy="1066800"/>
          </a:xfrm>
        </p:spPr>
        <p:txBody>
          <a:bodyPr/>
          <a:lstStyle/>
          <a:p>
            <a:r>
              <a:rPr lang="sr-Latn-RS" dirty="0" smtClean="0"/>
              <a:t>Promenljiva se kreira naredbom dodeljivanja</a:t>
            </a:r>
          </a:p>
          <a:p>
            <a:pPr lvl="1"/>
            <a:r>
              <a:rPr lang="sr-Latn-RS" dirty="0" smtClean="0"/>
              <a:t>promenljiva=izraz</a:t>
            </a:r>
          </a:p>
        </p:txBody>
      </p:sp>
      <p:sp>
        <p:nvSpPr>
          <p:cNvPr id="4" name="Rectangle 73"/>
          <p:cNvSpPr>
            <a:spLocks noChangeArrowheads="1"/>
          </p:cNvSpPr>
          <p:nvPr/>
        </p:nvSpPr>
        <p:spPr bwMode="auto">
          <a:xfrm>
            <a:off x="1044574" y="2743200"/>
            <a:ext cx="5432426" cy="38195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85750" indent="-285750" eaLnBrk="0" hangingPunct="0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  <a:buFontTx/>
              <a:buChar char="»"/>
            </a:pPr>
            <a:r>
              <a:rPr lang="en-US" altLang="en-US" sz="1600" b="1" dirty="0">
                <a:solidFill>
                  <a:schemeClr val="tx1"/>
                </a:solidFill>
                <a:latin typeface="Courier New" pitchFamily="49" charset="0"/>
              </a:rPr>
              <a:t>a = </a:t>
            </a:r>
            <a:r>
              <a:rPr lang="en-US" altLang="en-US" sz="1600" b="1" dirty="0" smtClean="0">
                <a:solidFill>
                  <a:schemeClr val="tx1"/>
                </a:solidFill>
                <a:latin typeface="Courier New" pitchFamily="49" charset="0"/>
              </a:rPr>
              <a:t>2;</a:t>
            </a:r>
            <a:r>
              <a:rPr lang="sr-Latn-RS" altLang="en-US" sz="1600" b="1" dirty="0" smtClean="0">
                <a:solidFill>
                  <a:schemeClr val="tx1"/>
                </a:solidFill>
                <a:latin typeface="Courier New" pitchFamily="49" charset="0"/>
              </a:rPr>
              <a:t> </a:t>
            </a:r>
            <a:endParaRPr lang="en-US" altLang="en-US" sz="1600" b="1" dirty="0" smtClean="0">
              <a:solidFill>
                <a:schemeClr val="tx1"/>
              </a:solidFill>
              <a:latin typeface="Courier New" pitchFamily="49" charset="0"/>
            </a:endParaRPr>
          </a:p>
          <a:p>
            <a:pPr marL="285750" indent="-285750" eaLnBrk="0" hangingPunct="0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  <a:buFontTx/>
              <a:buChar char="»"/>
            </a:pPr>
            <a:r>
              <a:rPr lang="en-US" altLang="en-US" sz="1600" b="1" dirty="0" smtClean="0">
                <a:solidFill>
                  <a:schemeClr val="tx1"/>
                </a:solidFill>
                <a:latin typeface="Courier New" pitchFamily="49" charset="0"/>
              </a:rPr>
              <a:t>b </a:t>
            </a:r>
            <a:r>
              <a:rPr lang="en-US" altLang="en-US" sz="1600" b="1" dirty="0">
                <a:solidFill>
                  <a:schemeClr val="tx1"/>
                </a:solidFill>
                <a:latin typeface="Courier New" pitchFamily="49" charset="0"/>
              </a:rPr>
              <a:t>= 5;</a:t>
            </a:r>
          </a:p>
          <a:p>
            <a:pPr marL="285750" indent="-285750" eaLnBrk="0" hangingPunct="0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  <a:buFontTx/>
              <a:buChar char="»"/>
            </a:pPr>
            <a:r>
              <a:rPr lang="en-US" altLang="en-US" sz="1600" b="1" dirty="0" err="1">
                <a:solidFill>
                  <a:schemeClr val="tx1"/>
                </a:solidFill>
                <a:latin typeface="Courier New" pitchFamily="49" charset="0"/>
              </a:rPr>
              <a:t>a^b</a:t>
            </a:r>
            <a:endParaRPr lang="en-US" altLang="en-US" sz="1600" b="1" dirty="0">
              <a:solidFill>
                <a:schemeClr val="tx1"/>
              </a:solidFill>
              <a:latin typeface="Courier New" pitchFamily="49" charset="0"/>
            </a:endParaRPr>
          </a:p>
          <a:p>
            <a:pPr marL="285750" indent="-285750" eaLnBrk="0" hangingPunct="0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</a:pPr>
            <a:r>
              <a:rPr lang="en-US" altLang="en-US" sz="1600" b="1" dirty="0" err="1">
                <a:solidFill>
                  <a:schemeClr val="tx1"/>
                </a:solidFill>
                <a:latin typeface="Courier New" pitchFamily="49" charset="0"/>
              </a:rPr>
              <a:t>ans</a:t>
            </a:r>
            <a:r>
              <a:rPr lang="en-US" altLang="en-US" sz="1600" b="1" dirty="0">
                <a:solidFill>
                  <a:schemeClr val="tx1"/>
                </a:solidFill>
                <a:latin typeface="Courier New" pitchFamily="49" charset="0"/>
              </a:rPr>
              <a:t> = </a:t>
            </a:r>
          </a:p>
          <a:p>
            <a:pPr marL="285750" indent="-285750" eaLnBrk="0" hangingPunct="0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</a:pPr>
            <a:r>
              <a:rPr lang="en-US" altLang="en-US" sz="1600" b="1" dirty="0">
                <a:solidFill>
                  <a:schemeClr val="tx1"/>
                </a:solidFill>
                <a:latin typeface="Courier New" pitchFamily="49" charset="0"/>
              </a:rPr>
              <a:t>    32</a:t>
            </a:r>
          </a:p>
          <a:p>
            <a:pPr marL="285750" indent="-285750" eaLnBrk="0" hangingPunct="0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  <a:buFontTx/>
              <a:buChar char="»"/>
            </a:pPr>
            <a:r>
              <a:rPr lang="en-US" altLang="en-US" sz="1600" b="1" dirty="0">
                <a:solidFill>
                  <a:schemeClr val="tx1"/>
                </a:solidFill>
                <a:latin typeface="Courier New" pitchFamily="49" charset="0"/>
              </a:rPr>
              <a:t>x = 5/2*pi;</a:t>
            </a:r>
          </a:p>
          <a:p>
            <a:pPr marL="285750" indent="-285750" eaLnBrk="0" hangingPunct="0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  <a:buFontTx/>
              <a:buChar char="»"/>
            </a:pPr>
            <a:r>
              <a:rPr lang="en-US" altLang="en-US" sz="1600" b="1" dirty="0">
                <a:solidFill>
                  <a:schemeClr val="tx1"/>
                </a:solidFill>
                <a:latin typeface="Courier New" pitchFamily="49" charset="0"/>
              </a:rPr>
              <a:t>y = sin(x</a:t>
            </a:r>
            <a:r>
              <a:rPr lang="en-US" altLang="en-US" sz="1600" b="1" dirty="0" smtClean="0">
                <a:solidFill>
                  <a:schemeClr val="tx1"/>
                </a:solidFill>
                <a:latin typeface="Courier New" pitchFamily="49" charset="0"/>
              </a:rPr>
              <a:t>) % </a:t>
            </a:r>
            <a:r>
              <a:rPr lang="en-US" altLang="en-US" sz="1600" b="1" dirty="0" err="1" smtClean="0">
                <a:solidFill>
                  <a:srgbClr val="92D050"/>
                </a:solidFill>
                <a:latin typeface="Courier New" pitchFamily="49" charset="0"/>
              </a:rPr>
              <a:t>pozi</a:t>
            </a:r>
            <a:r>
              <a:rPr lang="sr-Latn-RS" altLang="en-US" sz="1600" b="1" dirty="0" smtClean="0">
                <a:solidFill>
                  <a:srgbClr val="92D050"/>
                </a:solidFill>
                <a:latin typeface="Courier New" pitchFamily="49" charset="0"/>
              </a:rPr>
              <a:t>v</a:t>
            </a:r>
            <a:r>
              <a:rPr lang="en-US" altLang="en-US" sz="1600" b="1" dirty="0" smtClean="0">
                <a:solidFill>
                  <a:srgbClr val="92D050"/>
                </a:solidFill>
                <a:latin typeface="Courier New" pitchFamily="49" charset="0"/>
              </a:rPr>
              <a:t> </a:t>
            </a:r>
            <a:r>
              <a:rPr lang="en-US" altLang="en-US" sz="1600" b="1" dirty="0" err="1" smtClean="0">
                <a:solidFill>
                  <a:srgbClr val="92D050"/>
                </a:solidFill>
                <a:latin typeface="Courier New" pitchFamily="49" charset="0"/>
              </a:rPr>
              <a:t>ugra</a:t>
            </a:r>
            <a:r>
              <a:rPr lang="sr-Latn-RS" altLang="en-US" sz="1600" b="1" dirty="0">
                <a:solidFill>
                  <a:srgbClr val="92D050"/>
                </a:solidFill>
                <a:latin typeface="Courier New" pitchFamily="49" charset="0"/>
              </a:rPr>
              <a:t>đ</a:t>
            </a:r>
            <a:r>
              <a:rPr lang="en-US" altLang="en-US" sz="1600" b="1" dirty="0" err="1" smtClean="0">
                <a:solidFill>
                  <a:srgbClr val="92D050"/>
                </a:solidFill>
                <a:latin typeface="Courier New" pitchFamily="49" charset="0"/>
              </a:rPr>
              <a:t>ene</a:t>
            </a:r>
            <a:r>
              <a:rPr lang="sr-Latn-RS" altLang="en-US" sz="1600" b="1" dirty="0" smtClean="0">
                <a:solidFill>
                  <a:srgbClr val="92D050"/>
                </a:solidFill>
                <a:latin typeface="Courier New" pitchFamily="49" charset="0"/>
              </a:rPr>
              <a:t> funkcije sin</a:t>
            </a:r>
            <a:endParaRPr lang="en-US" altLang="en-US" sz="1600" b="1" dirty="0">
              <a:solidFill>
                <a:srgbClr val="92D050"/>
              </a:solidFill>
              <a:latin typeface="Courier New" pitchFamily="49" charset="0"/>
            </a:endParaRPr>
          </a:p>
          <a:p>
            <a:pPr marL="285750" indent="-285750" eaLnBrk="0" hangingPunct="0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</a:pPr>
            <a:r>
              <a:rPr lang="en-US" altLang="en-US" sz="1600" b="1" dirty="0">
                <a:solidFill>
                  <a:schemeClr val="tx1"/>
                </a:solidFill>
                <a:latin typeface="Courier New" pitchFamily="49" charset="0"/>
              </a:rPr>
              <a:t>y = </a:t>
            </a:r>
          </a:p>
          <a:p>
            <a:pPr marL="285750" indent="-285750" eaLnBrk="0" hangingPunct="0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</a:pPr>
            <a:r>
              <a:rPr lang="en-US" altLang="en-US" sz="1600" b="1" dirty="0">
                <a:solidFill>
                  <a:schemeClr val="tx1"/>
                </a:solidFill>
                <a:latin typeface="Courier New" pitchFamily="49" charset="0"/>
              </a:rPr>
              <a:t>     </a:t>
            </a:r>
            <a:r>
              <a:rPr lang="en-US" altLang="en-US" sz="1600" b="1" dirty="0" smtClean="0">
                <a:solidFill>
                  <a:schemeClr val="tx1"/>
                </a:solidFill>
                <a:latin typeface="Courier New" pitchFamily="49" charset="0"/>
              </a:rPr>
              <a:t>1</a:t>
            </a:r>
            <a:endParaRPr lang="en-US" altLang="en-US" sz="1600" b="1" dirty="0">
              <a:solidFill>
                <a:schemeClr val="tx1"/>
              </a:solidFill>
              <a:latin typeface="Courier New" pitchFamily="49" charset="0"/>
            </a:endParaRPr>
          </a:p>
        </p:txBody>
      </p:sp>
      <p:sp>
        <p:nvSpPr>
          <p:cNvPr id="5" name="Rectangle 74"/>
          <p:cNvSpPr>
            <a:spLocks noChangeArrowheads="1"/>
          </p:cNvSpPr>
          <p:nvPr/>
        </p:nvSpPr>
        <p:spPr bwMode="auto">
          <a:xfrm>
            <a:off x="4191000" y="3276600"/>
            <a:ext cx="2286000" cy="1077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sr-Latn-RS" altLang="en-US" sz="1600" b="1" dirty="0" smtClean="0">
                <a:latin typeface="Arial" charset="0"/>
              </a:rPr>
              <a:t>Ako  se zada samo izraz</a:t>
            </a:r>
            <a:r>
              <a:rPr lang="en-US" altLang="en-US" sz="1600" b="1" dirty="0" smtClean="0">
                <a:latin typeface="Arial" charset="0"/>
              </a:rPr>
              <a:t>,</a:t>
            </a:r>
            <a:r>
              <a:rPr lang="sr-Latn-RS" altLang="en-US" sz="1600" b="1" dirty="0" smtClean="0">
                <a:latin typeface="Arial" charset="0"/>
              </a:rPr>
              <a:t> vrednost se dodeljuje</a:t>
            </a:r>
            <a:r>
              <a:rPr lang="en-US" altLang="en-US" sz="1600" b="1" dirty="0" smtClean="0">
                <a:latin typeface="Arial" charset="0"/>
              </a:rPr>
              <a:t> </a:t>
            </a:r>
            <a:r>
              <a:rPr lang="en-US" altLang="en-US" sz="1600" b="1" dirty="0" err="1" smtClean="0">
                <a:latin typeface="Arial" charset="0"/>
              </a:rPr>
              <a:t>ugra</a:t>
            </a:r>
            <a:r>
              <a:rPr lang="sr-Latn-RS" altLang="en-US" sz="1600" b="1" dirty="0" smtClean="0">
                <a:latin typeface="Arial" charset="0"/>
              </a:rPr>
              <a:t>đ</a:t>
            </a:r>
            <a:r>
              <a:rPr lang="en-US" altLang="en-US" sz="1600" b="1" dirty="0" err="1" smtClean="0">
                <a:latin typeface="Arial" charset="0"/>
              </a:rPr>
              <a:t>enoj</a:t>
            </a:r>
            <a:r>
              <a:rPr lang="en-US" altLang="en-US" sz="1600" b="1" dirty="0" smtClean="0">
                <a:latin typeface="Arial" charset="0"/>
              </a:rPr>
              <a:t> </a:t>
            </a:r>
            <a:r>
              <a:rPr lang="sr-Latn-RS" altLang="en-US" sz="1600" b="1" dirty="0" smtClean="0">
                <a:latin typeface="Arial" charset="0"/>
              </a:rPr>
              <a:t> promenljivoj </a:t>
            </a:r>
            <a:r>
              <a:rPr lang="sr-Latn-RS" altLang="en-US" sz="1600" b="1" i="1" dirty="0" err="1" smtClean="0">
                <a:solidFill>
                  <a:srgbClr val="A50021"/>
                </a:solidFill>
                <a:latin typeface="Arial" charset="0"/>
              </a:rPr>
              <a:t>ans</a:t>
            </a:r>
            <a:endParaRPr lang="en-US" altLang="en-US" sz="1600" b="1" i="1" dirty="0">
              <a:solidFill>
                <a:srgbClr val="A50021"/>
              </a:solidFill>
              <a:latin typeface="Arial" charset="0"/>
            </a:endParaRPr>
          </a:p>
        </p:txBody>
      </p:sp>
      <p:sp>
        <p:nvSpPr>
          <p:cNvPr id="6" name="Line 75"/>
          <p:cNvSpPr>
            <a:spLocks noChangeShapeType="1"/>
          </p:cNvSpPr>
          <p:nvPr/>
        </p:nvSpPr>
        <p:spPr bwMode="auto">
          <a:xfrm flipH="1">
            <a:off x="2514600" y="3886200"/>
            <a:ext cx="1597025" cy="0"/>
          </a:xfrm>
          <a:prstGeom prst="line">
            <a:avLst/>
          </a:prstGeom>
          <a:noFill/>
          <a:ln w="25400">
            <a:solidFill>
              <a:srgbClr val="A5002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>
              <a:solidFill>
                <a:srgbClr val="A50021"/>
              </a:solidFill>
            </a:endParaRPr>
          </a:p>
        </p:txBody>
      </p:sp>
      <p:sp>
        <p:nvSpPr>
          <p:cNvPr id="7" name="Rectangle 76"/>
          <p:cNvSpPr>
            <a:spLocks noChangeArrowheads="1"/>
          </p:cNvSpPr>
          <p:nvPr/>
        </p:nvSpPr>
        <p:spPr bwMode="auto">
          <a:xfrm>
            <a:off x="3792537" y="5591175"/>
            <a:ext cx="1993900" cy="831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1600" b="1" dirty="0" smtClean="0">
                <a:solidFill>
                  <a:srgbClr val="A50021"/>
                </a:solidFill>
                <a:latin typeface="Arial" charset="0"/>
              </a:rPr>
              <a:t>()</a:t>
            </a:r>
            <a:r>
              <a:rPr lang="sr-Latn-RS" altLang="en-US" sz="1600" b="1" dirty="0" smtClean="0">
                <a:solidFill>
                  <a:srgbClr val="A50021"/>
                </a:solidFill>
                <a:latin typeface="Arial" charset="0"/>
              </a:rPr>
              <a:t> </a:t>
            </a:r>
            <a:r>
              <a:rPr lang="sr-Latn-RS" altLang="en-US" sz="1600" b="1" dirty="0" smtClean="0">
                <a:latin typeface="Arial" charset="0"/>
              </a:rPr>
              <a:t>u zgradama se zadaju parametri funkcije</a:t>
            </a:r>
            <a:endParaRPr lang="en-US" altLang="en-US" sz="1600" b="1" dirty="0">
              <a:latin typeface="Arial" charset="0"/>
            </a:endParaRPr>
          </a:p>
        </p:txBody>
      </p:sp>
      <p:sp>
        <p:nvSpPr>
          <p:cNvPr id="9" name="Rectangle 78"/>
          <p:cNvSpPr>
            <a:spLocks noChangeArrowheads="1"/>
          </p:cNvSpPr>
          <p:nvPr/>
        </p:nvSpPr>
        <p:spPr bwMode="auto">
          <a:xfrm>
            <a:off x="6692900" y="2514600"/>
            <a:ext cx="1689100" cy="1077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1600" b="1" dirty="0" smtClean="0">
                <a:solidFill>
                  <a:srgbClr val="A50021"/>
                </a:solidFill>
                <a:latin typeface="Arial" charset="0"/>
              </a:rPr>
              <a:t>; </a:t>
            </a:r>
            <a:r>
              <a:rPr lang="en-US" altLang="en-US" sz="1600" b="1" dirty="0" err="1" smtClean="0">
                <a:latin typeface="Arial" charset="0"/>
              </a:rPr>
              <a:t>na</a:t>
            </a:r>
            <a:r>
              <a:rPr lang="en-US" altLang="en-US" sz="1600" b="1" dirty="0" smtClean="0">
                <a:latin typeface="Arial" charset="0"/>
              </a:rPr>
              <a:t> </a:t>
            </a:r>
            <a:r>
              <a:rPr lang="en-US" altLang="en-US" sz="1600" b="1" dirty="0" err="1" smtClean="0">
                <a:latin typeface="Arial" charset="0"/>
              </a:rPr>
              <a:t>kraju</a:t>
            </a:r>
            <a:r>
              <a:rPr lang="en-US" altLang="en-US" sz="1600" b="1" dirty="0" smtClean="0">
                <a:latin typeface="Arial" charset="0"/>
              </a:rPr>
              <a:t> </a:t>
            </a:r>
            <a:r>
              <a:rPr lang="en-US" altLang="en-US" sz="1600" b="1" dirty="0" err="1" smtClean="0">
                <a:latin typeface="Arial" charset="0"/>
              </a:rPr>
              <a:t>komande</a:t>
            </a:r>
            <a:r>
              <a:rPr lang="en-US" altLang="en-US" sz="1600" b="1" dirty="0" smtClean="0">
                <a:latin typeface="Arial" charset="0"/>
              </a:rPr>
              <a:t> ne </a:t>
            </a:r>
            <a:r>
              <a:rPr lang="en-US" altLang="en-US" sz="1600" b="1" dirty="0" err="1" smtClean="0">
                <a:latin typeface="Arial" charset="0"/>
              </a:rPr>
              <a:t>proizvodi</a:t>
            </a:r>
            <a:r>
              <a:rPr lang="en-US" altLang="en-US" sz="1600" b="1" dirty="0" smtClean="0">
                <a:latin typeface="Arial" charset="0"/>
              </a:rPr>
              <a:t> </a:t>
            </a:r>
            <a:r>
              <a:rPr lang="en-US" altLang="en-US" sz="1600" b="1" dirty="0" err="1" smtClean="0">
                <a:latin typeface="Arial" charset="0"/>
              </a:rPr>
              <a:t>nikakav</a:t>
            </a:r>
            <a:r>
              <a:rPr lang="en-US" altLang="en-US" sz="1600" b="1" dirty="0" smtClean="0">
                <a:latin typeface="Arial" charset="0"/>
              </a:rPr>
              <a:t> </a:t>
            </a:r>
            <a:r>
              <a:rPr lang="en-US" altLang="en-US" sz="1600" b="1" dirty="0" err="1" smtClean="0">
                <a:latin typeface="Arial" charset="0"/>
              </a:rPr>
              <a:t>izlaz</a:t>
            </a:r>
            <a:r>
              <a:rPr lang="en-US" altLang="en-US" sz="1600" b="1" dirty="0" smtClean="0">
                <a:latin typeface="Arial" charset="0"/>
              </a:rPr>
              <a:t> </a:t>
            </a:r>
            <a:endParaRPr lang="en-US" altLang="en-US" sz="1600" b="1" dirty="0">
              <a:latin typeface="Arial" charset="0"/>
            </a:endParaRPr>
          </a:p>
        </p:txBody>
      </p:sp>
      <p:sp>
        <p:nvSpPr>
          <p:cNvPr id="10" name="Line 79"/>
          <p:cNvSpPr>
            <a:spLocks noChangeShapeType="1"/>
          </p:cNvSpPr>
          <p:nvPr/>
        </p:nvSpPr>
        <p:spPr bwMode="auto">
          <a:xfrm flipH="1">
            <a:off x="3313111" y="3070225"/>
            <a:ext cx="3255961" cy="0"/>
          </a:xfrm>
          <a:prstGeom prst="line">
            <a:avLst/>
          </a:prstGeom>
          <a:noFill/>
          <a:ln w="25400">
            <a:solidFill>
              <a:srgbClr val="A5002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>
              <a:solidFill>
                <a:srgbClr val="A50021"/>
              </a:solidFill>
            </a:endParaRPr>
          </a:p>
        </p:txBody>
      </p:sp>
      <p:sp>
        <p:nvSpPr>
          <p:cNvPr id="11" name="Rectangle 78"/>
          <p:cNvSpPr>
            <a:spLocks noChangeArrowheads="1"/>
          </p:cNvSpPr>
          <p:nvPr/>
        </p:nvSpPr>
        <p:spPr bwMode="auto">
          <a:xfrm>
            <a:off x="7073900" y="4519982"/>
            <a:ext cx="1689100" cy="1077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sr-Latn-RS" altLang="en-US" sz="1600" b="1" dirty="0" smtClean="0">
                <a:solidFill>
                  <a:srgbClr val="A50021"/>
                </a:solidFill>
                <a:latin typeface="Arial" charset="0"/>
              </a:rPr>
              <a:t>%</a:t>
            </a:r>
            <a:r>
              <a:rPr lang="en-US" altLang="en-US" sz="1600" b="1" dirty="0" smtClean="0">
                <a:solidFill>
                  <a:srgbClr val="A50021"/>
                </a:solidFill>
                <a:latin typeface="Arial" charset="0"/>
              </a:rPr>
              <a:t> </a:t>
            </a:r>
            <a:r>
              <a:rPr lang="sr-Latn-RS" altLang="en-US" sz="1600" b="1" dirty="0" smtClean="0">
                <a:latin typeface="Arial" charset="0"/>
              </a:rPr>
              <a:t>linijski komentar ostatak linije se ignoriše</a:t>
            </a:r>
            <a:endParaRPr lang="en-US" altLang="en-US" sz="1600" b="1" dirty="0">
              <a:latin typeface="Arial" charset="0"/>
            </a:endParaRPr>
          </a:p>
        </p:txBody>
      </p:sp>
      <p:sp>
        <p:nvSpPr>
          <p:cNvPr id="12" name="Line 79"/>
          <p:cNvSpPr>
            <a:spLocks noChangeShapeType="1"/>
          </p:cNvSpPr>
          <p:nvPr/>
        </p:nvSpPr>
        <p:spPr bwMode="auto">
          <a:xfrm flipH="1">
            <a:off x="6476999" y="4811765"/>
            <a:ext cx="473072" cy="0"/>
          </a:xfrm>
          <a:prstGeom prst="line">
            <a:avLst/>
          </a:prstGeom>
          <a:noFill/>
          <a:ln w="25400">
            <a:solidFill>
              <a:srgbClr val="A5002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>
              <a:solidFill>
                <a:srgbClr val="A50021"/>
              </a:solidFill>
            </a:endParaRPr>
          </a:p>
        </p:txBody>
      </p:sp>
      <p:sp>
        <p:nvSpPr>
          <p:cNvPr id="13" name="Line 77"/>
          <p:cNvSpPr>
            <a:spLocks noChangeShapeType="1"/>
          </p:cNvSpPr>
          <p:nvPr/>
        </p:nvSpPr>
        <p:spPr bwMode="auto">
          <a:xfrm flipH="1" flipV="1">
            <a:off x="2743200" y="5105400"/>
            <a:ext cx="985836" cy="685800"/>
          </a:xfrm>
          <a:prstGeom prst="line">
            <a:avLst/>
          </a:prstGeom>
          <a:noFill/>
          <a:ln w="25400">
            <a:solidFill>
              <a:srgbClr val="A5002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>
              <a:solidFill>
                <a:srgbClr val="A5002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363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Tip vrednosti promenljive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02752" cy="1447800"/>
          </a:xfrm>
        </p:spPr>
        <p:txBody>
          <a:bodyPr>
            <a:normAutofit lnSpcReduction="10000"/>
          </a:bodyPr>
          <a:lstStyle/>
          <a:p>
            <a:r>
              <a:rPr lang="sr-Latn-RS" dirty="0" smtClean="0"/>
              <a:t>Sve brojne vrednosti su podrazumevano tipa </a:t>
            </a:r>
            <a:r>
              <a:rPr lang="sr-Latn-RS" dirty="0" err="1" smtClean="0">
                <a:solidFill>
                  <a:srgbClr val="A50021"/>
                </a:solidFill>
              </a:rPr>
              <a:t>double</a:t>
            </a:r>
            <a:endParaRPr lang="sr-Latn-RS" dirty="0" smtClean="0">
              <a:solidFill>
                <a:srgbClr val="A50021"/>
              </a:solidFill>
            </a:endParaRPr>
          </a:p>
          <a:p>
            <a:r>
              <a:rPr lang="sr-Latn-RS" dirty="0" smtClean="0"/>
              <a:t>Tip vrednosti izraza u naredbi dodeljivanja određuje tip promenljive</a:t>
            </a:r>
            <a:endParaRPr lang="sr-Latn-RS" dirty="0"/>
          </a:p>
        </p:txBody>
      </p:sp>
      <p:sp>
        <p:nvSpPr>
          <p:cNvPr id="5" name="Rectangle 73"/>
          <p:cNvSpPr>
            <a:spLocks noChangeArrowheads="1"/>
          </p:cNvSpPr>
          <p:nvPr/>
        </p:nvSpPr>
        <p:spPr bwMode="auto">
          <a:xfrm>
            <a:off x="1044575" y="2971800"/>
            <a:ext cx="7489825" cy="3733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85750" indent="-285750" eaLnBrk="0" hangingPunct="0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  <a:buFontTx/>
              <a:buChar char="»"/>
            </a:pPr>
            <a:r>
              <a:rPr lang="en-US" altLang="en-US" sz="1600" b="1" dirty="0">
                <a:solidFill>
                  <a:schemeClr val="tx1"/>
                </a:solidFill>
                <a:latin typeface="Courier New" pitchFamily="49" charset="0"/>
              </a:rPr>
              <a:t>a = </a:t>
            </a:r>
            <a:r>
              <a:rPr lang="en-US" altLang="en-US" sz="1600" b="1" dirty="0" smtClean="0">
                <a:latin typeface="Courier New" pitchFamily="49" charset="0"/>
              </a:rPr>
              <a:t>2^5</a:t>
            </a:r>
          </a:p>
          <a:p>
            <a:pPr eaLnBrk="0" hangingPunct="0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</a:pPr>
            <a:r>
              <a:rPr lang="en-US" altLang="en-US" sz="1600" b="1" dirty="0">
                <a:latin typeface="Courier New" pitchFamily="49" charset="0"/>
              </a:rPr>
              <a:t>a = </a:t>
            </a:r>
          </a:p>
          <a:p>
            <a:pPr eaLnBrk="0" hangingPunct="0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</a:pPr>
            <a:r>
              <a:rPr lang="en-US" altLang="en-US" sz="1600" b="1" dirty="0">
                <a:latin typeface="Courier New" pitchFamily="49" charset="0"/>
              </a:rPr>
              <a:t>    </a:t>
            </a:r>
            <a:r>
              <a:rPr lang="en-US" altLang="en-US" sz="1600" b="1" dirty="0" smtClean="0">
                <a:latin typeface="Courier New" pitchFamily="49" charset="0"/>
              </a:rPr>
              <a:t>32</a:t>
            </a:r>
            <a:r>
              <a:rPr lang="sr-Latn-RS" altLang="en-US" sz="1600" b="1" dirty="0" smtClean="0">
                <a:latin typeface="Courier New" pitchFamily="49" charset="0"/>
              </a:rPr>
              <a:t> </a:t>
            </a:r>
            <a:endParaRPr lang="en-US" altLang="en-US" sz="1600" b="1" dirty="0">
              <a:latin typeface="Courier New" pitchFamily="49" charset="0"/>
            </a:endParaRPr>
          </a:p>
          <a:p>
            <a:pPr marL="285750" indent="-285750" eaLnBrk="0" hangingPunct="0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  <a:buFontTx/>
              <a:buChar char="»"/>
            </a:pPr>
            <a:r>
              <a:rPr lang="en-US" altLang="en-US" sz="1600" b="1" dirty="0">
                <a:latin typeface="Courier New" pitchFamily="49" charset="0"/>
              </a:rPr>
              <a:t>b = </a:t>
            </a:r>
            <a:r>
              <a:rPr lang="sr-Latn-RS" altLang="en-US" sz="1600" b="1" dirty="0">
                <a:latin typeface="Courier New" pitchFamily="49" charset="0"/>
              </a:rPr>
              <a:t>int8(23</a:t>
            </a:r>
            <a:r>
              <a:rPr lang="sr-Latn-RS" altLang="en-US" sz="1600" b="1" dirty="0" smtClean="0">
                <a:latin typeface="Courier New" pitchFamily="49" charset="0"/>
              </a:rPr>
              <a:t>)</a:t>
            </a:r>
            <a:r>
              <a:rPr lang="en-US" altLang="en-US" sz="1600" b="1" dirty="0" smtClean="0">
                <a:latin typeface="Courier New" pitchFamily="49" charset="0"/>
              </a:rPr>
              <a:t>      </a:t>
            </a:r>
            <a:endParaRPr lang="en-US" altLang="en-US" sz="1600" b="1" dirty="0" smtClean="0">
              <a:solidFill>
                <a:srgbClr val="92D050"/>
              </a:solidFill>
              <a:latin typeface="Courier New" pitchFamily="49" charset="0"/>
            </a:endParaRPr>
          </a:p>
          <a:p>
            <a:pPr eaLnBrk="0" hangingPunct="0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</a:pPr>
            <a:r>
              <a:rPr lang="en-US" altLang="en-US" sz="1600" b="1" dirty="0">
                <a:latin typeface="Courier New" pitchFamily="49" charset="0"/>
              </a:rPr>
              <a:t>b =		     </a:t>
            </a:r>
            <a:endParaRPr lang="en-US" altLang="en-US" sz="1600" b="1" dirty="0" smtClean="0">
              <a:solidFill>
                <a:srgbClr val="92D050"/>
              </a:solidFill>
              <a:latin typeface="Courier New" pitchFamily="49" charset="0"/>
            </a:endParaRPr>
          </a:p>
          <a:p>
            <a:pPr eaLnBrk="0" hangingPunct="0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</a:pPr>
            <a:r>
              <a:rPr lang="en-US" altLang="en-US" sz="1600" b="1" dirty="0" smtClean="0">
                <a:latin typeface="Courier New" pitchFamily="49" charset="0"/>
              </a:rPr>
              <a:t>    </a:t>
            </a:r>
            <a:r>
              <a:rPr lang="en-US" altLang="en-US" sz="1600" b="1" dirty="0">
                <a:latin typeface="Courier New" pitchFamily="49" charset="0"/>
              </a:rPr>
              <a:t>23</a:t>
            </a:r>
          </a:p>
          <a:p>
            <a:pPr marL="285750" indent="-285750" eaLnBrk="0" hangingPunct="0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  <a:buFontTx/>
              <a:buChar char="»"/>
            </a:pPr>
            <a:r>
              <a:rPr lang="sr-Latn-RS" altLang="en-US" sz="1600" b="1" dirty="0">
                <a:latin typeface="Courier New" pitchFamily="49" charset="0"/>
              </a:rPr>
              <a:t>c=</a:t>
            </a:r>
            <a:r>
              <a:rPr lang="sr-Latn-RS" altLang="en-US" sz="1600" b="1" dirty="0" err="1">
                <a:latin typeface="Courier New" pitchFamily="49" charset="0"/>
              </a:rPr>
              <a:t>single</a:t>
            </a:r>
            <a:r>
              <a:rPr lang="sr-Latn-RS" altLang="en-US" sz="1600" b="1" dirty="0">
                <a:latin typeface="Courier New" pitchFamily="49" charset="0"/>
              </a:rPr>
              <a:t>(3*10</a:t>
            </a:r>
            <a:r>
              <a:rPr lang="en-US" altLang="en-US" sz="1600" b="1" dirty="0">
                <a:latin typeface="Courier New" pitchFamily="49" charset="0"/>
              </a:rPr>
              <a:t>^5</a:t>
            </a:r>
            <a:r>
              <a:rPr lang="sr-Latn-RS" altLang="en-US" sz="1600" b="1" dirty="0">
                <a:latin typeface="Courier New" pitchFamily="49" charset="0"/>
              </a:rPr>
              <a:t>)</a:t>
            </a:r>
            <a:endParaRPr lang="en-US" altLang="en-US" sz="1600" b="1" dirty="0">
              <a:latin typeface="Courier New" pitchFamily="49" charset="0"/>
            </a:endParaRPr>
          </a:p>
          <a:p>
            <a:pPr eaLnBrk="0" hangingPunct="0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</a:pPr>
            <a:r>
              <a:rPr lang="en-US" altLang="en-US" sz="1600" b="1" dirty="0">
                <a:latin typeface="Courier New" pitchFamily="49" charset="0"/>
              </a:rPr>
              <a:t>c =</a:t>
            </a:r>
          </a:p>
          <a:p>
            <a:pPr eaLnBrk="0" hangingPunct="0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</a:pPr>
            <a:r>
              <a:rPr lang="en-US" altLang="en-US" sz="1600" b="1" dirty="0">
                <a:latin typeface="Courier New" pitchFamily="49" charset="0"/>
              </a:rPr>
              <a:t>    </a:t>
            </a:r>
            <a:r>
              <a:rPr lang="en-US" altLang="en-US" sz="1600" b="1" dirty="0" smtClean="0">
                <a:latin typeface="Courier New" pitchFamily="49" charset="0"/>
              </a:rPr>
              <a:t>300000</a:t>
            </a:r>
          </a:p>
          <a:p>
            <a:pPr marL="285750" indent="-285750" eaLnBrk="0" hangingPunct="0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  <a:buFontTx/>
              <a:buChar char="»"/>
            </a:pPr>
            <a:r>
              <a:rPr lang="sr-Latn-RS" altLang="en-US" sz="1600" b="1" dirty="0" smtClean="0">
                <a:latin typeface="Courier New" pitchFamily="49" charset="0"/>
              </a:rPr>
              <a:t>r=</a:t>
            </a:r>
            <a:r>
              <a:rPr lang="sr-Latn-RS" altLang="en-US" sz="1600" b="1" dirty="0" err="1" smtClean="0">
                <a:latin typeface="Courier New" pitchFamily="49" charset="0"/>
              </a:rPr>
              <a:t>input</a:t>
            </a:r>
            <a:r>
              <a:rPr lang="sr-Latn-RS" altLang="en-US" sz="1600" b="1" dirty="0" smtClean="0">
                <a:latin typeface="Courier New" pitchFamily="49" charset="0"/>
              </a:rPr>
              <a:t>(</a:t>
            </a:r>
            <a:r>
              <a:rPr lang="en-US" altLang="en-US" sz="1600" b="1" dirty="0" smtClean="0">
                <a:latin typeface="Courier New" pitchFamily="49" charset="0"/>
              </a:rPr>
              <a:t>‘</a:t>
            </a:r>
            <a:r>
              <a:rPr lang="en-US" altLang="en-US" sz="1600" b="1" dirty="0" err="1" smtClean="0">
                <a:latin typeface="Courier New" pitchFamily="49" charset="0"/>
              </a:rPr>
              <a:t>Unesite</a:t>
            </a:r>
            <a:r>
              <a:rPr lang="en-US" altLang="en-US" sz="1600" b="1" dirty="0" smtClean="0">
                <a:latin typeface="Courier New" pitchFamily="49" charset="0"/>
              </a:rPr>
              <a:t> </a:t>
            </a:r>
            <a:r>
              <a:rPr lang="en-US" altLang="en-US" sz="1600" b="1" dirty="0" err="1" smtClean="0">
                <a:latin typeface="Courier New" pitchFamily="49" charset="0"/>
              </a:rPr>
              <a:t>vrednost</a:t>
            </a:r>
            <a:r>
              <a:rPr lang="en-US" altLang="en-US" sz="1600" b="1" dirty="0" smtClean="0">
                <a:latin typeface="Courier New" pitchFamily="49" charset="0"/>
              </a:rPr>
              <a:t>: ’</a:t>
            </a:r>
            <a:r>
              <a:rPr lang="sr-Latn-RS" altLang="en-US" sz="1600" b="1" dirty="0" smtClean="0">
                <a:latin typeface="Courier New" pitchFamily="49" charset="0"/>
              </a:rPr>
              <a:t>)</a:t>
            </a:r>
            <a:endParaRPr lang="en-US" altLang="en-US" sz="1600" b="1" dirty="0" smtClean="0">
              <a:latin typeface="Courier New" pitchFamily="49" charset="0"/>
            </a:endParaRPr>
          </a:p>
          <a:p>
            <a:pPr eaLnBrk="0" hangingPunct="0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</a:pPr>
            <a:r>
              <a:rPr lang="en-US" altLang="en-US" sz="1600" b="1" dirty="0" err="1" smtClean="0">
                <a:latin typeface="Courier New" pitchFamily="49" charset="0"/>
              </a:rPr>
              <a:t>Unesite</a:t>
            </a:r>
            <a:r>
              <a:rPr lang="en-US" altLang="en-US" sz="1600" b="1" dirty="0" smtClean="0">
                <a:latin typeface="Courier New" pitchFamily="49" charset="0"/>
              </a:rPr>
              <a:t> </a:t>
            </a:r>
            <a:r>
              <a:rPr lang="en-US" altLang="en-US" sz="1600" b="1" dirty="0" err="1" smtClean="0">
                <a:latin typeface="Courier New" pitchFamily="49" charset="0"/>
              </a:rPr>
              <a:t>vrednost</a:t>
            </a:r>
            <a:r>
              <a:rPr lang="en-US" altLang="en-US" sz="1600" b="1" dirty="0" smtClean="0">
                <a:latin typeface="Courier New" pitchFamily="49" charset="0"/>
              </a:rPr>
              <a:t>: _</a:t>
            </a:r>
          </a:p>
          <a:p>
            <a:pPr eaLnBrk="0" hangingPunct="0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</a:pPr>
            <a:endParaRPr lang="en-US" altLang="en-US" sz="1600" b="1" dirty="0">
              <a:latin typeface="Courier New" pitchFamily="49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62400" y="3886200"/>
            <a:ext cx="5105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400" b="1" dirty="0" err="1" smtClean="0">
                <a:solidFill>
                  <a:srgbClr val="A50021"/>
                </a:solidFill>
                <a:latin typeface="Courier New" pitchFamily="49" charset="0"/>
              </a:rPr>
              <a:t>Naziv</a:t>
            </a:r>
            <a:r>
              <a:rPr lang="en-US" altLang="en-US" sz="2400" b="1" dirty="0" smtClean="0">
                <a:solidFill>
                  <a:srgbClr val="A50021"/>
                </a:solidFill>
                <a:latin typeface="Courier New" pitchFamily="49" charset="0"/>
              </a:rPr>
              <a:t> </a:t>
            </a:r>
            <a:r>
              <a:rPr lang="en-US" altLang="en-US" sz="2400" b="1" dirty="0" err="1">
                <a:solidFill>
                  <a:srgbClr val="A50021"/>
                </a:solidFill>
                <a:latin typeface="Courier New" pitchFamily="49" charset="0"/>
              </a:rPr>
              <a:t>tipa</a:t>
            </a:r>
            <a:r>
              <a:rPr lang="en-US" altLang="en-US" sz="2400" b="1" dirty="0">
                <a:solidFill>
                  <a:srgbClr val="A50021"/>
                </a:solidFill>
                <a:latin typeface="Courier New" pitchFamily="49" charset="0"/>
              </a:rPr>
              <a:t> je </a:t>
            </a:r>
            <a:r>
              <a:rPr lang="en-US" altLang="en-US" sz="2400" b="1" dirty="0" err="1">
                <a:solidFill>
                  <a:srgbClr val="A50021"/>
                </a:solidFill>
                <a:latin typeface="Courier New" pitchFamily="49" charset="0"/>
              </a:rPr>
              <a:t>ujedno</a:t>
            </a:r>
            <a:r>
              <a:rPr lang="en-US" altLang="en-US" sz="2400" b="1" dirty="0">
                <a:solidFill>
                  <a:srgbClr val="A50021"/>
                </a:solidFill>
                <a:latin typeface="Courier New" pitchFamily="49" charset="0"/>
              </a:rPr>
              <a:t> i </a:t>
            </a:r>
            <a:r>
              <a:rPr lang="en-US" altLang="en-US" sz="2400" b="1" dirty="0" err="1">
                <a:solidFill>
                  <a:srgbClr val="A50021"/>
                </a:solidFill>
                <a:latin typeface="Courier New" pitchFamily="49" charset="0"/>
              </a:rPr>
              <a:t>funkcija</a:t>
            </a:r>
            <a:r>
              <a:rPr lang="en-US" altLang="en-US" sz="2400" b="1" dirty="0">
                <a:solidFill>
                  <a:srgbClr val="A50021"/>
                </a:solidFill>
                <a:latin typeface="Courier New" pitchFamily="49" charset="0"/>
              </a:rPr>
              <a:t> </a:t>
            </a:r>
            <a:r>
              <a:rPr lang="en-US" altLang="en-US" sz="2400" b="1" dirty="0" err="1" smtClean="0">
                <a:solidFill>
                  <a:srgbClr val="A50021"/>
                </a:solidFill>
                <a:latin typeface="Courier New" pitchFamily="49" charset="0"/>
              </a:rPr>
              <a:t>kojom</a:t>
            </a:r>
            <a:r>
              <a:rPr lang="en-US" altLang="en-US" sz="2400" b="1" dirty="0" smtClean="0">
                <a:solidFill>
                  <a:srgbClr val="A50021"/>
                </a:solidFill>
                <a:latin typeface="Courier New" pitchFamily="49" charset="0"/>
              </a:rPr>
              <a:t> se </a:t>
            </a:r>
            <a:r>
              <a:rPr lang="en-US" altLang="en-US" sz="2400" b="1" dirty="0" err="1" smtClean="0">
                <a:solidFill>
                  <a:srgbClr val="A50021"/>
                </a:solidFill>
                <a:latin typeface="Courier New" pitchFamily="49" charset="0"/>
              </a:rPr>
              <a:t>kreiraju</a:t>
            </a:r>
            <a:r>
              <a:rPr lang="en-US" altLang="en-US" sz="2400" b="1" dirty="0" smtClean="0">
                <a:solidFill>
                  <a:srgbClr val="A50021"/>
                </a:solidFill>
                <a:latin typeface="Courier New" pitchFamily="49" charset="0"/>
              </a:rPr>
              <a:t> </a:t>
            </a:r>
            <a:r>
              <a:rPr lang="en-US" altLang="en-US" sz="2400" b="1" dirty="0" err="1" smtClean="0">
                <a:solidFill>
                  <a:srgbClr val="A50021"/>
                </a:solidFill>
                <a:latin typeface="Courier New" pitchFamily="49" charset="0"/>
              </a:rPr>
              <a:t>vrednosti</a:t>
            </a:r>
            <a:r>
              <a:rPr lang="en-US" altLang="en-US" sz="2400" b="1" dirty="0" smtClean="0">
                <a:solidFill>
                  <a:srgbClr val="A50021"/>
                </a:solidFill>
                <a:latin typeface="Courier New" pitchFamily="49" charset="0"/>
              </a:rPr>
              <a:t> toga </a:t>
            </a:r>
            <a:r>
              <a:rPr lang="en-US" altLang="en-US" sz="2400" b="1" dirty="0" err="1" smtClean="0">
                <a:solidFill>
                  <a:srgbClr val="A50021"/>
                </a:solidFill>
                <a:latin typeface="Courier New" pitchFamily="49" charset="0"/>
              </a:rPr>
              <a:t>tipa</a:t>
            </a:r>
            <a:endParaRPr lang="sr-Latn-RS" sz="2400" dirty="0">
              <a:solidFill>
                <a:srgbClr val="A50021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2286000" y="4191000"/>
            <a:ext cx="1676400" cy="295364"/>
          </a:xfrm>
          <a:prstGeom prst="straightConnector1">
            <a:avLst/>
          </a:prstGeom>
          <a:ln>
            <a:solidFill>
              <a:srgbClr val="A5002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>
            <a:off x="2286000" y="4486364"/>
            <a:ext cx="1676400" cy="466636"/>
          </a:xfrm>
          <a:prstGeom prst="straightConnector1">
            <a:avLst/>
          </a:prstGeom>
          <a:ln>
            <a:solidFill>
              <a:srgbClr val="A5002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0362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Tip podataka </a:t>
            </a:r>
            <a:r>
              <a:rPr lang="sr-Latn-RS" dirty="0" err="1" smtClean="0"/>
              <a:t>double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00600"/>
          </a:xfrm>
        </p:spPr>
        <p:txBody>
          <a:bodyPr>
            <a:normAutofit/>
          </a:bodyPr>
          <a:lstStyle/>
          <a:p>
            <a:r>
              <a:rPr lang="en-GB" sz="2400" dirty="0" err="1"/>
              <a:t>Osnovni</a:t>
            </a:r>
            <a:r>
              <a:rPr lang="en-GB" sz="2400" dirty="0"/>
              <a:t> </a:t>
            </a:r>
            <a:r>
              <a:rPr lang="en-GB" sz="2400" dirty="0" smtClean="0"/>
              <a:t>tip </a:t>
            </a:r>
            <a:r>
              <a:rPr lang="en-GB" sz="2400" dirty="0" err="1" smtClean="0"/>
              <a:t>podataka</a:t>
            </a:r>
            <a:r>
              <a:rPr lang="en-GB" sz="2400" dirty="0" smtClean="0"/>
              <a:t> u MATLAB-u je </a:t>
            </a:r>
            <a:r>
              <a:rPr lang="en-GB" sz="2400" dirty="0" smtClean="0">
                <a:solidFill>
                  <a:srgbClr val="A50021"/>
                </a:solidFill>
              </a:rPr>
              <a:t>double</a:t>
            </a:r>
            <a:r>
              <a:rPr lang="en-GB" sz="2400" dirty="0" smtClean="0"/>
              <a:t> </a:t>
            </a:r>
          </a:p>
          <a:p>
            <a:r>
              <a:rPr lang="en-GB" sz="2400" dirty="0" smtClean="0"/>
              <a:t>ANSI/IEEE </a:t>
            </a:r>
            <a:r>
              <a:rPr lang="en-GB" sz="2400" dirty="0"/>
              <a:t>Standard 754 format</a:t>
            </a:r>
            <a:r>
              <a:rPr lang="en-GB" sz="2000" dirty="0" smtClean="0"/>
              <a:t>:</a:t>
            </a:r>
          </a:p>
          <a:p>
            <a:endParaRPr lang="en-GB" sz="2000" dirty="0"/>
          </a:p>
          <a:p>
            <a:endParaRPr lang="en-GB" sz="2000" dirty="0" smtClean="0"/>
          </a:p>
          <a:p>
            <a:r>
              <a:rPr lang="en-GB" sz="2400" dirty="0" err="1" smtClean="0"/>
              <a:t>Odgovaraju</a:t>
            </a:r>
            <a:r>
              <a:rPr lang="sr-Latn-RS" sz="2400" dirty="0" err="1" smtClean="0"/>
              <a:t>ća</a:t>
            </a:r>
            <a:r>
              <a:rPr lang="sr-Latn-RS" sz="2400" dirty="0" smtClean="0"/>
              <a:t> realna vrednost je: </a:t>
            </a:r>
            <a:r>
              <a:rPr lang="en-GB" sz="2400" dirty="0">
                <a:solidFill>
                  <a:srgbClr val="000000"/>
                </a:solidFill>
                <a:latin typeface="Arial" pitchFamily="34" charset="0"/>
              </a:rPr>
              <a:t>(-1)</a:t>
            </a:r>
            <a:r>
              <a:rPr lang="en-GB" sz="2400" b="1" baseline="30000" dirty="0">
                <a:solidFill>
                  <a:srgbClr val="000000"/>
                </a:solidFill>
                <a:latin typeface="Arial" pitchFamily="34" charset="0"/>
              </a:rPr>
              <a:t>s</a:t>
            </a:r>
            <a:r>
              <a:rPr lang="en-GB" sz="2400" dirty="0">
                <a:solidFill>
                  <a:srgbClr val="000000"/>
                </a:solidFill>
                <a:latin typeface="Arial" pitchFamily="34" charset="0"/>
              </a:rPr>
              <a:t> (1.</a:t>
            </a:r>
            <a:r>
              <a:rPr lang="en-GB" sz="2400" b="1" dirty="0">
                <a:solidFill>
                  <a:srgbClr val="000000"/>
                </a:solidFill>
                <a:latin typeface="Arial" pitchFamily="34" charset="0"/>
              </a:rPr>
              <a:t>f</a:t>
            </a:r>
            <a:r>
              <a:rPr lang="en-GB" sz="2400" dirty="0">
                <a:solidFill>
                  <a:srgbClr val="000000"/>
                </a:solidFill>
                <a:latin typeface="Arial" pitchFamily="34" charset="0"/>
              </a:rPr>
              <a:t>) 2 </a:t>
            </a:r>
            <a:r>
              <a:rPr lang="en-GB" sz="2400" baseline="30000" dirty="0">
                <a:solidFill>
                  <a:srgbClr val="000000"/>
                </a:solidFill>
                <a:latin typeface="Arial" pitchFamily="34" charset="0"/>
              </a:rPr>
              <a:t>(</a:t>
            </a:r>
            <a:r>
              <a:rPr lang="en-GB" sz="2400" b="1" baseline="30000" dirty="0">
                <a:solidFill>
                  <a:srgbClr val="000000"/>
                </a:solidFill>
                <a:latin typeface="Arial" pitchFamily="34" charset="0"/>
              </a:rPr>
              <a:t>E</a:t>
            </a:r>
            <a:r>
              <a:rPr lang="en-GB" sz="2400" baseline="30000" dirty="0">
                <a:solidFill>
                  <a:srgbClr val="000000"/>
                </a:solidFill>
                <a:latin typeface="Arial" pitchFamily="34" charset="0"/>
              </a:rPr>
              <a:t>-1023)</a:t>
            </a:r>
          </a:p>
          <a:p>
            <a:pPr marL="662940" lvl="1" indent="-342900">
              <a:lnSpc>
                <a:spcPct val="77000"/>
              </a:lnSpc>
              <a:spcBef>
                <a:spcPts val="450"/>
              </a:spcBef>
              <a:tabLst>
                <a:tab pos="396875" algn="l"/>
                <a:tab pos="854075" algn="l"/>
                <a:tab pos="1311275" algn="l"/>
                <a:tab pos="1768475" algn="l"/>
                <a:tab pos="2225675" algn="l"/>
                <a:tab pos="2682875" algn="l"/>
                <a:tab pos="3140075" algn="l"/>
                <a:tab pos="3597275" algn="l"/>
                <a:tab pos="4054475" algn="l"/>
                <a:tab pos="4511675" algn="l"/>
                <a:tab pos="4968875" algn="l"/>
                <a:tab pos="5426075" algn="l"/>
                <a:tab pos="5883275" algn="l"/>
                <a:tab pos="6340475" algn="l"/>
                <a:tab pos="6797675" algn="l"/>
                <a:tab pos="7254875" algn="l"/>
                <a:tab pos="7712075" algn="l"/>
                <a:tab pos="8169275" algn="l"/>
                <a:tab pos="8626475" algn="l"/>
                <a:tab pos="9083675" algn="l"/>
              </a:tabLst>
              <a:defRPr/>
            </a:pPr>
            <a:r>
              <a:rPr lang="sr-Latn-RS" sz="2100" dirty="0" smtClean="0"/>
              <a:t>Relativna greška</a:t>
            </a:r>
            <a:r>
              <a:rPr lang="en-GB" sz="2100" dirty="0" smtClean="0"/>
              <a:t>:    </a:t>
            </a:r>
            <a:r>
              <a:rPr lang="en-GB" sz="2100" dirty="0" err="1">
                <a:solidFill>
                  <a:srgbClr val="A50021"/>
                </a:solidFill>
                <a:latin typeface="Courier New" pitchFamily="49" charset="0"/>
              </a:rPr>
              <a:t>eps</a:t>
            </a:r>
            <a:r>
              <a:rPr lang="en-GB" sz="2100" dirty="0">
                <a:solidFill>
                  <a:srgbClr val="3333CC"/>
                </a:solidFill>
              </a:rPr>
              <a:t> </a:t>
            </a:r>
            <a:r>
              <a:rPr lang="en-GB" sz="2100" dirty="0"/>
              <a:t>= </a:t>
            </a:r>
            <a:r>
              <a:rPr lang="en-GB" sz="2100" dirty="0">
                <a:latin typeface="Courier New" pitchFamily="49" charset="0"/>
              </a:rPr>
              <a:t>2</a:t>
            </a:r>
            <a:r>
              <a:rPr lang="en-GB" sz="2100" baseline="30000" dirty="0">
                <a:latin typeface="Courier New" pitchFamily="49" charset="0"/>
              </a:rPr>
              <a:t>-52</a:t>
            </a:r>
            <a:r>
              <a:rPr lang="en-GB" sz="2100" dirty="0"/>
              <a:t> </a:t>
            </a:r>
            <a:r>
              <a:rPr lang="en-GB" sz="2100" dirty="0">
                <a:cs typeface="Arial" charset="0"/>
              </a:rPr>
              <a:t>≈ </a:t>
            </a:r>
            <a:r>
              <a:rPr lang="en-GB" sz="2100" dirty="0" smtClean="0">
                <a:latin typeface="Courier New" pitchFamily="49" charset="0"/>
              </a:rPr>
              <a:t>10</a:t>
            </a:r>
            <a:r>
              <a:rPr lang="en-GB" sz="2100" baseline="30000" dirty="0" smtClean="0">
                <a:latin typeface="Courier New" pitchFamily="49" charset="0"/>
              </a:rPr>
              <a:t>-16</a:t>
            </a:r>
            <a:endParaRPr lang="en-GB" sz="1700" dirty="0"/>
          </a:p>
          <a:p>
            <a:pPr marL="662940" lvl="1" indent="-342900">
              <a:lnSpc>
                <a:spcPct val="77000"/>
              </a:lnSpc>
              <a:spcBef>
                <a:spcPts val="450"/>
              </a:spcBef>
              <a:tabLst>
                <a:tab pos="396875" algn="l"/>
                <a:tab pos="854075" algn="l"/>
                <a:tab pos="1311275" algn="l"/>
                <a:tab pos="1768475" algn="l"/>
                <a:tab pos="2225675" algn="l"/>
                <a:tab pos="2682875" algn="l"/>
                <a:tab pos="3140075" algn="l"/>
                <a:tab pos="3597275" algn="l"/>
                <a:tab pos="4054475" algn="l"/>
                <a:tab pos="4511675" algn="l"/>
                <a:tab pos="4968875" algn="l"/>
                <a:tab pos="5426075" algn="l"/>
                <a:tab pos="5883275" algn="l"/>
                <a:tab pos="6340475" algn="l"/>
                <a:tab pos="6797675" algn="l"/>
                <a:tab pos="7254875" algn="l"/>
                <a:tab pos="7712075" algn="l"/>
                <a:tab pos="8169275" algn="l"/>
                <a:tab pos="8626475" algn="l"/>
                <a:tab pos="9083675" algn="l"/>
              </a:tabLst>
              <a:defRPr/>
            </a:pPr>
            <a:r>
              <a:rPr lang="sr-Latn-RS" sz="2100" dirty="0" smtClean="0"/>
              <a:t>Minimalna </a:t>
            </a:r>
            <a:r>
              <a:rPr lang="sr-Latn-RS" sz="2100" dirty="0" err="1" smtClean="0"/>
              <a:t>rednost</a:t>
            </a:r>
            <a:r>
              <a:rPr lang="en-GB" sz="2100" dirty="0" smtClean="0"/>
              <a:t>:</a:t>
            </a:r>
            <a:r>
              <a:rPr lang="en-GB" sz="1700" dirty="0" smtClean="0"/>
              <a:t>  </a:t>
            </a:r>
            <a:r>
              <a:rPr lang="en-GB" sz="2100" dirty="0" err="1">
                <a:solidFill>
                  <a:srgbClr val="A50021"/>
                </a:solidFill>
                <a:latin typeface="Courier New" pitchFamily="49" charset="0"/>
              </a:rPr>
              <a:t>realmin</a:t>
            </a:r>
            <a:r>
              <a:rPr lang="en-GB" sz="2100" dirty="0">
                <a:solidFill>
                  <a:srgbClr val="3333CC"/>
                </a:solidFill>
              </a:rPr>
              <a:t> </a:t>
            </a:r>
            <a:r>
              <a:rPr lang="en-GB" sz="2100" dirty="0"/>
              <a:t>= </a:t>
            </a:r>
            <a:r>
              <a:rPr lang="en-GB" sz="2100" dirty="0">
                <a:latin typeface="Courier New" pitchFamily="49" charset="0"/>
              </a:rPr>
              <a:t>2</a:t>
            </a:r>
            <a:r>
              <a:rPr lang="en-GB" sz="2100" baseline="30000" dirty="0">
                <a:latin typeface="Courier New" pitchFamily="49" charset="0"/>
              </a:rPr>
              <a:t>-1022</a:t>
            </a:r>
            <a:r>
              <a:rPr lang="en-GB" sz="2100" dirty="0"/>
              <a:t> </a:t>
            </a:r>
            <a:r>
              <a:rPr lang="en-GB" sz="2100" dirty="0">
                <a:cs typeface="Arial" charset="0"/>
              </a:rPr>
              <a:t>≈ </a:t>
            </a:r>
            <a:r>
              <a:rPr lang="en-GB" sz="2100" dirty="0" smtClean="0">
                <a:latin typeface="Courier New" pitchFamily="49" charset="0"/>
              </a:rPr>
              <a:t>10</a:t>
            </a:r>
            <a:r>
              <a:rPr lang="en-GB" sz="2100" baseline="30000" dirty="0" smtClean="0">
                <a:latin typeface="Courier New" pitchFamily="49" charset="0"/>
              </a:rPr>
              <a:t>-308</a:t>
            </a:r>
            <a:endParaRPr lang="en-GB" sz="1700" dirty="0"/>
          </a:p>
          <a:p>
            <a:pPr marL="662940" lvl="1" indent="-342900">
              <a:lnSpc>
                <a:spcPct val="77000"/>
              </a:lnSpc>
              <a:spcBef>
                <a:spcPts val="450"/>
              </a:spcBef>
              <a:tabLst>
                <a:tab pos="396875" algn="l"/>
                <a:tab pos="854075" algn="l"/>
                <a:tab pos="1311275" algn="l"/>
                <a:tab pos="1768475" algn="l"/>
                <a:tab pos="2225675" algn="l"/>
                <a:tab pos="2682875" algn="l"/>
                <a:tab pos="3140075" algn="l"/>
                <a:tab pos="3597275" algn="l"/>
                <a:tab pos="4054475" algn="l"/>
                <a:tab pos="4511675" algn="l"/>
                <a:tab pos="4968875" algn="l"/>
                <a:tab pos="5426075" algn="l"/>
                <a:tab pos="5883275" algn="l"/>
                <a:tab pos="6340475" algn="l"/>
                <a:tab pos="6797675" algn="l"/>
                <a:tab pos="7254875" algn="l"/>
                <a:tab pos="7712075" algn="l"/>
                <a:tab pos="8169275" algn="l"/>
                <a:tab pos="8626475" algn="l"/>
                <a:tab pos="9083675" algn="l"/>
              </a:tabLst>
              <a:defRPr/>
            </a:pPr>
            <a:r>
              <a:rPr lang="sr-Latn-RS" sz="2100" dirty="0" smtClean="0"/>
              <a:t>Maksimalna vrednost</a:t>
            </a:r>
            <a:r>
              <a:rPr lang="en-GB" sz="2100" dirty="0" smtClean="0"/>
              <a:t>:</a:t>
            </a:r>
            <a:r>
              <a:rPr lang="en-GB" sz="1700" dirty="0" smtClean="0"/>
              <a:t>    </a:t>
            </a:r>
            <a:r>
              <a:rPr lang="en-GB" sz="2100" dirty="0" err="1">
                <a:solidFill>
                  <a:srgbClr val="A50021"/>
                </a:solidFill>
                <a:latin typeface="Courier New" pitchFamily="49" charset="0"/>
              </a:rPr>
              <a:t>realmax</a:t>
            </a:r>
            <a:r>
              <a:rPr lang="en-GB" sz="2100" dirty="0">
                <a:solidFill>
                  <a:srgbClr val="3333CC"/>
                </a:solidFill>
              </a:rPr>
              <a:t> </a:t>
            </a:r>
            <a:r>
              <a:rPr lang="en-GB" sz="2100" dirty="0"/>
              <a:t>= </a:t>
            </a:r>
            <a:r>
              <a:rPr lang="en-GB" sz="2100" dirty="0">
                <a:latin typeface="Courier New" pitchFamily="49" charset="0"/>
              </a:rPr>
              <a:t>(</a:t>
            </a:r>
            <a:r>
              <a:rPr lang="en-GB" sz="2100" dirty="0" smtClean="0">
                <a:latin typeface="Courier New" pitchFamily="49" charset="0"/>
              </a:rPr>
              <a:t>2-eps)*2</a:t>
            </a:r>
            <a:r>
              <a:rPr lang="en-GB" sz="2100" baseline="30000" dirty="0" smtClean="0">
                <a:latin typeface="Courier New" pitchFamily="49" charset="0"/>
              </a:rPr>
              <a:t>1023</a:t>
            </a:r>
            <a:r>
              <a:rPr lang="en-GB" sz="2100" dirty="0" smtClean="0"/>
              <a:t> </a:t>
            </a:r>
            <a:r>
              <a:rPr lang="en-GB" sz="2100" dirty="0">
                <a:cs typeface="Arial" charset="0"/>
              </a:rPr>
              <a:t>≈ </a:t>
            </a:r>
            <a:r>
              <a:rPr lang="en-GB" sz="2100" dirty="0" smtClean="0">
                <a:latin typeface="Courier New" pitchFamily="49" charset="0"/>
              </a:rPr>
              <a:t>10</a:t>
            </a:r>
            <a:r>
              <a:rPr lang="en-GB" sz="2100" baseline="30000" dirty="0" smtClean="0">
                <a:latin typeface="Courier New" pitchFamily="49" charset="0"/>
              </a:rPr>
              <a:t>308</a:t>
            </a:r>
            <a:endParaRPr lang="en-GB" sz="1700" baseline="30000" dirty="0"/>
          </a:p>
          <a:p>
            <a:pPr marL="662940" lvl="1" indent="-342900">
              <a:lnSpc>
                <a:spcPct val="77000"/>
              </a:lnSpc>
              <a:spcBef>
                <a:spcPts val="500"/>
              </a:spcBef>
              <a:tabLst>
                <a:tab pos="396875" algn="l"/>
                <a:tab pos="854075" algn="l"/>
                <a:tab pos="1311275" algn="l"/>
                <a:tab pos="1768475" algn="l"/>
                <a:tab pos="2225675" algn="l"/>
                <a:tab pos="2682875" algn="l"/>
                <a:tab pos="3140075" algn="l"/>
                <a:tab pos="3597275" algn="l"/>
                <a:tab pos="4054475" algn="l"/>
                <a:tab pos="4511675" algn="l"/>
                <a:tab pos="4968875" algn="l"/>
                <a:tab pos="5426075" algn="l"/>
                <a:tab pos="5883275" algn="l"/>
                <a:tab pos="6340475" algn="l"/>
                <a:tab pos="6797675" algn="l"/>
                <a:tab pos="7254875" algn="l"/>
                <a:tab pos="7712075" algn="l"/>
                <a:tab pos="8169275" algn="l"/>
                <a:tab pos="8626475" algn="l"/>
                <a:tab pos="9083675" algn="l"/>
              </a:tabLst>
              <a:defRPr/>
            </a:pPr>
            <a:r>
              <a:rPr lang="en-GB" sz="2100" dirty="0" err="1">
                <a:solidFill>
                  <a:srgbClr val="A50021"/>
                </a:solidFill>
                <a:latin typeface="Courier New" pitchFamily="49" charset="0"/>
              </a:rPr>
              <a:t>eps</a:t>
            </a:r>
            <a:r>
              <a:rPr lang="en-GB" sz="2100" dirty="0"/>
              <a:t>, </a:t>
            </a:r>
            <a:r>
              <a:rPr lang="en-GB" sz="2100" dirty="0" err="1">
                <a:solidFill>
                  <a:srgbClr val="A50021"/>
                </a:solidFill>
                <a:latin typeface="Courier New" pitchFamily="49" charset="0"/>
              </a:rPr>
              <a:t>realmin</a:t>
            </a:r>
            <a:r>
              <a:rPr lang="en-GB" sz="2100" dirty="0"/>
              <a:t> and </a:t>
            </a:r>
            <a:r>
              <a:rPr lang="en-GB" sz="2100" dirty="0" err="1">
                <a:solidFill>
                  <a:srgbClr val="A50021"/>
                </a:solidFill>
                <a:latin typeface="Courier New" pitchFamily="49" charset="0"/>
              </a:rPr>
              <a:t>realmax</a:t>
            </a:r>
            <a:r>
              <a:rPr lang="en-GB" sz="2100" dirty="0"/>
              <a:t> </a:t>
            </a:r>
            <a:r>
              <a:rPr lang="sr-Latn-RS" sz="2100" dirty="0" smtClean="0"/>
              <a:t>su ugrađene promenljive u M</a:t>
            </a:r>
            <a:r>
              <a:rPr lang="en-GB" sz="2100" dirty="0" smtClean="0"/>
              <a:t>ATLAB</a:t>
            </a:r>
            <a:r>
              <a:rPr lang="sr-Latn-RS" sz="2100" dirty="0" smtClean="0"/>
              <a:t>-u</a:t>
            </a:r>
          </a:p>
          <a:p>
            <a:pPr marL="937260" lvl="2" indent="-342900">
              <a:lnSpc>
                <a:spcPct val="77000"/>
              </a:lnSpc>
              <a:tabLst>
                <a:tab pos="396875" algn="l"/>
                <a:tab pos="854075" algn="l"/>
                <a:tab pos="1311275" algn="l"/>
                <a:tab pos="1768475" algn="l"/>
                <a:tab pos="2225675" algn="l"/>
                <a:tab pos="2682875" algn="l"/>
                <a:tab pos="3140075" algn="l"/>
                <a:tab pos="3597275" algn="l"/>
                <a:tab pos="4054475" algn="l"/>
                <a:tab pos="4511675" algn="l"/>
                <a:tab pos="4968875" algn="l"/>
                <a:tab pos="5426075" algn="l"/>
                <a:tab pos="5883275" algn="l"/>
                <a:tab pos="6340475" algn="l"/>
                <a:tab pos="6797675" algn="l"/>
                <a:tab pos="7254875" algn="l"/>
                <a:tab pos="7712075" algn="l"/>
                <a:tab pos="8169275" algn="l"/>
                <a:tab pos="8626475" algn="l"/>
                <a:tab pos="9083675" algn="l"/>
              </a:tabLst>
              <a:defRPr/>
            </a:pPr>
            <a:r>
              <a:rPr lang="sr-Latn-RS" dirty="0" smtClean="0"/>
              <a:t>Ujedno i funkcije koje vraćaju odgovarajuće vrednosti datog tipa vrednosti u pokretnom zarezu (</a:t>
            </a:r>
            <a:r>
              <a:rPr lang="sr-Latn-RS" dirty="0" err="1" smtClean="0">
                <a:solidFill>
                  <a:srgbClr val="A50021"/>
                </a:solidFill>
              </a:rPr>
              <a:t>single</a:t>
            </a:r>
            <a:r>
              <a:rPr lang="sr-Latn-RS" dirty="0" smtClean="0"/>
              <a:t>, </a:t>
            </a:r>
            <a:r>
              <a:rPr lang="sr-Latn-RS" dirty="0" err="1" smtClean="0">
                <a:solidFill>
                  <a:srgbClr val="A50021"/>
                </a:solidFill>
              </a:rPr>
              <a:t>double</a:t>
            </a:r>
            <a:r>
              <a:rPr lang="sr-Latn-RS" dirty="0" smtClean="0"/>
              <a:t>)</a:t>
            </a:r>
          </a:p>
          <a:p>
            <a:pPr marL="594360" lvl="2" indent="0">
              <a:lnSpc>
                <a:spcPct val="77000"/>
              </a:lnSpc>
              <a:buNone/>
              <a:tabLst>
                <a:tab pos="396875" algn="l"/>
                <a:tab pos="854075" algn="l"/>
                <a:tab pos="1311275" algn="l"/>
                <a:tab pos="1768475" algn="l"/>
                <a:tab pos="2225675" algn="l"/>
                <a:tab pos="2682875" algn="l"/>
                <a:tab pos="3140075" algn="l"/>
                <a:tab pos="3597275" algn="l"/>
                <a:tab pos="4054475" algn="l"/>
                <a:tab pos="4511675" algn="l"/>
                <a:tab pos="4968875" algn="l"/>
                <a:tab pos="5426075" algn="l"/>
                <a:tab pos="5883275" algn="l"/>
                <a:tab pos="6340475" algn="l"/>
                <a:tab pos="6797675" algn="l"/>
                <a:tab pos="7254875" algn="l"/>
                <a:tab pos="7712075" algn="l"/>
                <a:tab pos="8169275" algn="l"/>
                <a:tab pos="8626475" algn="l"/>
                <a:tab pos="9083675" algn="l"/>
              </a:tabLst>
              <a:defRPr/>
            </a:pPr>
            <a:r>
              <a:rPr lang="en-US" dirty="0" smtClean="0"/>
              <a:t>    </a:t>
            </a:r>
            <a:r>
              <a:rPr lang="sr-Latn-RS" dirty="0" err="1" smtClean="0">
                <a:solidFill>
                  <a:srgbClr val="A50021"/>
                </a:solidFill>
              </a:rPr>
              <a:t>eps</a:t>
            </a:r>
            <a:r>
              <a:rPr lang="sr-Latn-RS" dirty="0"/>
              <a:t>('</a:t>
            </a:r>
            <a:r>
              <a:rPr lang="sr-Latn-RS" dirty="0" err="1"/>
              <a:t>single</a:t>
            </a:r>
            <a:r>
              <a:rPr lang="sr-Latn-RS" dirty="0" smtClean="0"/>
              <a:t>')</a:t>
            </a:r>
            <a:r>
              <a:rPr lang="en-US" dirty="0" smtClean="0"/>
              <a:t> </a:t>
            </a:r>
            <a:r>
              <a:rPr lang="en-GB" sz="2400" dirty="0">
                <a:cs typeface="Arial" charset="0"/>
              </a:rPr>
              <a:t>≈ </a:t>
            </a:r>
            <a:r>
              <a:rPr lang="en-GB" sz="2400" dirty="0" smtClean="0">
                <a:latin typeface="Courier New" pitchFamily="49" charset="0"/>
              </a:rPr>
              <a:t>10</a:t>
            </a:r>
            <a:r>
              <a:rPr lang="en-GB" sz="2400" baseline="30000" dirty="0" smtClean="0">
                <a:latin typeface="Courier New" pitchFamily="49" charset="0"/>
              </a:rPr>
              <a:t>-7</a:t>
            </a:r>
            <a:endParaRPr lang="en-GB" sz="1800" dirty="0"/>
          </a:p>
          <a:p>
            <a:pPr marL="594360" lvl="2" indent="0">
              <a:lnSpc>
                <a:spcPct val="77000"/>
              </a:lnSpc>
              <a:buNone/>
              <a:tabLst>
                <a:tab pos="396875" algn="l"/>
                <a:tab pos="854075" algn="l"/>
                <a:tab pos="1311275" algn="l"/>
                <a:tab pos="1768475" algn="l"/>
                <a:tab pos="2225675" algn="l"/>
                <a:tab pos="2682875" algn="l"/>
                <a:tab pos="3140075" algn="l"/>
                <a:tab pos="3597275" algn="l"/>
                <a:tab pos="4054475" algn="l"/>
                <a:tab pos="4511675" algn="l"/>
                <a:tab pos="4968875" algn="l"/>
                <a:tab pos="5426075" algn="l"/>
                <a:tab pos="5883275" algn="l"/>
                <a:tab pos="6340475" algn="l"/>
                <a:tab pos="6797675" algn="l"/>
                <a:tab pos="7254875" algn="l"/>
                <a:tab pos="7712075" algn="l"/>
                <a:tab pos="8169275" algn="l"/>
                <a:tab pos="8626475" algn="l"/>
                <a:tab pos="9083675" algn="l"/>
              </a:tabLst>
              <a:defRPr/>
            </a:pPr>
            <a:endParaRPr lang="sr-Latn-RS" dirty="0" smtClean="0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447800" y="2590800"/>
            <a:ext cx="239713" cy="609600"/>
          </a:xfrm>
          <a:prstGeom prst="rect">
            <a:avLst/>
          </a:prstGeom>
          <a:noFill/>
          <a:ln w="2844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0" hangingPunct="0">
              <a:lnSpc>
                <a:spcPct val="134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676400" y="2590800"/>
            <a:ext cx="2079625" cy="609600"/>
          </a:xfrm>
          <a:prstGeom prst="rect">
            <a:avLst/>
          </a:prstGeom>
          <a:noFill/>
          <a:ln w="2844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0" hangingPunct="0">
              <a:lnSpc>
                <a:spcPct val="134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en-US"/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441450" y="2590800"/>
            <a:ext cx="3111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lnSpc>
                <a:spcPct val="134000"/>
              </a:lnSpc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2400">
                <a:solidFill>
                  <a:schemeClr val="bg1"/>
                </a:solidFill>
                <a:latin typeface="Garamond" pitchFamily="18" charset="0"/>
              </a:defRPr>
            </a:lvl1pPr>
            <a:lvl2pPr marL="742950" indent="-285750" eaLnBrk="0" hangingPunct="0">
              <a:lnSpc>
                <a:spcPct val="134000"/>
              </a:lnSpc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2400">
                <a:solidFill>
                  <a:schemeClr val="bg1"/>
                </a:solidFill>
                <a:latin typeface="Garamond" pitchFamily="18" charset="0"/>
              </a:defRPr>
            </a:lvl2pPr>
            <a:lvl3pPr marL="1143000" indent="-228600" eaLnBrk="0" hangingPunct="0">
              <a:lnSpc>
                <a:spcPct val="134000"/>
              </a:lnSpc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2400">
                <a:solidFill>
                  <a:schemeClr val="bg1"/>
                </a:solidFill>
                <a:latin typeface="Garamond" pitchFamily="18" charset="0"/>
              </a:defRPr>
            </a:lvl3pPr>
            <a:lvl4pPr marL="1600200" indent="-228600" eaLnBrk="0" hangingPunct="0">
              <a:lnSpc>
                <a:spcPct val="134000"/>
              </a:lnSpc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2400">
                <a:solidFill>
                  <a:schemeClr val="bg1"/>
                </a:solidFill>
                <a:latin typeface="Garamond" pitchFamily="18" charset="0"/>
              </a:defRPr>
            </a:lvl4pPr>
            <a:lvl5pPr marL="2057400" indent="-228600" eaLnBrk="0" hangingPunct="0">
              <a:lnSpc>
                <a:spcPct val="134000"/>
              </a:lnSpc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2400">
                <a:solidFill>
                  <a:schemeClr val="bg1"/>
                </a:solidFill>
                <a:latin typeface="Garamond" pitchFamily="18" charset="0"/>
              </a:defRPr>
            </a:lvl5pPr>
            <a:lvl6pPr marL="2514600" indent="-228600" defTabSz="457200" eaLnBrk="0" fontAlgn="base" hangingPunct="0">
              <a:lnSpc>
                <a:spcPct val="13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2400">
                <a:solidFill>
                  <a:schemeClr val="bg1"/>
                </a:solidFill>
                <a:latin typeface="Garamond" pitchFamily="18" charset="0"/>
              </a:defRPr>
            </a:lvl6pPr>
            <a:lvl7pPr marL="2971800" indent="-228600" defTabSz="457200" eaLnBrk="0" fontAlgn="base" hangingPunct="0">
              <a:lnSpc>
                <a:spcPct val="13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2400">
                <a:solidFill>
                  <a:schemeClr val="bg1"/>
                </a:solidFill>
                <a:latin typeface="Garamond" pitchFamily="18" charset="0"/>
              </a:defRPr>
            </a:lvl7pPr>
            <a:lvl8pPr marL="3429000" indent="-228600" defTabSz="457200" eaLnBrk="0" fontAlgn="base" hangingPunct="0">
              <a:lnSpc>
                <a:spcPct val="13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2400">
                <a:solidFill>
                  <a:schemeClr val="bg1"/>
                </a:solidFill>
                <a:latin typeface="Garamond" pitchFamily="18" charset="0"/>
              </a:defRPr>
            </a:lvl8pPr>
            <a:lvl9pPr marL="3886200" indent="-228600" defTabSz="457200" eaLnBrk="0" fontAlgn="base" hangingPunct="0">
              <a:lnSpc>
                <a:spcPct val="13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2400">
                <a:solidFill>
                  <a:schemeClr val="bg1"/>
                </a:solidFill>
                <a:latin typeface="Garamond" pitchFamily="18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en-GB" b="1" dirty="0">
                <a:solidFill>
                  <a:srgbClr val="000000"/>
                </a:solidFill>
                <a:latin typeface="Times New Roman" pitchFamily="18" charset="0"/>
              </a:rPr>
              <a:t>s</a:t>
            </a:r>
          </a:p>
        </p:txBody>
      </p:sp>
      <p:grpSp>
        <p:nvGrpSpPr>
          <p:cNvPr id="7" name="Group 7"/>
          <p:cNvGrpSpPr>
            <a:grpSpLocks/>
          </p:cNvGrpSpPr>
          <p:nvPr/>
        </p:nvGrpSpPr>
        <p:grpSpPr bwMode="auto">
          <a:xfrm>
            <a:off x="1295401" y="2590801"/>
            <a:ext cx="7080251" cy="609601"/>
            <a:chOff x="816" y="1152"/>
            <a:chExt cx="4460" cy="384"/>
          </a:xfrm>
        </p:grpSpPr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>
              <a:off x="2352" y="1152"/>
              <a:ext cx="2924" cy="384"/>
            </a:xfrm>
            <a:prstGeom prst="rect">
              <a:avLst/>
            </a:prstGeom>
            <a:noFill/>
            <a:ln w="2844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eaLnBrk="0" hangingPunct="0">
                <a:lnSpc>
                  <a:spcPct val="134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en-US"/>
            </a:p>
          </p:txBody>
        </p:sp>
        <p:sp>
          <p:nvSpPr>
            <p:cNvPr id="9" name="Text Box 9"/>
            <p:cNvSpPr txBox="1">
              <a:spLocks noChangeArrowheads="1"/>
            </p:cNvSpPr>
            <p:nvPr/>
          </p:nvSpPr>
          <p:spPr bwMode="auto">
            <a:xfrm>
              <a:off x="816" y="1198"/>
              <a:ext cx="1323" cy="2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 eaLnBrk="0" hangingPunct="0">
                <a:lnSpc>
                  <a:spcPct val="134000"/>
                </a:lnSpc>
                <a:buClr>
                  <a:srgbClr val="000000"/>
                </a:buClr>
                <a:buSzPct val="100000"/>
                <a:buFont typeface="Times New Roman" pitchFamily="18" charset="0"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 sz="2400">
                  <a:solidFill>
                    <a:schemeClr val="bg1"/>
                  </a:solidFill>
                  <a:latin typeface="Garamond" pitchFamily="18" charset="0"/>
                </a:defRPr>
              </a:lvl1pPr>
              <a:lvl2pPr marL="742950" indent="-285750" eaLnBrk="0" hangingPunct="0">
                <a:lnSpc>
                  <a:spcPct val="134000"/>
                </a:lnSpc>
                <a:buClr>
                  <a:srgbClr val="000000"/>
                </a:buClr>
                <a:buSzPct val="100000"/>
                <a:buFont typeface="Times New Roman" pitchFamily="18" charset="0"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 sz="2400">
                  <a:solidFill>
                    <a:schemeClr val="bg1"/>
                  </a:solidFill>
                  <a:latin typeface="Garamond" pitchFamily="18" charset="0"/>
                </a:defRPr>
              </a:lvl2pPr>
              <a:lvl3pPr marL="1143000" indent="-228600" eaLnBrk="0" hangingPunct="0">
                <a:lnSpc>
                  <a:spcPct val="134000"/>
                </a:lnSpc>
                <a:buClr>
                  <a:srgbClr val="000000"/>
                </a:buClr>
                <a:buSzPct val="100000"/>
                <a:buFont typeface="Times New Roman" pitchFamily="18" charset="0"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 sz="2400">
                  <a:solidFill>
                    <a:schemeClr val="bg1"/>
                  </a:solidFill>
                  <a:latin typeface="Garamond" pitchFamily="18" charset="0"/>
                </a:defRPr>
              </a:lvl3pPr>
              <a:lvl4pPr marL="1600200" indent="-228600" eaLnBrk="0" hangingPunct="0">
                <a:lnSpc>
                  <a:spcPct val="134000"/>
                </a:lnSpc>
                <a:buClr>
                  <a:srgbClr val="000000"/>
                </a:buClr>
                <a:buSzPct val="100000"/>
                <a:buFont typeface="Times New Roman" pitchFamily="18" charset="0"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 sz="2400">
                  <a:solidFill>
                    <a:schemeClr val="bg1"/>
                  </a:solidFill>
                  <a:latin typeface="Garamond" pitchFamily="18" charset="0"/>
                </a:defRPr>
              </a:lvl4pPr>
              <a:lvl5pPr marL="2057400" indent="-228600" eaLnBrk="0" hangingPunct="0">
                <a:lnSpc>
                  <a:spcPct val="134000"/>
                </a:lnSpc>
                <a:buClr>
                  <a:srgbClr val="000000"/>
                </a:buClr>
                <a:buSzPct val="100000"/>
                <a:buFont typeface="Times New Roman" pitchFamily="18" charset="0"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 sz="2400">
                  <a:solidFill>
                    <a:schemeClr val="bg1"/>
                  </a:solidFill>
                  <a:latin typeface="Garamond" pitchFamily="18" charset="0"/>
                </a:defRPr>
              </a:lvl5pPr>
              <a:lvl6pPr marL="2514600" indent="-228600" defTabSz="457200" eaLnBrk="0" fontAlgn="base" hangingPunct="0">
                <a:lnSpc>
                  <a:spcPct val="13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 sz="2400">
                  <a:solidFill>
                    <a:schemeClr val="bg1"/>
                  </a:solidFill>
                  <a:latin typeface="Garamond" pitchFamily="18" charset="0"/>
                </a:defRPr>
              </a:lvl6pPr>
              <a:lvl7pPr marL="2971800" indent="-228600" defTabSz="457200" eaLnBrk="0" fontAlgn="base" hangingPunct="0">
                <a:lnSpc>
                  <a:spcPct val="13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 sz="2400">
                  <a:solidFill>
                    <a:schemeClr val="bg1"/>
                  </a:solidFill>
                  <a:latin typeface="Garamond" pitchFamily="18" charset="0"/>
                </a:defRPr>
              </a:lvl7pPr>
              <a:lvl8pPr marL="3429000" indent="-228600" defTabSz="457200" eaLnBrk="0" fontAlgn="base" hangingPunct="0">
                <a:lnSpc>
                  <a:spcPct val="13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 sz="2400">
                  <a:solidFill>
                    <a:schemeClr val="bg1"/>
                  </a:solidFill>
                  <a:latin typeface="Garamond" pitchFamily="18" charset="0"/>
                </a:defRPr>
              </a:lvl8pPr>
              <a:lvl9pPr marL="3886200" indent="-228600" defTabSz="457200" eaLnBrk="0" fontAlgn="base" hangingPunct="0">
                <a:lnSpc>
                  <a:spcPct val="134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  <a:defRPr sz="2400">
                  <a:solidFill>
                    <a:schemeClr val="bg1"/>
                  </a:solidFill>
                  <a:latin typeface="Garamond" pitchFamily="18" charset="0"/>
                </a:defRPr>
              </a:lvl9pPr>
            </a:lstStyle>
            <a:p>
              <a:pPr>
                <a:lnSpc>
                  <a:spcPct val="100000"/>
                </a:lnSpc>
                <a:buFont typeface="Arial" pitchFamily="34" charset="0"/>
                <a:buNone/>
              </a:pPr>
              <a:r>
                <a:rPr lang="en-GB" b="1" dirty="0" smtClean="0">
                  <a:solidFill>
                    <a:srgbClr val="000000"/>
                  </a:solidFill>
                  <a:latin typeface="Arial" pitchFamily="34" charset="0"/>
                </a:rPr>
                <a:t> </a:t>
              </a:r>
              <a:r>
                <a:rPr lang="en-GB" b="1" dirty="0" smtClean="0">
                  <a:solidFill>
                    <a:srgbClr val="000000"/>
                  </a:solidFill>
                  <a:latin typeface="Times New Roman" pitchFamily="18" charset="0"/>
                </a:rPr>
                <a:t>      </a:t>
              </a:r>
              <a:r>
                <a:rPr lang="en-GB" b="1" dirty="0">
                  <a:solidFill>
                    <a:srgbClr val="000000"/>
                  </a:solidFill>
                  <a:latin typeface="Arial" pitchFamily="34" charset="0"/>
                </a:rPr>
                <a:t>E</a:t>
              </a:r>
              <a:r>
                <a:rPr lang="en-GB" dirty="0">
                  <a:solidFill>
                    <a:srgbClr val="000000"/>
                  </a:solidFill>
                  <a:latin typeface="Times New Roman" pitchFamily="18" charset="0"/>
                </a:rPr>
                <a:t> (</a:t>
              </a:r>
              <a:r>
                <a:rPr lang="en-GB" dirty="0">
                  <a:solidFill>
                    <a:srgbClr val="000000"/>
                  </a:solidFill>
                  <a:latin typeface="Arial" pitchFamily="34" charset="0"/>
                </a:rPr>
                <a:t>11 bits</a:t>
              </a:r>
              <a:r>
                <a:rPr lang="en-GB" dirty="0">
                  <a:solidFill>
                    <a:srgbClr val="000000"/>
                  </a:solidFill>
                  <a:latin typeface="Times New Roman" pitchFamily="18" charset="0"/>
                </a:rPr>
                <a:t>)</a:t>
              </a:r>
            </a:p>
          </p:txBody>
        </p:sp>
      </p:grp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5105400" y="2667000"/>
            <a:ext cx="14700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lnSpc>
                <a:spcPct val="134000"/>
              </a:lnSpc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2400">
                <a:solidFill>
                  <a:schemeClr val="bg1"/>
                </a:solidFill>
                <a:latin typeface="Garamond" pitchFamily="18" charset="0"/>
              </a:defRPr>
            </a:lvl1pPr>
            <a:lvl2pPr marL="742950" indent="-285750" eaLnBrk="0" hangingPunct="0">
              <a:lnSpc>
                <a:spcPct val="134000"/>
              </a:lnSpc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2400">
                <a:solidFill>
                  <a:schemeClr val="bg1"/>
                </a:solidFill>
                <a:latin typeface="Garamond" pitchFamily="18" charset="0"/>
              </a:defRPr>
            </a:lvl2pPr>
            <a:lvl3pPr marL="1143000" indent="-228600" eaLnBrk="0" hangingPunct="0">
              <a:lnSpc>
                <a:spcPct val="134000"/>
              </a:lnSpc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2400">
                <a:solidFill>
                  <a:schemeClr val="bg1"/>
                </a:solidFill>
                <a:latin typeface="Garamond" pitchFamily="18" charset="0"/>
              </a:defRPr>
            </a:lvl3pPr>
            <a:lvl4pPr marL="1600200" indent="-228600" eaLnBrk="0" hangingPunct="0">
              <a:lnSpc>
                <a:spcPct val="134000"/>
              </a:lnSpc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2400">
                <a:solidFill>
                  <a:schemeClr val="bg1"/>
                </a:solidFill>
                <a:latin typeface="Garamond" pitchFamily="18" charset="0"/>
              </a:defRPr>
            </a:lvl4pPr>
            <a:lvl5pPr marL="2057400" indent="-228600" eaLnBrk="0" hangingPunct="0">
              <a:lnSpc>
                <a:spcPct val="134000"/>
              </a:lnSpc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2400">
                <a:solidFill>
                  <a:schemeClr val="bg1"/>
                </a:solidFill>
                <a:latin typeface="Garamond" pitchFamily="18" charset="0"/>
              </a:defRPr>
            </a:lvl5pPr>
            <a:lvl6pPr marL="2514600" indent="-228600" defTabSz="457200" eaLnBrk="0" fontAlgn="base" hangingPunct="0">
              <a:lnSpc>
                <a:spcPct val="13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2400">
                <a:solidFill>
                  <a:schemeClr val="bg1"/>
                </a:solidFill>
                <a:latin typeface="Garamond" pitchFamily="18" charset="0"/>
              </a:defRPr>
            </a:lvl6pPr>
            <a:lvl7pPr marL="2971800" indent="-228600" defTabSz="457200" eaLnBrk="0" fontAlgn="base" hangingPunct="0">
              <a:lnSpc>
                <a:spcPct val="13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2400">
                <a:solidFill>
                  <a:schemeClr val="bg1"/>
                </a:solidFill>
                <a:latin typeface="Garamond" pitchFamily="18" charset="0"/>
              </a:defRPr>
            </a:lvl7pPr>
            <a:lvl8pPr marL="3429000" indent="-228600" defTabSz="457200" eaLnBrk="0" fontAlgn="base" hangingPunct="0">
              <a:lnSpc>
                <a:spcPct val="13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2400">
                <a:solidFill>
                  <a:schemeClr val="bg1"/>
                </a:solidFill>
                <a:latin typeface="Garamond" pitchFamily="18" charset="0"/>
              </a:defRPr>
            </a:lvl8pPr>
            <a:lvl9pPr marL="3886200" indent="-228600" defTabSz="457200" eaLnBrk="0" fontAlgn="base" hangingPunct="0">
              <a:lnSpc>
                <a:spcPct val="134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 sz="2400">
                <a:solidFill>
                  <a:schemeClr val="bg1"/>
                </a:solidFill>
                <a:latin typeface="Garamond" pitchFamily="18" charset="0"/>
              </a:defRPr>
            </a:lvl9pPr>
          </a:lstStyle>
          <a:p>
            <a:pPr>
              <a:lnSpc>
                <a:spcPct val="100000"/>
              </a:lnSpc>
              <a:buFont typeface="Arial" pitchFamily="34" charset="0"/>
              <a:buNone/>
            </a:pPr>
            <a:r>
              <a:rPr lang="en-GB" b="1">
                <a:solidFill>
                  <a:srgbClr val="000000"/>
                </a:solidFill>
                <a:latin typeface="Arial" pitchFamily="34" charset="0"/>
              </a:rPr>
              <a:t>f</a:t>
            </a:r>
            <a:r>
              <a:rPr lang="en-GB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GB">
                <a:solidFill>
                  <a:srgbClr val="000000"/>
                </a:solidFill>
                <a:latin typeface="Times New Roman" pitchFamily="18" charset="0"/>
              </a:rPr>
              <a:t>(</a:t>
            </a:r>
            <a:r>
              <a:rPr lang="en-GB">
                <a:solidFill>
                  <a:srgbClr val="000000"/>
                </a:solidFill>
                <a:latin typeface="Arial" pitchFamily="34" charset="0"/>
              </a:rPr>
              <a:t>52 bits</a:t>
            </a:r>
            <a:r>
              <a:rPr lang="en-GB">
                <a:solidFill>
                  <a:srgbClr val="000000"/>
                </a:solidFill>
                <a:latin typeface="Times New Roman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96421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Ugrađene promenljive</a:t>
            </a:r>
            <a:endParaRPr lang="sr-Latn-RS" dirty="0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r>
              <a:rPr lang="en-US" sz="3200" dirty="0" smtClean="0">
                <a:solidFill>
                  <a:srgbClr val="A50021"/>
                </a:solidFill>
              </a:rPr>
              <a:t>pi</a:t>
            </a:r>
            <a:r>
              <a:rPr lang="en-US" sz="3200" dirty="0"/>
              <a:t>: </a:t>
            </a:r>
            <a:r>
              <a:rPr lang="en-US" sz="3200" dirty="0" smtClean="0">
                <a:sym typeface="Symbol" pitchFamily="18" charset="2"/>
              </a:rPr>
              <a:t></a:t>
            </a:r>
          </a:p>
          <a:p>
            <a:pPr>
              <a:spcBef>
                <a:spcPct val="20000"/>
              </a:spcBef>
            </a:pPr>
            <a:r>
              <a:rPr lang="en-US" sz="3200" dirty="0" smtClean="0">
                <a:solidFill>
                  <a:srgbClr val="A50021"/>
                </a:solidFill>
                <a:sym typeface="Symbol" pitchFamily="18" charset="2"/>
              </a:rPr>
              <a:t>i, </a:t>
            </a:r>
            <a:r>
              <a:rPr lang="en-US" sz="3200" dirty="0">
                <a:solidFill>
                  <a:srgbClr val="A50021"/>
                </a:solidFill>
                <a:sym typeface="Symbol" pitchFamily="18" charset="2"/>
              </a:rPr>
              <a:t>j</a:t>
            </a:r>
            <a:r>
              <a:rPr lang="en-US" sz="3200" dirty="0">
                <a:sym typeface="Symbol" pitchFamily="18" charset="2"/>
              </a:rPr>
              <a:t>: </a:t>
            </a:r>
            <a:r>
              <a:rPr lang="en-US" sz="3200" dirty="0" err="1">
                <a:sym typeface="Symbol" pitchFamily="18" charset="2"/>
              </a:rPr>
              <a:t>sqrt</a:t>
            </a:r>
            <a:r>
              <a:rPr lang="en-US" sz="3200" dirty="0">
                <a:sym typeface="Symbol" pitchFamily="18" charset="2"/>
              </a:rPr>
              <a:t>(-1</a:t>
            </a:r>
            <a:r>
              <a:rPr lang="en-US" sz="3200" dirty="0" smtClean="0">
                <a:sym typeface="Symbol" pitchFamily="18" charset="2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3200" dirty="0" err="1" smtClean="0">
                <a:solidFill>
                  <a:srgbClr val="A50021"/>
                </a:solidFill>
                <a:sym typeface="Symbol" pitchFamily="18" charset="2"/>
              </a:rPr>
              <a:t>Inf</a:t>
            </a:r>
            <a:r>
              <a:rPr lang="en-US" sz="3200" dirty="0">
                <a:sym typeface="Symbol" pitchFamily="18" charset="2"/>
              </a:rPr>
              <a:t>: </a:t>
            </a:r>
            <a:r>
              <a:rPr lang="sr-Latn-RS" sz="3200" dirty="0">
                <a:sym typeface="Symbol" pitchFamily="18" charset="2"/>
              </a:rPr>
              <a:t>Beskonačnost</a:t>
            </a:r>
            <a:r>
              <a:rPr lang="en-US" sz="3200" dirty="0">
                <a:sym typeface="Symbol" pitchFamily="18" charset="2"/>
              </a:rPr>
              <a:t> (</a:t>
            </a:r>
            <a:r>
              <a:rPr lang="sr-Latn-RS" sz="3200" dirty="0">
                <a:sym typeface="Symbol" pitchFamily="18" charset="2"/>
              </a:rPr>
              <a:t>1/</a:t>
            </a:r>
            <a:r>
              <a:rPr lang="en-US" sz="3200" dirty="0">
                <a:sym typeface="Symbol" pitchFamily="18" charset="2"/>
              </a:rPr>
              <a:t>0</a:t>
            </a:r>
            <a:r>
              <a:rPr lang="en-US" sz="3200" dirty="0" smtClean="0">
                <a:sym typeface="Symbol" pitchFamily="18" charset="2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3200" dirty="0" err="1" smtClean="0">
                <a:solidFill>
                  <a:srgbClr val="A50021"/>
                </a:solidFill>
                <a:sym typeface="Symbol" pitchFamily="18" charset="2"/>
              </a:rPr>
              <a:t>NaN</a:t>
            </a:r>
            <a:r>
              <a:rPr lang="en-US" sz="3200" dirty="0">
                <a:sym typeface="Symbol" pitchFamily="18" charset="2"/>
              </a:rPr>
              <a:t>: Not-a-Number (</a:t>
            </a:r>
            <a:r>
              <a:rPr lang="sr-Latn-RS" sz="3200" dirty="0">
                <a:sym typeface="Symbol" pitchFamily="18" charset="2"/>
              </a:rPr>
              <a:t>0/0</a:t>
            </a:r>
            <a:r>
              <a:rPr lang="en-US" sz="3200" dirty="0" smtClean="0">
                <a:sym typeface="Symbol" pitchFamily="18" charset="2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3200" dirty="0" err="1" smtClean="0">
                <a:solidFill>
                  <a:srgbClr val="A50021"/>
                </a:solidFill>
                <a:sym typeface="Symbol" pitchFamily="18" charset="2"/>
              </a:rPr>
              <a:t>ans</a:t>
            </a:r>
            <a:r>
              <a:rPr lang="en-US" sz="3200" dirty="0">
                <a:sym typeface="Symbol" pitchFamily="18" charset="2"/>
              </a:rPr>
              <a:t>: </a:t>
            </a:r>
            <a:r>
              <a:rPr lang="en-US" sz="3200" dirty="0" err="1" smtClean="0">
                <a:sym typeface="Symbol" pitchFamily="18" charset="2"/>
              </a:rPr>
              <a:t>poslednja</a:t>
            </a:r>
            <a:r>
              <a:rPr lang="en-US" sz="3200" dirty="0" smtClean="0">
                <a:sym typeface="Symbol" pitchFamily="18" charset="2"/>
              </a:rPr>
              <a:t> </a:t>
            </a:r>
            <a:r>
              <a:rPr lang="en-US" sz="3200" dirty="0" err="1" smtClean="0">
                <a:sym typeface="Symbol" pitchFamily="18" charset="2"/>
              </a:rPr>
              <a:t>izra</a:t>
            </a:r>
            <a:r>
              <a:rPr lang="sr-Latn-RS" sz="3200" dirty="0" smtClean="0">
                <a:sym typeface="Symbol" pitchFamily="18" charset="2"/>
              </a:rPr>
              <a:t>č</a:t>
            </a:r>
            <a:r>
              <a:rPr lang="en-US" sz="3200" dirty="0" err="1" smtClean="0">
                <a:sym typeface="Symbol" pitchFamily="18" charset="2"/>
              </a:rPr>
              <a:t>unata</a:t>
            </a:r>
            <a:r>
              <a:rPr lang="en-US" sz="3200" dirty="0" smtClean="0">
                <a:sym typeface="Symbol" pitchFamily="18" charset="2"/>
              </a:rPr>
              <a:t> </a:t>
            </a:r>
            <a:r>
              <a:rPr lang="sr-Latn-RS" sz="3200" dirty="0" smtClean="0">
                <a:sym typeface="Symbol" pitchFamily="18" charset="2"/>
              </a:rPr>
              <a:t>vrednost izraza se </a:t>
            </a:r>
            <a:r>
              <a:rPr lang="sr-Latn-RS" sz="3200" dirty="0">
                <a:sym typeface="Symbol" pitchFamily="18" charset="2"/>
              </a:rPr>
              <a:t>čuva pod ovim imenom</a:t>
            </a:r>
          </a:p>
          <a:p>
            <a:endParaRPr lang="en-US" dirty="0" smtClean="0"/>
          </a:p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3071574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Nizovi u </a:t>
            </a:r>
            <a:r>
              <a:rPr lang="sr-Latn-RS" dirty="0" err="1" smtClean="0"/>
              <a:t>Matlab</a:t>
            </a:r>
            <a:r>
              <a:rPr lang="sr-Latn-RS" dirty="0" smtClean="0"/>
              <a:t>-u</a:t>
            </a:r>
            <a:endParaRPr lang="sr-Latn-RS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762000" y="1681163"/>
            <a:ext cx="7954963" cy="4719637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r-Latn-RS" sz="2400" b="1" dirty="0" smtClean="0">
                <a:solidFill>
                  <a:srgbClr val="A50021"/>
                </a:solidFill>
              </a:rPr>
              <a:t>Niz</a:t>
            </a:r>
            <a:r>
              <a:rPr lang="en-US" sz="2800" b="1" dirty="0" smtClean="0">
                <a:solidFill>
                  <a:srgbClr val="A50021"/>
                </a:solidFill>
              </a:rPr>
              <a:t>:</a:t>
            </a:r>
            <a:r>
              <a:rPr lang="tr-TR" sz="2800" dirty="0" smtClean="0">
                <a:solidFill>
                  <a:srgbClr val="A50021"/>
                </a:solidFill>
              </a:rPr>
              <a:t> </a:t>
            </a:r>
            <a:r>
              <a:rPr lang="sr-Latn-RS" sz="2400" dirty="0" smtClean="0"/>
              <a:t>Uređena kolekcija podataka istog tipa</a:t>
            </a:r>
          </a:p>
          <a:p>
            <a:r>
              <a:rPr lang="sr-Latn-RS" sz="2400" b="1" dirty="0" smtClean="0">
                <a:solidFill>
                  <a:srgbClr val="A50021"/>
                </a:solidFill>
              </a:rPr>
              <a:t>Matrica</a:t>
            </a:r>
            <a:r>
              <a:rPr lang="sr-Latn-RS" sz="2400" dirty="0" smtClean="0">
                <a:solidFill>
                  <a:srgbClr val="A50021"/>
                </a:solidFill>
              </a:rPr>
              <a:t>: </a:t>
            </a:r>
            <a:r>
              <a:rPr lang="sr-Latn-RS" sz="2400" dirty="0" smtClean="0"/>
              <a:t>Dvodimenzionalni niz organizovan po vrstama i kolonama</a:t>
            </a:r>
            <a:endParaRPr lang="en-US" sz="2400" dirty="0"/>
          </a:p>
        </p:txBody>
      </p:sp>
      <p:grpSp>
        <p:nvGrpSpPr>
          <p:cNvPr id="6" name="Group 4"/>
          <p:cNvGrpSpPr>
            <a:grpSpLocks/>
          </p:cNvGrpSpPr>
          <p:nvPr/>
        </p:nvGrpSpPr>
        <p:grpSpPr bwMode="auto">
          <a:xfrm>
            <a:off x="4495800" y="2971800"/>
            <a:ext cx="3048000" cy="2438400"/>
            <a:chOff x="1584" y="2592"/>
            <a:chExt cx="1920" cy="1536"/>
          </a:xfrm>
        </p:grpSpPr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>
              <a:off x="1584" y="2592"/>
              <a:ext cx="384" cy="38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>
              <a:off x="1968" y="2592"/>
              <a:ext cx="384" cy="38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>
              <a:off x="1584" y="2976"/>
              <a:ext cx="384" cy="38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>
              <a:off x="1968" y="2976"/>
              <a:ext cx="384" cy="38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>
              <a:off x="2352" y="2592"/>
              <a:ext cx="384" cy="38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>
              <a:off x="2736" y="2592"/>
              <a:ext cx="384" cy="38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>
              <a:off x="2352" y="2976"/>
              <a:ext cx="384" cy="38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14" name="Rectangle 12"/>
            <p:cNvSpPr>
              <a:spLocks noChangeArrowheads="1"/>
            </p:cNvSpPr>
            <p:nvPr/>
          </p:nvSpPr>
          <p:spPr bwMode="auto">
            <a:xfrm>
              <a:off x="2736" y="2976"/>
              <a:ext cx="384" cy="38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auto">
            <a:xfrm>
              <a:off x="1584" y="3360"/>
              <a:ext cx="384" cy="38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16" name="Rectangle 14"/>
            <p:cNvSpPr>
              <a:spLocks noChangeArrowheads="1"/>
            </p:cNvSpPr>
            <p:nvPr/>
          </p:nvSpPr>
          <p:spPr bwMode="auto">
            <a:xfrm>
              <a:off x="1968" y="3360"/>
              <a:ext cx="384" cy="38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17" name="Rectangle 15"/>
            <p:cNvSpPr>
              <a:spLocks noChangeArrowheads="1"/>
            </p:cNvSpPr>
            <p:nvPr/>
          </p:nvSpPr>
          <p:spPr bwMode="auto">
            <a:xfrm>
              <a:off x="1584" y="3744"/>
              <a:ext cx="384" cy="38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18" name="Rectangle 16"/>
            <p:cNvSpPr>
              <a:spLocks noChangeArrowheads="1"/>
            </p:cNvSpPr>
            <p:nvPr/>
          </p:nvSpPr>
          <p:spPr bwMode="auto">
            <a:xfrm>
              <a:off x="1968" y="3744"/>
              <a:ext cx="384" cy="38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19" name="Rectangle 17"/>
            <p:cNvSpPr>
              <a:spLocks noChangeArrowheads="1"/>
            </p:cNvSpPr>
            <p:nvPr/>
          </p:nvSpPr>
          <p:spPr bwMode="auto">
            <a:xfrm>
              <a:off x="2352" y="3360"/>
              <a:ext cx="384" cy="38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20" name="Rectangle 18"/>
            <p:cNvSpPr>
              <a:spLocks noChangeArrowheads="1"/>
            </p:cNvSpPr>
            <p:nvPr/>
          </p:nvSpPr>
          <p:spPr bwMode="auto">
            <a:xfrm>
              <a:off x="2736" y="3360"/>
              <a:ext cx="384" cy="38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21" name="Rectangle 19"/>
            <p:cNvSpPr>
              <a:spLocks noChangeArrowheads="1"/>
            </p:cNvSpPr>
            <p:nvPr/>
          </p:nvSpPr>
          <p:spPr bwMode="auto">
            <a:xfrm>
              <a:off x="2352" y="3744"/>
              <a:ext cx="384" cy="38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22" name="Rectangle 20"/>
            <p:cNvSpPr>
              <a:spLocks noChangeArrowheads="1"/>
            </p:cNvSpPr>
            <p:nvPr/>
          </p:nvSpPr>
          <p:spPr bwMode="auto">
            <a:xfrm>
              <a:off x="2736" y="3744"/>
              <a:ext cx="384" cy="38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23" name="Rectangle 21"/>
            <p:cNvSpPr>
              <a:spLocks noChangeArrowheads="1"/>
            </p:cNvSpPr>
            <p:nvPr/>
          </p:nvSpPr>
          <p:spPr bwMode="auto">
            <a:xfrm>
              <a:off x="3120" y="2592"/>
              <a:ext cx="384" cy="38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24" name="Rectangle 22"/>
            <p:cNvSpPr>
              <a:spLocks noChangeArrowheads="1"/>
            </p:cNvSpPr>
            <p:nvPr/>
          </p:nvSpPr>
          <p:spPr bwMode="auto">
            <a:xfrm>
              <a:off x="3120" y="2976"/>
              <a:ext cx="384" cy="38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25" name="Rectangle 23"/>
            <p:cNvSpPr>
              <a:spLocks noChangeArrowheads="1"/>
            </p:cNvSpPr>
            <p:nvPr/>
          </p:nvSpPr>
          <p:spPr bwMode="auto">
            <a:xfrm>
              <a:off x="3120" y="3360"/>
              <a:ext cx="384" cy="38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  <p:sp>
          <p:nvSpPr>
            <p:cNvPr id="26" name="Rectangle 24"/>
            <p:cNvSpPr>
              <a:spLocks noChangeArrowheads="1"/>
            </p:cNvSpPr>
            <p:nvPr/>
          </p:nvSpPr>
          <p:spPr bwMode="auto">
            <a:xfrm>
              <a:off x="3120" y="3744"/>
              <a:ext cx="384" cy="38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</p:grpSp>
      <p:sp>
        <p:nvSpPr>
          <p:cNvPr id="27" name="Text Box 25"/>
          <p:cNvSpPr txBox="1">
            <a:spLocks noChangeArrowheads="1"/>
          </p:cNvSpPr>
          <p:nvPr/>
        </p:nvSpPr>
        <p:spPr bwMode="auto">
          <a:xfrm>
            <a:off x="3282950" y="3090863"/>
            <a:ext cx="85331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r-Latn-RS" dirty="0" smtClean="0"/>
              <a:t>Vrsta</a:t>
            </a:r>
            <a:r>
              <a:rPr lang="en-US" dirty="0" smtClean="0"/>
              <a:t> </a:t>
            </a:r>
            <a:r>
              <a:rPr lang="en-US" dirty="0"/>
              <a:t>1</a:t>
            </a:r>
          </a:p>
        </p:txBody>
      </p:sp>
      <p:sp>
        <p:nvSpPr>
          <p:cNvPr id="28" name="Text Box 26"/>
          <p:cNvSpPr txBox="1">
            <a:spLocks noChangeArrowheads="1"/>
          </p:cNvSpPr>
          <p:nvPr/>
        </p:nvSpPr>
        <p:spPr bwMode="auto">
          <a:xfrm>
            <a:off x="3282950" y="3700463"/>
            <a:ext cx="85331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r-Latn-RS" dirty="0" smtClean="0"/>
              <a:t>Vrsta</a:t>
            </a:r>
            <a:r>
              <a:rPr lang="en-US" dirty="0" smtClean="0"/>
              <a:t> </a:t>
            </a:r>
            <a:r>
              <a:rPr lang="en-US" dirty="0"/>
              <a:t>2</a:t>
            </a:r>
          </a:p>
        </p:txBody>
      </p:sp>
      <p:sp>
        <p:nvSpPr>
          <p:cNvPr id="29" name="Text Box 27"/>
          <p:cNvSpPr txBox="1">
            <a:spLocks noChangeArrowheads="1"/>
          </p:cNvSpPr>
          <p:nvPr/>
        </p:nvSpPr>
        <p:spPr bwMode="auto">
          <a:xfrm>
            <a:off x="3276600" y="4324350"/>
            <a:ext cx="85331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r-Latn-RS" dirty="0" smtClean="0"/>
              <a:t>Vrsta</a:t>
            </a:r>
            <a:r>
              <a:rPr lang="en-US" dirty="0" smtClean="0"/>
              <a:t> </a:t>
            </a:r>
            <a:r>
              <a:rPr lang="en-US" dirty="0"/>
              <a:t>3</a:t>
            </a:r>
          </a:p>
        </p:txBody>
      </p:sp>
      <p:sp>
        <p:nvSpPr>
          <p:cNvPr id="30" name="Text Box 28"/>
          <p:cNvSpPr txBox="1">
            <a:spLocks noChangeArrowheads="1"/>
          </p:cNvSpPr>
          <p:nvPr/>
        </p:nvSpPr>
        <p:spPr bwMode="auto">
          <a:xfrm>
            <a:off x="3276600" y="4919663"/>
            <a:ext cx="85331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r-Latn-RS" dirty="0" smtClean="0"/>
              <a:t>Vrsta</a:t>
            </a:r>
            <a:r>
              <a:rPr lang="en-US" dirty="0" smtClean="0"/>
              <a:t> </a:t>
            </a:r>
            <a:r>
              <a:rPr lang="en-US" dirty="0"/>
              <a:t>4</a:t>
            </a:r>
          </a:p>
        </p:txBody>
      </p:sp>
      <p:sp>
        <p:nvSpPr>
          <p:cNvPr id="31" name="Line 29"/>
          <p:cNvSpPr>
            <a:spLocks noChangeShapeType="1"/>
          </p:cNvSpPr>
          <p:nvPr/>
        </p:nvSpPr>
        <p:spPr bwMode="auto">
          <a:xfrm>
            <a:off x="4038600" y="32766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r-Latn-RS"/>
          </a:p>
        </p:txBody>
      </p:sp>
      <p:sp>
        <p:nvSpPr>
          <p:cNvPr id="32" name="Line 30"/>
          <p:cNvSpPr>
            <a:spLocks noChangeShapeType="1"/>
          </p:cNvSpPr>
          <p:nvPr/>
        </p:nvSpPr>
        <p:spPr bwMode="auto">
          <a:xfrm>
            <a:off x="4038600" y="3886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r-Latn-RS"/>
          </a:p>
        </p:txBody>
      </p:sp>
      <p:sp>
        <p:nvSpPr>
          <p:cNvPr id="33" name="Line 31"/>
          <p:cNvSpPr>
            <a:spLocks noChangeShapeType="1"/>
          </p:cNvSpPr>
          <p:nvPr/>
        </p:nvSpPr>
        <p:spPr bwMode="auto">
          <a:xfrm>
            <a:off x="4038600" y="4495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r-Latn-RS"/>
          </a:p>
        </p:txBody>
      </p:sp>
      <p:sp>
        <p:nvSpPr>
          <p:cNvPr id="34" name="Line 32"/>
          <p:cNvSpPr>
            <a:spLocks noChangeShapeType="1"/>
          </p:cNvSpPr>
          <p:nvPr/>
        </p:nvSpPr>
        <p:spPr bwMode="auto">
          <a:xfrm>
            <a:off x="4038600" y="51054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r-Latn-RS"/>
          </a:p>
        </p:txBody>
      </p:sp>
      <p:sp>
        <p:nvSpPr>
          <p:cNvPr id="35" name="Text Box 33"/>
          <p:cNvSpPr txBox="1">
            <a:spLocks noChangeArrowheads="1"/>
          </p:cNvSpPr>
          <p:nvPr/>
        </p:nvSpPr>
        <p:spPr bwMode="auto">
          <a:xfrm>
            <a:off x="4479925" y="5729288"/>
            <a:ext cx="66415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r-Latn-RS" dirty="0" smtClean="0"/>
              <a:t>Kol</a:t>
            </a:r>
            <a:r>
              <a:rPr lang="en-US" dirty="0" smtClean="0"/>
              <a:t> </a:t>
            </a:r>
            <a:r>
              <a:rPr lang="en-US" dirty="0"/>
              <a:t>1</a:t>
            </a:r>
          </a:p>
        </p:txBody>
      </p:sp>
      <p:sp>
        <p:nvSpPr>
          <p:cNvPr id="36" name="Text Box 34"/>
          <p:cNvSpPr txBox="1">
            <a:spLocks noChangeArrowheads="1"/>
          </p:cNvSpPr>
          <p:nvPr/>
        </p:nvSpPr>
        <p:spPr bwMode="auto">
          <a:xfrm>
            <a:off x="5073650" y="5729288"/>
            <a:ext cx="66415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r-Latn-RS" dirty="0" smtClean="0"/>
              <a:t>Kol</a:t>
            </a:r>
            <a:r>
              <a:rPr lang="en-US" dirty="0" smtClean="0"/>
              <a:t> </a:t>
            </a:r>
            <a:r>
              <a:rPr lang="en-US" dirty="0"/>
              <a:t>2</a:t>
            </a:r>
          </a:p>
        </p:txBody>
      </p:sp>
      <p:sp>
        <p:nvSpPr>
          <p:cNvPr id="37" name="Text Box 35"/>
          <p:cNvSpPr txBox="1">
            <a:spLocks noChangeArrowheads="1"/>
          </p:cNvSpPr>
          <p:nvPr/>
        </p:nvSpPr>
        <p:spPr bwMode="auto">
          <a:xfrm>
            <a:off x="5683250" y="5729288"/>
            <a:ext cx="66415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r-Latn-RS" dirty="0" smtClean="0"/>
              <a:t>Kol</a:t>
            </a:r>
            <a:r>
              <a:rPr lang="en-US" dirty="0" smtClean="0"/>
              <a:t> </a:t>
            </a:r>
            <a:r>
              <a:rPr lang="en-US" dirty="0"/>
              <a:t>3</a:t>
            </a:r>
          </a:p>
        </p:txBody>
      </p:sp>
      <p:sp>
        <p:nvSpPr>
          <p:cNvPr id="38" name="Text Box 36"/>
          <p:cNvSpPr txBox="1">
            <a:spLocks noChangeArrowheads="1"/>
          </p:cNvSpPr>
          <p:nvPr/>
        </p:nvSpPr>
        <p:spPr bwMode="auto">
          <a:xfrm>
            <a:off x="6292850" y="5729288"/>
            <a:ext cx="66415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r-Latn-RS" dirty="0" smtClean="0"/>
              <a:t>Kol</a:t>
            </a:r>
            <a:r>
              <a:rPr lang="en-US" dirty="0" smtClean="0"/>
              <a:t> </a:t>
            </a:r>
            <a:r>
              <a:rPr lang="en-US" dirty="0"/>
              <a:t>4</a:t>
            </a:r>
          </a:p>
        </p:txBody>
      </p:sp>
      <p:sp>
        <p:nvSpPr>
          <p:cNvPr id="39" name="Text Box 37"/>
          <p:cNvSpPr txBox="1">
            <a:spLocks noChangeArrowheads="1"/>
          </p:cNvSpPr>
          <p:nvPr/>
        </p:nvSpPr>
        <p:spPr bwMode="auto">
          <a:xfrm>
            <a:off x="6978650" y="5729288"/>
            <a:ext cx="66415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r-Latn-RS" dirty="0" smtClean="0"/>
              <a:t>Kol</a:t>
            </a:r>
            <a:r>
              <a:rPr lang="en-US" dirty="0" smtClean="0"/>
              <a:t> </a:t>
            </a:r>
            <a:r>
              <a:rPr lang="en-US" dirty="0"/>
              <a:t>5</a:t>
            </a:r>
          </a:p>
        </p:txBody>
      </p:sp>
      <p:sp>
        <p:nvSpPr>
          <p:cNvPr id="40" name="Line 38"/>
          <p:cNvSpPr>
            <a:spLocks noChangeShapeType="1"/>
          </p:cNvSpPr>
          <p:nvPr/>
        </p:nvSpPr>
        <p:spPr bwMode="auto">
          <a:xfrm flipV="1">
            <a:off x="4800600" y="54864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r-Latn-RS"/>
          </a:p>
        </p:txBody>
      </p:sp>
      <p:sp>
        <p:nvSpPr>
          <p:cNvPr id="41" name="Line 39"/>
          <p:cNvSpPr>
            <a:spLocks noChangeShapeType="1"/>
          </p:cNvSpPr>
          <p:nvPr/>
        </p:nvSpPr>
        <p:spPr bwMode="auto">
          <a:xfrm flipV="1">
            <a:off x="5410200" y="54864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r-Latn-RS"/>
          </a:p>
        </p:txBody>
      </p:sp>
      <p:sp>
        <p:nvSpPr>
          <p:cNvPr id="42" name="Line 40"/>
          <p:cNvSpPr>
            <a:spLocks noChangeShapeType="1"/>
          </p:cNvSpPr>
          <p:nvPr/>
        </p:nvSpPr>
        <p:spPr bwMode="auto">
          <a:xfrm flipV="1">
            <a:off x="6019800" y="54864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r-Latn-RS"/>
          </a:p>
        </p:txBody>
      </p:sp>
      <p:sp>
        <p:nvSpPr>
          <p:cNvPr id="43" name="Line 41"/>
          <p:cNvSpPr>
            <a:spLocks noChangeShapeType="1"/>
          </p:cNvSpPr>
          <p:nvPr/>
        </p:nvSpPr>
        <p:spPr bwMode="auto">
          <a:xfrm flipV="1">
            <a:off x="6629400" y="54864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r-Latn-RS"/>
          </a:p>
        </p:txBody>
      </p:sp>
      <p:sp>
        <p:nvSpPr>
          <p:cNvPr id="44" name="Line 42"/>
          <p:cNvSpPr>
            <a:spLocks noChangeShapeType="1"/>
          </p:cNvSpPr>
          <p:nvPr/>
        </p:nvSpPr>
        <p:spPr bwMode="auto">
          <a:xfrm flipV="1">
            <a:off x="7239000" y="54864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r-Latn-RS"/>
          </a:p>
        </p:txBody>
      </p:sp>
      <p:sp>
        <p:nvSpPr>
          <p:cNvPr id="45" name="Freeform 43"/>
          <p:cNvSpPr>
            <a:spLocks/>
          </p:cNvSpPr>
          <p:nvPr/>
        </p:nvSpPr>
        <p:spPr bwMode="auto">
          <a:xfrm>
            <a:off x="2133600" y="4495800"/>
            <a:ext cx="3352800" cy="444500"/>
          </a:xfrm>
          <a:custGeom>
            <a:avLst/>
            <a:gdLst>
              <a:gd name="T0" fmla="*/ 0 w 2112"/>
              <a:gd name="T1" fmla="*/ 240 h 280"/>
              <a:gd name="T2" fmla="*/ 1728 w 2112"/>
              <a:gd name="T3" fmla="*/ 240 h 280"/>
              <a:gd name="T4" fmla="*/ 2112 w 2112"/>
              <a:gd name="T5" fmla="*/ 0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12" h="280">
                <a:moveTo>
                  <a:pt x="0" y="240"/>
                </a:moveTo>
                <a:cubicBezTo>
                  <a:pt x="688" y="260"/>
                  <a:pt x="1376" y="280"/>
                  <a:pt x="1728" y="240"/>
                </a:cubicBezTo>
                <a:cubicBezTo>
                  <a:pt x="2080" y="200"/>
                  <a:pt x="2096" y="100"/>
                  <a:pt x="2112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r-Latn-RS"/>
          </a:p>
        </p:txBody>
      </p:sp>
      <p:sp>
        <p:nvSpPr>
          <p:cNvPr id="46" name="Text Box 44"/>
          <p:cNvSpPr txBox="1">
            <a:spLocks noChangeArrowheads="1"/>
          </p:cNvSpPr>
          <p:nvPr/>
        </p:nvSpPr>
        <p:spPr bwMode="auto">
          <a:xfrm>
            <a:off x="1123950" y="4724400"/>
            <a:ext cx="95731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r-Latn-RS" dirty="0" smtClean="0"/>
              <a:t>mat</a:t>
            </a:r>
            <a:r>
              <a:rPr lang="en-US" dirty="0" smtClean="0"/>
              <a:t>(3,2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492599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Matrice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>
              <a:spcAft>
                <a:spcPct val="30000"/>
              </a:spcAft>
            </a:pPr>
            <a:r>
              <a:rPr lang="sr-Latn-RS" sz="3200" dirty="0" smtClean="0"/>
              <a:t>Osnovna struktura podataka u </a:t>
            </a:r>
            <a:r>
              <a:rPr lang="en-US" sz="3200" dirty="0" smtClean="0"/>
              <a:t>MATLAB</a:t>
            </a:r>
            <a:r>
              <a:rPr lang="sr-Latn-RS" sz="3200" dirty="0" smtClean="0"/>
              <a:t>-u.</a:t>
            </a:r>
            <a:endParaRPr lang="en-US" sz="3200" dirty="0" smtClean="0"/>
          </a:p>
          <a:p>
            <a:pPr lvl="1">
              <a:spcAft>
                <a:spcPct val="30000"/>
              </a:spcAft>
            </a:pPr>
            <a:r>
              <a:rPr lang="en-US" dirty="0" err="1" smtClean="0">
                <a:solidFill>
                  <a:srgbClr val="A50021"/>
                </a:solidFill>
              </a:rPr>
              <a:t>MAT</a:t>
            </a:r>
            <a:r>
              <a:rPr lang="en-US" dirty="0" err="1" smtClean="0"/>
              <a:t>rix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A50021"/>
                </a:solidFill>
              </a:rPr>
              <a:t>LAB</a:t>
            </a:r>
            <a:r>
              <a:rPr lang="en-US" dirty="0" err="1" smtClean="0"/>
              <a:t>oratory</a:t>
            </a:r>
            <a:endParaRPr lang="sr-Latn-RS" dirty="0" smtClean="0"/>
          </a:p>
          <a:p>
            <a:pPr>
              <a:spcAft>
                <a:spcPct val="30000"/>
              </a:spcAft>
            </a:pPr>
            <a:r>
              <a:rPr lang="sr-Latn-RS" sz="3200" dirty="0" smtClean="0"/>
              <a:t>Indeks prve vrste (kolone) je</a:t>
            </a:r>
            <a:r>
              <a:rPr lang="tr-TR" sz="3200" dirty="0" smtClean="0"/>
              <a:t> 1</a:t>
            </a:r>
            <a:endParaRPr lang="en-US" sz="3200" dirty="0"/>
          </a:p>
          <a:p>
            <a:pPr>
              <a:lnSpc>
                <a:spcPct val="90000"/>
              </a:lnSpc>
              <a:spcAft>
                <a:spcPct val="30000"/>
              </a:spcAft>
            </a:pPr>
            <a:r>
              <a:rPr lang="en-US" sz="3200" b="1" dirty="0" smtClean="0">
                <a:solidFill>
                  <a:srgbClr val="A50021"/>
                </a:solidFill>
              </a:rPr>
              <a:t>S</a:t>
            </a:r>
            <a:r>
              <a:rPr lang="sr-Latn-RS" sz="3200" b="1" dirty="0" smtClean="0">
                <a:solidFill>
                  <a:srgbClr val="A50021"/>
                </a:solidFill>
              </a:rPr>
              <a:t>k</a:t>
            </a:r>
            <a:r>
              <a:rPr lang="en-US" sz="3200" b="1" dirty="0" smtClean="0">
                <a:solidFill>
                  <a:srgbClr val="A50021"/>
                </a:solidFill>
              </a:rPr>
              <a:t>alar </a:t>
            </a:r>
            <a:r>
              <a:rPr lang="sr-Latn-RS" sz="3200" dirty="0" smtClean="0"/>
              <a:t>je matrica formata 1x1</a:t>
            </a:r>
            <a:r>
              <a:rPr lang="tr-TR" sz="3200" dirty="0" smtClean="0"/>
              <a:t> </a:t>
            </a:r>
            <a:r>
              <a:rPr lang="en-US" sz="3200" dirty="0" smtClean="0"/>
              <a:t>(</a:t>
            </a:r>
            <a:r>
              <a:rPr lang="en-US" sz="3200" dirty="0"/>
              <a:t>1 </a:t>
            </a:r>
            <a:r>
              <a:rPr lang="sr-Latn-RS" sz="3200" dirty="0" smtClean="0"/>
              <a:t>vrsta</a:t>
            </a:r>
            <a:r>
              <a:rPr lang="en-US" sz="3200" dirty="0" smtClean="0"/>
              <a:t> </a:t>
            </a:r>
            <a:r>
              <a:rPr lang="sr-Latn-RS" sz="3200" dirty="0" smtClean="0"/>
              <a:t>i</a:t>
            </a:r>
            <a:r>
              <a:rPr lang="tr-TR" sz="3200" dirty="0" smtClean="0"/>
              <a:t> </a:t>
            </a:r>
            <a:r>
              <a:rPr lang="en-US" sz="3200" dirty="0"/>
              <a:t>1 </a:t>
            </a:r>
            <a:r>
              <a:rPr lang="sr-Latn-RS" sz="3200" dirty="0" smtClean="0"/>
              <a:t>kolona</a:t>
            </a:r>
            <a:r>
              <a:rPr lang="en-US" sz="3200" dirty="0" smtClean="0"/>
              <a:t>)</a:t>
            </a:r>
            <a:endParaRPr lang="tr-TR" sz="3200" dirty="0"/>
          </a:p>
          <a:p>
            <a:pPr>
              <a:spcAft>
                <a:spcPct val="30000"/>
              </a:spcAft>
            </a:pPr>
            <a:r>
              <a:rPr lang="sr-Latn-RS" sz="3200" b="1" dirty="0" smtClean="0">
                <a:solidFill>
                  <a:srgbClr val="A50021"/>
                </a:solidFill>
              </a:rPr>
              <a:t>Vektor</a:t>
            </a:r>
            <a:r>
              <a:rPr lang="sr-Latn-RS" sz="3200" dirty="0" smtClean="0"/>
              <a:t> je </a:t>
            </a:r>
            <a:r>
              <a:rPr lang="sr-Latn-RS" sz="3200" dirty="0" err="1" smtClean="0"/>
              <a:t>jednodimenzioni</a:t>
            </a:r>
            <a:r>
              <a:rPr lang="sr-Latn-RS" sz="3200" dirty="0" smtClean="0"/>
              <a:t> niz</a:t>
            </a:r>
          </a:p>
          <a:p>
            <a:pPr lvl="1">
              <a:spcAft>
                <a:spcPct val="30000"/>
              </a:spcAft>
            </a:pPr>
            <a:r>
              <a:rPr lang="sr-Latn-RS" dirty="0" smtClean="0"/>
              <a:t>Vektor vrste je matrica formata 1xn (1 vrsta i n kolona)</a:t>
            </a:r>
          </a:p>
          <a:p>
            <a:pPr lvl="1">
              <a:spcAft>
                <a:spcPct val="30000"/>
              </a:spcAft>
            </a:pPr>
            <a:r>
              <a:rPr lang="sr-Latn-RS" dirty="0" smtClean="0"/>
              <a:t>Vektor kolone je matrica formata nx1 (n vrsta i 1 kolona)</a:t>
            </a:r>
          </a:p>
          <a:p>
            <a:pPr>
              <a:spcAft>
                <a:spcPct val="30000"/>
              </a:spcAft>
            </a:pPr>
            <a:r>
              <a:rPr lang="sr-Latn-RS" sz="3200" dirty="0" smtClean="0"/>
              <a:t>Niz može imati i više od dve dimenzije i to je </a:t>
            </a:r>
            <a:r>
              <a:rPr lang="sr-Latn-RS" sz="3200" b="1" dirty="0" err="1" smtClean="0">
                <a:solidFill>
                  <a:srgbClr val="A50021"/>
                </a:solidFill>
              </a:rPr>
              <a:t>array</a:t>
            </a:r>
            <a:r>
              <a:rPr lang="en-US" sz="3200" dirty="0" smtClean="0"/>
              <a:t> </a:t>
            </a:r>
            <a:r>
              <a:rPr lang="sr-Latn-RS" sz="3200" dirty="0" smtClean="0"/>
              <a:t>u MATLAB-u</a:t>
            </a:r>
            <a:r>
              <a:rPr lang="tr-TR" sz="3200" dirty="0" smtClean="0"/>
              <a:t>.</a:t>
            </a:r>
            <a:endParaRPr lang="en-US" sz="3200" dirty="0"/>
          </a:p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1473467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Matrice</a:t>
            </a:r>
            <a:endParaRPr lang="sr-Latn-RS" dirty="0"/>
          </a:p>
        </p:txBody>
      </p:sp>
      <p:sp>
        <p:nvSpPr>
          <p:cNvPr id="4" name="Rectangle 8"/>
          <p:cNvSpPr>
            <a:spLocks noChangeArrowheads="1"/>
          </p:cNvSpPr>
          <p:nvPr/>
        </p:nvSpPr>
        <p:spPr bwMode="auto">
          <a:xfrm>
            <a:off x="1143000" y="2317750"/>
            <a:ext cx="9144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400" dirty="0"/>
              <a:t>1   2</a:t>
            </a:r>
          </a:p>
          <a:p>
            <a:r>
              <a:rPr lang="en-US" sz="2400" dirty="0"/>
              <a:t>3   4</a:t>
            </a:r>
          </a:p>
          <a:p>
            <a:r>
              <a:rPr lang="en-US" sz="2400" dirty="0"/>
              <a:t>5   6</a:t>
            </a:r>
          </a:p>
        </p:txBody>
      </p: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1066800" y="2393950"/>
            <a:ext cx="152400" cy="1066800"/>
            <a:chOff x="1296" y="1920"/>
            <a:chExt cx="96" cy="672"/>
          </a:xfrm>
        </p:grpSpPr>
        <p:sp>
          <p:nvSpPr>
            <p:cNvPr id="6" name="Line 9"/>
            <p:cNvSpPr>
              <a:spLocks noChangeShapeType="1"/>
            </p:cNvSpPr>
            <p:nvPr/>
          </p:nvSpPr>
          <p:spPr bwMode="auto">
            <a:xfrm flipH="1">
              <a:off x="1296" y="1920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7" name="Line 10"/>
            <p:cNvSpPr>
              <a:spLocks noChangeShapeType="1"/>
            </p:cNvSpPr>
            <p:nvPr/>
          </p:nvSpPr>
          <p:spPr bwMode="auto">
            <a:xfrm flipH="1">
              <a:off x="1296" y="2592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" name="Line 11"/>
            <p:cNvSpPr>
              <a:spLocks noChangeShapeType="1"/>
            </p:cNvSpPr>
            <p:nvPr/>
          </p:nvSpPr>
          <p:spPr bwMode="auto">
            <a:xfrm>
              <a:off x="1296" y="1920"/>
              <a:ext cx="0" cy="6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</p:grpSp>
      <p:grpSp>
        <p:nvGrpSpPr>
          <p:cNvPr id="9" name="Group 13"/>
          <p:cNvGrpSpPr>
            <a:grpSpLocks/>
          </p:cNvGrpSpPr>
          <p:nvPr/>
        </p:nvGrpSpPr>
        <p:grpSpPr bwMode="auto">
          <a:xfrm flipH="1">
            <a:off x="1828800" y="2393950"/>
            <a:ext cx="152400" cy="1066800"/>
            <a:chOff x="1296" y="1920"/>
            <a:chExt cx="96" cy="672"/>
          </a:xfrm>
        </p:grpSpPr>
        <p:sp>
          <p:nvSpPr>
            <p:cNvPr id="10" name="Line 14"/>
            <p:cNvSpPr>
              <a:spLocks noChangeShapeType="1"/>
            </p:cNvSpPr>
            <p:nvPr/>
          </p:nvSpPr>
          <p:spPr bwMode="auto">
            <a:xfrm flipH="1">
              <a:off x="1296" y="1920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H="1">
              <a:off x="1296" y="2592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2" name="Line 16"/>
            <p:cNvSpPr>
              <a:spLocks noChangeShapeType="1"/>
            </p:cNvSpPr>
            <p:nvPr/>
          </p:nvSpPr>
          <p:spPr bwMode="auto">
            <a:xfrm>
              <a:off x="1296" y="1920"/>
              <a:ext cx="0" cy="6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</p:grpSp>
      <p:sp>
        <p:nvSpPr>
          <p:cNvPr id="13" name="Text Box 17"/>
          <p:cNvSpPr txBox="1">
            <a:spLocks noChangeArrowheads="1"/>
          </p:cNvSpPr>
          <p:nvPr/>
        </p:nvSpPr>
        <p:spPr bwMode="auto">
          <a:xfrm>
            <a:off x="533400" y="2698750"/>
            <a:ext cx="5597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dirty="0"/>
              <a:t>b</a:t>
            </a:r>
            <a:r>
              <a:rPr lang="en-US" sz="2400" dirty="0" smtClean="0"/>
              <a:t>=</a:t>
            </a:r>
            <a:endParaRPr lang="en-US" sz="2400" dirty="0"/>
          </a:p>
        </p:txBody>
      </p:sp>
      <p:sp>
        <p:nvSpPr>
          <p:cNvPr id="14" name="Text Box 18"/>
          <p:cNvSpPr txBox="1">
            <a:spLocks noChangeArrowheads="1"/>
          </p:cNvSpPr>
          <p:nvPr/>
        </p:nvSpPr>
        <p:spPr bwMode="auto">
          <a:xfrm>
            <a:off x="3219450" y="2698750"/>
            <a:ext cx="47708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dirty="0" err="1"/>
              <a:t>m</a:t>
            </a:r>
            <a:r>
              <a:rPr lang="en-US" sz="2400" dirty="0" err="1" smtClean="0"/>
              <a:t>atrica</a:t>
            </a:r>
            <a:r>
              <a:rPr lang="en-US" sz="2400" dirty="0" smtClean="0"/>
              <a:t> </a:t>
            </a:r>
            <a:r>
              <a:rPr lang="en-US" sz="2400" dirty="0" err="1" smtClean="0"/>
              <a:t>formata</a:t>
            </a:r>
            <a:r>
              <a:rPr lang="en-US" sz="2400" dirty="0" smtClean="0"/>
              <a:t> 3x2 </a:t>
            </a:r>
            <a:r>
              <a:rPr lang="en-US" sz="2400" dirty="0">
                <a:sym typeface="Wingdings" pitchFamily="2" charset="2"/>
              </a:rPr>
              <a:t> 6 </a:t>
            </a:r>
            <a:r>
              <a:rPr lang="en-US" sz="2400" dirty="0" err="1" smtClean="0">
                <a:sym typeface="Wingdings" pitchFamily="2" charset="2"/>
              </a:rPr>
              <a:t>elemenata</a:t>
            </a:r>
            <a:endParaRPr lang="en-US" sz="2400" dirty="0"/>
          </a:p>
        </p:txBody>
      </p:sp>
      <p:sp>
        <p:nvSpPr>
          <p:cNvPr id="15" name="Text Box 19"/>
          <p:cNvSpPr txBox="1">
            <a:spLocks noChangeArrowheads="1"/>
          </p:cNvSpPr>
          <p:nvPr/>
        </p:nvSpPr>
        <p:spPr bwMode="auto">
          <a:xfrm>
            <a:off x="533400" y="3653135"/>
            <a:ext cx="214513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dirty="0" smtClean="0"/>
              <a:t>c=</a:t>
            </a:r>
            <a:r>
              <a:rPr lang="en-US" sz="2400" b="1" dirty="0" smtClean="0"/>
              <a:t>[</a:t>
            </a:r>
            <a:r>
              <a:rPr lang="en-US" sz="2400" dirty="0"/>
              <a:t>1   2   3   4</a:t>
            </a:r>
            <a:r>
              <a:rPr lang="en-US" sz="2400" b="1" dirty="0"/>
              <a:t>]</a:t>
            </a:r>
          </a:p>
        </p:txBody>
      </p:sp>
      <p:sp>
        <p:nvSpPr>
          <p:cNvPr id="16" name="Text Box 20"/>
          <p:cNvSpPr txBox="1">
            <a:spLocks noChangeArrowheads="1"/>
          </p:cNvSpPr>
          <p:nvPr/>
        </p:nvSpPr>
        <p:spPr bwMode="auto">
          <a:xfrm>
            <a:off x="2895600" y="3648670"/>
            <a:ext cx="616406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dirty="0" err="1"/>
              <a:t>m</a:t>
            </a:r>
            <a:r>
              <a:rPr lang="en-US" sz="2400" dirty="0" err="1" smtClean="0"/>
              <a:t>atrica</a:t>
            </a:r>
            <a:r>
              <a:rPr lang="en-US" sz="2400" dirty="0" smtClean="0"/>
              <a:t> formata1x4 </a:t>
            </a:r>
            <a:r>
              <a:rPr lang="en-US" sz="2400" dirty="0">
                <a:sym typeface="Wingdings" pitchFamily="2" charset="2"/>
              </a:rPr>
              <a:t> 4 </a:t>
            </a:r>
            <a:r>
              <a:rPr lang="en-US" sz="2400" dirty="0" err="1" smtClean="0">
                <a:sym typeface="Wingdings" pitchFamily="2" charset="2"/>
              </a:rPr>
              <a:t>elementa</a:t>
            </a:r>
            <a:r>
              <a:rPr lang="en-US" sz="2400" dirty="0" smtClean="0">
                <a:sym typeface="Wingdings" pitchFamily="2" charset="2"/>
              </a:rPr>
              <a:t>, </a:t>
            </a:r>
            <a:r>
              <a:rPr lang="en-US" sz="2400" b="1" dirty="0" err="1" smtClean="0">
                <a:solidFill>
                  <a:srgbClr val="A50021"/>
                </a:solidFill>
                <a:sym typeface="Wingdings" pitchFamily="2" charset="2"/>
              </a:rPr>
              <a:t>vektor</a:t>
            </a:r>
            <a:r>
              <a:rPr lang="en-US" sz="2400" b="1" dirty="0" smtClean="0">
                <a:solidFill>
                  <a:srgbClr val="A50021"/>
                </a:solidFill>
                <a:sym typeface="Wingdings" pitchFamily="2" charset="2"/>
              </a:rPr>
              <a:t> </a:t>
            </a:r>
            <a:r>
              <a:rPr lang="en-US" sz="2400" b="1" dirty="0" err="1" smtClean="0">
                <a:solidFill>
                  <a:srgbClr val="A50021"/>
                </a:solidFill>
                <a:sym typeface="Wingdings" pitchFamily="2" charset="2"/>
              </a:rPr>
              <a:t>vrste</a:t>
            </a:r>
            <a:endParaRPr lang="en-US" sz="2400" b="1" dirty="0">
              <a:solidFill>
                <a:srgbClr val="A50021"/>
              </a:solidFill>
            </a:endParaRPr>
          </a:p>
        </p:txBody>
      </p:sp>
      <p:grpSp>
        <p:nvGrpSpPr>
          <p:cNvPr id="17" name="Group 21"/>
          <p:cNvGrpSpPr>
            <a:grpSpLocks/>
          </p:cNvGrpSpPr>
          <p:nvPr/>
        </p:nvGrpSpPr>
        <p:grpSpPr bwMode="auto">
          <a:xfrm>
            <a:off x="1066800" y="4375150"/>
            <a:ext cx="152400" cy="1066800"/>
            <a:chOff x="1296" y="1920"/>
            <a:chExt cx="96" cy="672"/>
          </a:xfrm>
        </p:grpSpPr>
        <p:sp>
          <p:nvSpPr>
            <p:cNvPr id="18" name="Line 22"/>
            <p:cNvSpPr>
              <a:spLocks noChangeShapeType="1"/>
            </p:cNvSpPr>
            <p:nvPr/>
          </p:nvSpPr>
          <p:spPr bwMode="auto">
            <a:xfrm flipH="1">
              <a:off x="1296" y="1920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9" name="Line 23"/>
            <p:cNvSpPr>
              <a:spLocks noChangeShapeType="1"/>
            </p:cNvSpPr>
            <p:nvPr/>
          </p:nvSpPr>
          <p:spPr bwMode="auto">
            <a:xfrm flipH="1">
              <a:off x="1296" y="2592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20" name="Line 24"/>
            <p:cNvSpPr>
              <a:spLocks noChangeShapeType="1"/>
            </p:cNvSpPr>
            <p:nvPr/>
          </p:nvSpPr>
          <p:spPr bwMode="auto">
            <a:xfrm>
              <a:off x="1296" y="1920"/>
              <a:ext cx="0" cy="6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</p:grpSp>
      <p:grpSp>
        <p:nvGrpSpPr>
          <p:cNvPr id="21" name="Group 25"/>
          <p:cNvGrpSpPr>
            <a:grpSpLocks/>
          </p:cNvGrpSpPr>
          <p:nvPr/>
        </p:nvGrpSpPr>
        <p:grpSpPr bwMode="auto">
          <a:xfrm flipH="1">
            <a:off x="1447800" y="4375150"/>
            <a:ext cx="152400" cy="1066800"/>
            <a:chOff x="1296" y="1920"/>
            <a:chExt cx="96" cy="672"/>
          </a:xfrm>
        </p:grpSpPr>
        <p:sp>
          <p:nvSpPr>
            <p:cNvPr id="22" name="Line 26"/>
            <p:cNvSpPr>
              <a:spLocks noChangeShapeType="1"/>
            </p:cNvSpPr>
            <p:nvPr/>
          </p:nvSpPr>
          <p:spPr bwMode="auto">
            <a:xfrm flipH="1">
              <a:off x="1296" y="1920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23" name="Line 27"/>
            <p:cNvSpPr>
              <a:spLocks noChangeShapeType="1"/>
            </p:cNvSpPr>
            <p:nvPr/>
          </p:nvSpPr>
          <p:spPr bwMode="auto">
            <a:xfrm flipH="1">
              <a:off x="1296" y="2592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24" name="Line 28"/>
            <p:cNvSpPr>
              <a:spLocks noChangeShapeType="1"/>
            </p:cNvSpPr>
            <p:nvPr/>
          </p:nvSpPr>
          <p:spPr bwMode="auto">
            <a:xfrm>
              <a:off x="1296" y="1920"/>
              <a:ext cx="0" cy="6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sr-Latn-RS"/>
            </a:p>
          </p:txBody>
        </p:sp>
      </p:grpSp>
      <p:sp>
        <p:nvSpPr>
          <p:cNvPr id="25" name="Text Box 29"/>
          <p:cNvSpPr txBox="1">
            <a:spLocks noChangeArrowheads="1"/>
          </p:cNvSpPr>
          <p:nvPr/>
        </p:nvSpPr>
        <p:spPr bwMode="auto">
          <a:xfrm>
            <a:off x="533400" y="4679950"/>
            <a:ext cx="5597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dirty="0" smtClean="0"/>
              <a:t>d=</a:t>
            </a:r>
            <a:endParaRPr lang="en-US" sz="2400" dirty="0"/>
          </a:p>
        </p:txBody>
      </p:sp>
      <p:sp>
        <p:nvSpPr>
          <p:cNvPr id="26" name="Rectangle 30"/>
          <p:cNvSpPr>
            <a:spLocks noChangeArrowheads="1"/>
          </p:cNvSpPr>
          <p:nvPr/>
        </p:nvSpPr>
        <p:spPr bwMode="auto">
          <a:xfrm>
            <a:off x="1143000" y="4298950"/>
            <a:ext cx="5334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400"/>
              <a:t>1</a:t>
            </a:r>
          </a:p>
          <a:p>
            <a:r>
              <a:rPr lang="en-US" sz="2400"/>
              <a:t>3</a:t>
            </a:r>
          </a:p>
          <a:p>
            <a:r>
              <a:rPr lang="en-US" sz="2400"/>
              <a:t>5</a:t>
            </a:r>
          </a:p>
        </p:txBody>
      </p:sp>
      <p:sp>
        <p:nvSpPr>
          <p:cNvPr id="27" name="Text Box 31"/>
          <p:cNvSpPr txBox="1">
            <a:spLocks noChangeArrowheads="1"/>
          </p:cNvSpPr>
          <p:nvPr/>
        </p:nvSpPr>
        <p:spPr bwMode="auto">
          <a:xfrm>
            <a:off x="2438400" y="4648200"/>
            <a:ext cx="64928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dirty="0" err="1"/>
              <a:t>m</a:t>
            </a:r>
            <a:r>
              <a:rPr lang="en-US" sz="2400" dirty="0" err="1" smtClean="0"/>
              <a:t>atrica</a:t>
            </a:r>
            <a:r>
              <a:rPr lang="en-US" sz="2400" dirty="0" smtClean="0"/>
              <a:t> </a:t>
            </a:r>
            <a:r>
              <a:rPr lang="en-US" sz="2400" dirty="0" err="1" smtClean="0"/>
              <a:t>formata</a:t>
            </a:r>
            <a:r>
              <a:rPr lang="en-US" sz="2400" dirty="0" smtClean="0"/>
              <a:t> 3x1 </a:t>
            </a:r>
            <a:r>
              <a:rPr lang="en-US" sz="2400" dirty="0">
                <a:sym typeface="Wingdings" pitchFamily="2" charset="2"/>
              </a:rPr>
              <a:t> 3 </a:t>
            </a:r>
            <a:r>
              <a:rPr lang="en-US" sz="2400" dirty="0" err="1" smtClean="0">
                <a:sym typeface="Wingdings" pitchFamily="2" charset="2"/>
              </a:rPr>
              <a:t>elementa</a:t>
            </a:r>
            <a:r>
              <a:rPr lang="en-US" sz="2400" dirty="0" smtClean="0">
                <a:sym typeface="Wingdings" pitchFamily="2" charset="2"/>
              </a:rPr>
              <a:t>, </a:t>
            </a:r>
            <a:r>
              <a:rPr lang="en-US" sz="2400" b="1" dirty="0" err="1" smtClean="0">
                <a:solidFill>
                  <a:srgbClr val="A50021"/>
                </a:solidFill>
                <a:sym typeface="Wingdings" pitchFamily="2" charset="2"/>
              </a:rPr>
              <a:t>vektor</a:t>
            </a:r>
            <a:r>
              <a:rPr lang="en-US" sz="2400" b="1" dirty="0" smtClean="0">
                <a:solidFill>
                  <a:srgbClr val="A50021"/>
                </a:solidFill>
                <a:sym typeface="Wingdings" pitchFamily="2" charset="2"/>
              </a:rPr>
              <a:t> </a:t>
            </a:r>
            <a:r>
              <a:rPr lang="en-US" sz="2400" b="1" dirty="0" err="1" smtClean="0">
                <a:solidFill>
                  <a:srgbClr val="A50021"/>
                </a:solidFill>
                <a:sym typeface="Wingdings" pitchFamily="2" charset="2"/>
              </a:rPr>
              <a:t>kolone</a:t>
            </a:r>
            <a:endParaRPr lang="en-US" sz="2400" b="1" dirty="0">
              <a:solidFill>
                <a:srgbClr val="A50021"/>
              </a:solidFill>
            </a:endParaRPr>
          </a:p>
        </p:txBody>
      </p:sp>
      <p:sp>
        <p:nvSpPr>
          <p:cNvPr id="28" name="Text Box 32"/>
          <p:cNvSpPr txBox="1">
            <a:spLocks noChangeArrowheads="1"/>
          </p:cNvSpPr>
          <p:nvPr/>
        </p:nvSpPr>
        <p:spPr bwMode="auto">
          <a:xfrm>
            <a:off x="923925" y="5638800"/>
            <a:ext cx="67088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dirty="0" smtClean="0"/>
              <a:t>b(2,1)</a:t>
            </a:r>
            <a:r>
              <a:rPr lang="en-US" sz="2400" dirty="0" smtClean="0">
                <a:latin typeface="Arial"/>
                <a:cs typeface="Arial"/>
              </a:rPr>
              <a:t>→</a:t>
            </a:r>
            <a:r>
              <a:rPr lang="en-US" sz="2400" dirty="0" smtClean="0"/>
              <a:t>3</a:t>
            </a:r>
            <a:r>
              <a:rPr lang="en-US" sz="2400" dirty="0"/>
              <a:t>		</a:t>
            </a:r>
            <a:r>
              <a:rPr lang="en-US" sz="2400" dirty="0" smtClean="0"/>
              <a:t>c(3)</a:t>
            </a:r>
            <a:r>
              <a:rPr lang="en-US" sz="2400" dirty="0" smtClean="0">
                <a:latin typeface="Arial"/>
                <a:cs typeface="Arial"/>
              </a:rPr>
              <a:t>→</a:t>
            </a:r>
            <a:r>
              <a:rPr lang="en-US" sz="2400" dirty="0" smtClean="0"/>
              <a:t>3</a:t>
            </a:r>
            <a:r>
              <a:rPr lang="en-US" sz="2400" dirty="0"/>
              <a:t>		</a:t>
            </a:r>
            <a:r>
              <a:rPr lang="en-US" sz="2400" dirty="0" smtClean="0"/>
              <a:t>d(2)</a:t>
            </a:r>
            <a:r>
              <a:rPr lang="en-US" sz="2400" dirty="0" smtClean="0">
                <a:latin typeface="Arial"/>
                <a:cs typeface="Arial"/>
              </a:rPr>
              <a:t>→</a:t>
            </a:r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9" name="Line 33"/>
          <p:cNvSpPr>
            <a:spLocks noChangeShapeType="1"/>
          </p:cNvSpPr>
          <p:nvPr/>
        </p:nvSpPr>
        <p:spPr bwMode="auto">
          <a:xfrm flipH="1">
            <a:off x="1016000" y="6056313"/>
            <a:ext cx="3048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r-Latn-RS"/>
          </a:p>
        </p:txBody>
      </p:sp>
      <p:sp>
        <p:nvSpPr>
          <p:cNvPr id="30" name="Line 34"/>
          <p:cNvSpPr>
            <a:spLocks noChangeShapeType="1"/>
          </p:cNvSpPr>
          <p:nvPr/>
        </p:nvSpPr>
        <p:spPr bwMode="auto">
          <a:xfrm>
            <a:off x="1676400" y="6056313"/>
            <a:ext cx="3048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r-Latn-RS"/>
          </a:p>
        </p:txBody>
      </p:sp>
      <p:sp>
        <p:nvSpPr>
          <p:cNvPr id="31" name="Text Box 35"/>
          <p:cNvSpPr txBox="1">
            <a:spLocks noChangeArrowheads="1"/>
          </p:cNvSpPr>
          <p:nvPr/>
        </p:nvSpPr>
        <p:spPr bwMode="auto">
          <a:xfrm>
            <a:off x="609600" y="6338888"/>
            <a:ext cx="88056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dirty="0" err="1" smtClean="0"/>
              <a:t>Vrsta</a:t>
            </a:r>
            <a:r>
              <a:rPr lang="tr-TR" dirty="0" smtClean="0"/>
              <a:t> </a:t>
            </a:r>
            <a:r>
              <a:rPr lang="tr-TR" dirty="0"/>
              <a:t>#</a:t>
            </a:r>
            <a:endParaRPr lang="en-US" dirty="0"/>
          </a:p>
        </p:txBody>
      </p:sp>
      <p:sp>
        <p:nvSpPr>
          <p:cNvPr id="32" name="Text Box 36"/>
          <p:cNvSpPr txBox="1">
            <a:spLocks noChangeArrowheads="1"/>
          </p:cNvSpPr>
          <p:nvPr/>
        </p:nvSpPr>
        <p:spPr bwMode="auto">
          <a:xfrm>
            <a:off x="1676400" y="6338888"/>
            <a:ext cx="103445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dirty="0" err="1" smtClean="0"/>
              <a:t>Kolona</a:t>
            </a:r>
            <a:r>
              <a:rPr lang="tr-TR" dirty="0" smtClean="0"/>
              <a:t> </a:t>
            </a:r>
            <a:r>
              <a:rPr lang="tr-TR" dirty="0"/>
              <a:t>#</a:t>
            </a:r>
            <a:endParaRPr 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533400" y="1764268"/>
            <a:ext cx="99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sr-Latn-RS" dirty="0"/>
          </a:p>
        </p:txBody>
      </p:sp>
      <p:sp>
        <p:nvSpPr>
          <p:cNvPr id="34" name="Text Box 17"/>
          <p:cNvSpPr txBox="1">
            <a:spLocks noChangeArrowheads="1"/>
          </p:cNvSpPr>
          <p:nvPr/>
        </p:nvSpPr>
        <p:spPr bwMode="auto">
          <a:xfrm>
            <a:off x="533400" y="1611868"/>
            <a:ext cx="7296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dirty="0" smtClean="0"/>
              <a:t>a=1</a:t>
            </a:r>
            <a:endParaRPr lang="en-US" sz="2400" dirty="0"/>
          </a:p>
        </p:txBody>
      </p:sp>
      <p:sp>
        <p:nvSpPr>
          <p:cNvPr id="36" name="Text Box 18"/>
          <p:cNvSpPr txBox="1">
            <a:spLocks noChangeArrowheads="1"/>
          </p:cNvSpPr>
          <p:nvPr/>
        </p:nvSpPr>
        <p:spPr bwMode="auto">
          <a:xfrm>
            <a:off x="2438400" y="1611868"/>
            <a:ext cx="443102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dirty="0" err="1"/>
              <a:t>m</a:t>
            </a:r>
            <a:r>
              <a:rPr lang="en-US" sz="2400" dirty="0" err="1" smtClean="0"/>
              <a:t>atrica</a:t>
            </a:r>
            <a:r>
              <a:rPr lang="en-US" sz="2400" dirty="0" smtClean="0"/>
              <a:t> </a:t>
            </a:r>
            <a:r>
              <a:rPr lang="en-US" sz="2400" dirty="0" err="1" smtClean="0"/>
              <a:t>formata</a:t>
            </a:r>
            <a:r>
              <a:rPr lang="en-US" sz="2400" dirty="0" smtClean="0"/>
              <a:t> 1x1 </a:t>
            </a:r>
            <a:r>
              <a:rPr lang="en-US" sz="2400" dirty="0">
                <a:sym typeface="Wingdings" pitchFamily="2" charset="2"/>
              </a:rPr>
              <a:t> </a:t>
            </a:r>
            <a:r>
              <a:rPr lang="en-US" sz="2400" dirty="0" smtClean="0">
                <a:sym typeface="Wingdings" pitchFamily="2" charset="2"/>
              </a:rPr>
              <a:t>1 element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50495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Vektori</a:t>
            </a:r>
            <a:r>
              <a:rPr lang="en-US" dirty="0" smtClean="0"/>
              <a:t> i </a:t>
            </a:r>
            <a:r>
              <a:rPr lang="en-US" dirty="0" err="1" smtClean="0"/>
              <a:t>Matrice</a:t>
            </a:r>
            <a:endParaRPr lang="sr-Latn-RS" dirty="0"/>
          </a:p>
        </p:txBody>
      </p:sp>
      <p:sp>
        <p:nvSpPr>
          <p:cNvPr id="4" name="Rectangle 53"/>
          <p:cNvSpPr>
            <a:spLocks noChangeArrowheads="1"/>
          </p:cNvSpPr>
          <p:nvPr/>
        </p:nvSpPr>
        <p:spPr bwMode="auto">
          <a:xfrm>
            <a:off x="1501775" y="1887538"/>
            <a:ext cx="3719512" cy="304323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5" name="Rectangle 54"/>
          <p:cNvSpPr>
            <a:spLocks noChangeArrowheads="1"/>
          </p:cNvSpPr>
          <p:nvPr/>
        </p:nvSpPr>
        <p:spPr bwMode="auto">
          <a:xfrm>
            <a:off x="1724025" y="1909763"/>
            <a:ext cx="3397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bg2"/>
                </a:solidFill>
                <a:latin typeface="Arial" charset="0"/>
              </a:rPr>
              <a:t>4</a:t>
            </a:r>
          </a:p>
        </p:txBody>
      </p:sp>
      <p:sp>
        <p:nvSpPr>
          <p:cNvPr id="6" name="Rectangle 55"/>
          <p:cNvSpPr>
            <a:spLocks noChangeArrowheads="1"/>
          </p:cNvSpPr>
          <p:nvPr/>
        </p:nvSpPr>
        <p:spPr bwMode="auto">
          <a:xfrm>
            <a:off x="2368550" y="1909763"/>
            <a:ext cx="4953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bg2"/>
                </a:solidFill>
                <a:latin typeface="Arial" charset="0"/>
              </a:rPr>
              <a:t>10</a:t>
            </a:r>
          </a:p>
        </p:txBody>
      </p:sp>
      <p:sp>
        <p:nvSpPr>
          <p:cNvPr id="7" name="Rectangle 56"/>
          <p:cNvSpPr>
            <a:spLocks noChangeArrowheads="1"/>
          </p:cNvSpPr>
          <p:nvPr/>
        </p:nvSpPr>
        <p:spPr bwMode="auto">
          <a:xfrm>
            <a:off x="3182937" y="1909763"/>
            <a:ext cx="3397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bg2"/>
                </a:solidFill>
                <a:latin typeface="Arial" charset="0"/>
              </a:rPr>
              <a:t>1</a:t>
            </a:r>
          </a:p>
        </p:txBody>
      </p:sp>
      <p:sp>
        <p:nvSpPr>
          <p:cNvPr id="8" name="Rectangle 57"/>
          <p:cNvSpPr>
            <a:spLocks noChangeArrowheads="1"/>
          </p:cNvSpPr>
          <p:nvPr/>
        </p:nvSpPr>
        <p:spPr bwMode="auto">
          <a:xfrm>
            <a:off x="3913187" y="1909763"/>
            <a:ext cx="3397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bg2"/>
                </a:solidFill>
                <a:latin typeface="Arial" charset="0"/>
              </a:rPr>
              <a:t>6</a:t>
            </a:r>
          </a:p>
        </p:txBody>
      </p:sp>
      <p:sp>
        <p:nvSpPr>
          <p:cNvPr id="9" name="Rectangle 58"/>
          <p:cNvSpPr>
            <a:spLocks noChangeArrowheads="1"/>
          </p:cNvSpPr>
          <p:nvPr/>
        </p:nvSpPr>
        <p:spPr bwMode="auto">
          <a:xfrm>
            <a:off x="4641850" y="1909763"/>
            <a:ext cx="3397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bg2"/>
                </a:solidFill>
                <a:latin typeface="Arial" charset="0"/>
              </a:rPr>
              <a:t>2</a:t>
            </a:r>
          </a:p>
        </p:txBody>
      </p:sp>
      <p:sp>
        <p:nvSpPr>
          <p:cNvPr id="10" name="Rectangle 59"/>
          <p:cNvSpPr>
            <a:spLocks noChangeArrowheads="1"/>
          </p:cNvSpPr>
          <p:nvPr/>
        </p:nvSpPr>
        <p:spPr bwMode="auto">
          <a:xfrm>
            <a:off x="1530350" y="1917700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1" name="Rectangle 60"/>
          <p:cNvSpPr>
            <a:spLocks noChangeArrowheads="1"/>
          </p:cNvSpPr>
          <p:nvPr/>
        </p:nvSpPr>
        <p:spPr bwMode="auto">
          <a:xfrm>
            <a:off x="1530350" y="1917700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2" name="Rectangle 61"/>
          <p:cNvSpPr>
            <a:spLocks noChangeArrowheads="1"/>
          </p:cNvSpPr>
          <p:nvPr/>
        </p:nvSpPr>
        <p:spPr bwMode="auto">
          <a:xfrm>
            <a:off x="1549400" y="1917700"/>
            <a:ext cx="71437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3" name="Rectangle 62"/>
          <p:cNvSpPr>
            <a:spLocks noChangeArrowheads="1"/>
          </p:cNvSpPr>
          <p:nvPr/>
        </p:nvSpPr>
        <p:spPr bwMode="auto">
          <a:xfrm>
            <a:off x="2263775" y="1917700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4" name="Rectangle 63"/>
          <p:cNvSpPr>
            <a:spLocks noChangeArrowheads="1"/>
          </p:cNvSpPr>
          <p:nvPr/>
        </p:nvSpPr>
        <p:spPr bwMode="auto">
          <a:xfrm>
            <a:off x="2281237" y="1917700"/>
            <a:ext cx="7112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5" name="Rectangle 64"/>
          <p:cNvSpPr>
            <a:spLocks noChangeArrowheads="1"/>
          </p:cNvSpPr>
          <p:nvPr/>
        </p:nvSpPr>
        <p:spPr bwMode="auto">
          <a:xfrm>
            <a:off x="2992437" y="1917700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6" name="Rectangle 65"/>
          <p:cNvSpPr>
            <a:spLocks noChangeArrowheads="1"/>
          </p:cNvSpPr>
          <p:nvPr/>
        </p:nvSpPr>
        <p:spPr bwMode="auto">
          <a:xfrm>
            <a:off x="3011487" y="1917700"/>
            <a:ext cx="7112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7" name="Rectangle 66"/>
          <p:cNvSpPr>
            <a:spLocks noChangeArrowheads="1"/>
          </p:cNvSpPr>
          <p:nvPr/>
        </p:nvSpPr>
        <p:spPr bwMode="auto">
          <a:xfrm>
            <a:off x="3722687" y="1917700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8" name="Rectangle 67"/>
          <p:cNvSpPr>
            <a:spLocks noChangeArrowheads="1"/>
          </p:cNvSpPr>
          <p:nvPr/>
        </p:nvSpPr>
        <p:spPr bwMode="auto">
          <a:xfrm>
            <a:off x="3740150" y="1917700"/>
            <a:ext cx="7112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9" name="Rectangle 68"/>
          <p:cNvSpPr>
            <a:spLocks noChangeArrowheads="1"/>
          </p:cNvSpPr>
          <p:nvPr/>
        </p:nvSpPr>
        <p:spPr bwMode="auto">
          <a:xfrm>
            <a:off x="4451350" y="1917700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20" name="Rectangle 69"/>
          <p:cNvSpPr>
            <a:spLocks noChangeArrowheads="1"/>
          </p:cNvSpPr>
          <p:nvPr/>
        </p:nvSpPr>
        <p:spPr bwMode="auto">
          <a:xfrm>
            <a:off x="4468812" y="1917700"/>
            <a:ext cx="7080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21" name="Rectangle 70"/>
          <p:cNvSpPr>
            <a:spLocks noChangeArrowheads="1"/>
          </p:cNvSpPr>
          <p:nvPr/>
        </p:nvSpPr>
        <p:spPr bwMode="auto">
          <a:xfrm>
            <a:off x="5176837" y="1917700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22" name="Rectangle 71"/>
          <p:cNvSpPr>
            <a:spLocks noChangeArrowheads="1"/>
          </p:cNvSpPr>
          <p:nvPr/>
        </p:nvSpPr>
        <p:spPr bwMode="auto">
          <a:xfrm>
            <a:off x="5176837" y="1917700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23" name="Rectangle 72"/>
          <p:cNvSpPr>
            <a:spLocks noChangeArrowheads="1"/>
          </p:cNvSpPr>
          <p:nvPr/>
        </p:nvSpPr>
        <p:spPr bwMode="auto">
          <a:xfrm>
            <a:off x="1530350" y="1935163"/>
            <a:ext cx="25400" cy="5746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24" name="Rectangle 73"/>
          <p:cNvSpPr>
            <a:spLocks noChangeArrowheads="1"/>
          </p:cNvSpPr>
          <p:nvPr/>
        </p:nvSpPr>
        <p:spPr bwMode="auto">
          <a:xfrm>
            <a:off x="2263775" y="1935163"/>
            <a:ext cx="25400" cy="5746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25" name="Rectangle 74"/>
          <p:cNvSpPr>
            <a:spLocks noChangeArrowheads="1"/>
          </p:cNvSpPr>
          <p:nvPr/>
        </p:nvSpPr>
        <p:spPr bwMode="auto">
          <a:xfrm>
            <a:off x="2992437" y="1935163"/>
            <a:ext cx="25400" cy="5746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26" name="Rectangle 75"/>
          <p:cNvSpPr>
            <a:spLocks noChangeArrowheads="1"/>
          </p:cNvSpPr>
          <p:nvPr/>
        </p:nvSpPr>
        <p:spPr bwMode="auto">
          <a:xfrm>
            <a:off x="3722687" y="1935163"/>
            <a:ext cx="25400" cy="5746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27" name="Rectangle 76"/>
          <p:cNvSpPr>
            <a:spLocks noChangeArrowheads="1"/>
          </p:cNvSpPr>
          <p:nvPr/>
        </p:nvSpPr>
        <p:spPr bwMode="auto">
          <a:xfrm>
            <a:off x="4451350" y="1935163"/>
            <a:ext cx="25400" cy="5746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28" name="Rectangle 77"/>
          <p:cNvSpPr>
            <a:spLocks noChangeArrowheads="1"/>
          </p:cNvSpPr>
          <p:nvPr/>
        </p:nvSpPr>
        <p:spPr bwMode="auto">
          <a:xfrm>
            <a:off x="5176837" y="1935163"/>
            <a:ext cx="25400" cy="5746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29" name="Rectangle 78"/>
          <p:cNvSpPr>
            <a:spLocks noChangeArrowheads="1"/>
          </p:cNvSpPr>
          <p:nvPr/>
        </p:nvSpPr>
        <p:spPr bwMode="auto">
          <a:xfrm>
            <a:off x="1724025" y="2492375"/>
            <a:ext cx="33972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bg2"/>
                </a:solidFill>
                <a:latin typeface="Arial" charset="0"/>
              </a:rPr>
              <a:t>8</a:t>
            </a:r>
          </a:p>
        </p:txBody>
      </p:sp>
      <p:sp>
        <p:nvSpPr>
          <p:cNvPr id="30" name="Rectangle 79"/>
          <p:cNvSpPr>
            <a:spLocks noChangeArrowheads="1"/>
          </p:cNvSpPr>
          <p:nvPr/>
        </p:nvSpPr>
        <p:spPr bwMode="auto">
          <a:xfrm>
            <a:off x="2325687" y="2492375"/>
            <a:ext cx="573088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bg2"/>
                </a:solidFill>
                <a:latin typeface="Arial" charset="0"/>
              </a:rPr>
              <a:t>1.2</a:t>
            </a:r>
          </a:p>
        </p:txBody>
      </p:sp>
      <p:sp>
        <p:nvSpPr>
          <p:cNvPr id="31" name="Rectangle 80"/>
          <p:cNvSpPr>
            <a:spLocks noChangeArrowheads="1"/>
          </p:cNvSpPr>
          <p:nvPr/>
        </p:nvSpPr>
        <p:spPr bwMode="auto">
          <a:xfrm>
            <a:off x="3182937" y="2492375"/>
            <a:ext cx="33972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bg2"/>
                </a:solidFill>
                <a:latin typeface="Arial" charset="0"/>
              </a:rPr>
              <a:t>9</a:t>
            </a:r>
          </a:p>
        </p:txBody>
      </p:sp>
      <p:sp>
        <p:nvSpPr>
          <p:cNvPr id="32" name="Rectangle 81"/>
          <p:cNvSpPr>
            <a:spLocks noChangeArrowheads="1"/>
          </p:cNvSpPr>
          <p:nvPr/>
        </p:nvSpPr>
        <p:spPr bwMode="auto">
          <a:xfrm>
            <a:off x="3913187" y="2492375"/>
            <a:ext cx="33972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bg2"/>
                </a:solidFill>
                <a:latin typeface="Arial" charset="0"/>
              </a:rPr>
              <a:t>4</a:t>
            </a:r>
          </a:p>
        </p:txBody>
      </p:sp>
      <p:sp>
        <p:nvSpPr>
          <p:cNvPr id="33" name="Rectangle 82"/>
          <p:cNvSpPr>
            <a:spLocks noChangeArrowheads="1"/>
          </p:cNvSpPr>
          <p:nvPr/>
        </p:nvSpPr>
        <p:spPr bwMode="auto">
          <a:xfrm>
            <a:off x="4556125" y="2492375"/>
            <a:ext cx="4953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bg2"/>
                </a:solidFill>
                <a:latin typeface="Arial" charset="0"/>
              </a:rPr>
              <a:t>25</a:t>
            </a:r>
          </a:p>
        </p:txBody>
      </p:sp>
      <p:sp>
        <p:nvSpPr>
          <p:cNvPr id="34" name="Rectangle 83"/>
          <p:cNvSpPr>
            <a:spLocks noChangeArrowheads="1"/>
          </p:cNvSpPr>
          <p:nvPr/>
        </p:nvSpPr>
        <p:spPr bwMode="auto">
          <a:xfrm>
            <a:off x="1530350" y="2508250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35" name="Rectangle 84"/>
          <p:cNvSpPr>
            <a:spLocks noChangeArrowheads="1"/>
          </p:cNvSpPr>
          <p:nvPr/>
        </p:nvSpPr>
        <p:spPr bwMode="auto">
          <a:xfrm>
            <a:off x="1549400" y="2508250"/>
            <a:ext cx="71437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36" name="Rectangle 85"/>
          <p:cNvSpPr>
            <a:spLocks noChangeArrowheads="1"/>
          </p:cNvSpPr>
          <p:nvPr/>
        </p:nvSpPr>
        <p:spPr bwMode="auto">
          <a:xfrm>
            <a:off x="2263775" y="2508250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37" name="Rectangle 86"/>
          <p:cNvSpPr>
            <a:spLocks noChangeArrowheads="1"/>
          </p:cNvSpPr>
          <p:nvPr/>
        </p:nvSpPr>
        <p:spPr bwMode="auto">
          <a:xfrm>
            <a:off x="2271712" y="2508250"/>
            <a:ext cx="7207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38" name="Rectangle 87"/>
          <p:cNvSpPr>
            <a:spLocks noChangeArrowheads="1"/>
          </p:cNvSpPr>
          <p:nvPr/>
        </p:nvSpPr>
        <p:spPr bwMode="auto">
          <a:xfrm>
            <a:off x="2992437" y="2508250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39" name="Rectangle 88"/>
          <p:cNvSpPr>
            <a:spLocks noChangeArrowheads="1"/>
          </p:cNvSpPr>
          <p:nvPr/>
        </p:nvSpPr>
        <p:spPr bwMode="auto">
          <a:xfrm>
            <a:off x="3001962" y="2508250"/>
            <a:ext cx="7207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40" name="Rectangle 89"/>
          <p:cNvSpPr>
            <a:spLocks noChangeArrowheads="1"/>
          </p:cNvSpPr>
          <p:nvPr/>
        </p:nvSpPr>
        <p:spPr bwMode="auto">
          <a:xfrm>
            <a:off x="3722687" y="2508250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41" name="Rectangle 90"/>
          <p:cNvSpPr>
            <a:spLocks noChangeArrowheads="1"/>
          </p:cNvSpPr>
          <p:nvPr/>
        </p:nvSpPr>
        <p:spPr bwMode="auto">
          <a:xfrm>
            <a:off x="3730625" y="2508250"/>
            <a:ext cx="7207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42" name="Rectangle 91"/>
          <p:cNvSpPr>
            <a:spLocks noChangeArrowheads="1"/>
          </p:cNvSpPr>
          <p:nvPr/>
        </p:nvSpPr>
        <p:spPr bwMode="auto">
          <a:xfrm>
            <a:off x="4451350" y="2508250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43" name="Rectangle 92"/>
          <p:cNvSpPr>
            <a:spLocks noChangeArrowheads="1"/>
          </p:cNvSpPr>
          <p:nvPr/>
        </p:nvSpPr>
        <p:spPr bwMode="auto">
          <a:xfrm>
            <a:off x="4460875" y="2508250"/>
            <a:ext cx="71755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44" name="Rectangle 93"/>
          <p:cNvSpPr>
            <a:spLocks noChangeArrowheads="1"/>
          </p:cNvSpPr>
          <p:nvPr/>
        </p:nvSpPr>
        <p:spPr bwMode="auto">
          <a:xfrm>
            <a:off x="5176837" y="2508250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45" name="Rectangle 94"/>
          <p:cNvSpPr>
            <a:spLocks noChangeArrowheads="1"/>
          </p:cNvSpPr>
          <p:nvPr/>
        </p:nvSpPr>
        <p:spPr bwMode="auto">
          <a:xfrm>
            <a:off x="1530350" y="2517775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46" name="Rectangle 95"/>
          <p:cNvSpPr>
            <a:spLocks noChangeArrowheads="1"/>
          </p:cNvSpPr>
          <p:nvPr/>
        </p:nvSpPr>
        <p:spPr bwMode="auto">
          <a:xfrm>
            <a:off x="2263775" y="2517775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47" name="Rectangle 96"/>
          <p:cNvSpPr>
            <a:spLocks noChangeArrowheads="1"/>
          </p:cNvSpPr>
          <p:nvPr/>
        </p:nvSpPr>
        <p:spPr bwMode="auto">
          <a:xfrm>
            <a:off x="2992437" y="2517775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48" name="Rectangle 97"/>
          <p:cNvSpPr>
            <a:spLocks noChangeArrowheads="1"/>
          </p:cNvSpPr>
          <p:nvPr/>
        </p:nvSpPr>
        <p:spPr bwMode="auto">
          <a:xfrm>
            <a:off x="3722687" y="2517775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49" name="Rectangle 98"/>
          <p:cNvSpPr>
            <a:spLocks noChangeArrowheads="1"/>
          </p:cNvSpPr>
          <p:nvPr/>
        </p:nvSpPr>
        <p:spPr bwMode="auto">
          <a:xfrm>
            <a:off x="4451350" y="2517775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50" name="Rectangle 99"/>
          <p:cNvSpPr>
            <a:spLocks noChangeArrowheads="1"/>
          </p:cNvSpPr>
          <p:nvPr/>
        </p:nvSpPr>
        <p:spPr bwMode="auto">
          <a:xfrm>
            <a:off x="5176837" y="2517775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51" name="Rectangle 100"/>
          <p:cNvSpPr>
            <a:spLocks noChangeArrowheads="1"/>
          </p:cNvSpPr>
          <p:nvPr/>
        </p:nvSpPr>
        <p:spPr bwMode="auto">
          <a:xfrm>
            <a:off x="1597025" y="3082925"/>
            <a:ext cx="573087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bg2"/>
                </a:solidFill>
                <a:latin typeface="Arial" charset="0"/>
              </a:rPr>
              <a:t>7.2</a:t>
            </a:r>
          </a:p>
        </p:txBody>
      </p:sp>
      <p:sp>
        <p:nvSpPr>
          <p:cNvPr id="52" name="Rectangle 101"/>
          <p:cNvSpPr>
            <a:spLocks noChangeArrowheads="1"/>
          </p:cNvSpPr>
          <p:nvPr/>
        </p:nvSpPr>
        <p:spPr bwMode="auto">
          <a:xfrm>
            <a:off x="2454275" y="3082925"/>
            <a:ext cx="33972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bg2"/>
                </a:solidFill>
                <a:latin typeface="Arial" charset="0"/>
              </a:rPr>
              <a:t>5</a:t>
            </a:r>
          </a:p>
        </p:txBody>
      </p:sp>
      <p:sp>
        <p:nvSpPr>
          <p:cNvPr id="53" name="Rectangle 102"/>
          <p:cNvSpPr>
            <a:spLocks noChangeArrowheads="1"/>
          </p:cNvSpPr>
          <p:nvPr/>
        </p:nvSpPr>
        <p:spPr bwMode="auto">
          <a:xfrm>
            <a:off x="3182937" y="3082925"/>
            <a:ext cx="33972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bg2"/>
                </a:solidFill>
                <a:latin typeface="Arial" charset="0"/>
              </a:rPr>
              <a:t>7</a:t>
            </a:r>
          </a:p>
        </p:txBody>
      </p:sp>
      <p:sp>
        <p:nvSpPr>
          <p:cNvPr id="54" name="Rectangle 103"/>
          <p:cNvSpPr>
            <a:spLocks noChangeArrowheads="1"/>
          </p:cNvSpPr>
          <p:nvPr/>
        </p:nvSpPr>
        <p:spPr bwMode="auto">
          <a:xfrm>
            <a:off x="3913187" y="3082925"/>
            <a:ext cx="33972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bg2"/>
                </a:solidFill>
                <a:latin typeface="Arial" charset="0"/>
              </a:rPr>
              <a:t>1</a:t>
            </a:r>
          </a:p>
        </p:txBody>
      </p:sp>
      <p:sp>
        <p:nvSpPr>
          <p:cNvPr id="55" name="Rectangle 104"/>
          <p:cNvSpPr>
            <a:spLocks noChangeArrowheads="1"/>
          </p:cNvSpPr>
          <p:nvPr/>
        </p:nvSpPr>
        <p:spPr bwMode="auto">
          <a:xfrm>
            <a:off x="4556125" y="3082925"/>
            <a:ext cx="4953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bg2"/>
                </a:solidFill>
                <a:latin typeface="Arial" charset="0"/>
              </a:rPr>
              <a:t>11</a:t>
            </a:r>
          </a:p>
        </p:txBody>
      </p:sp>
      <p:sp>
        <p:nvSpPr>
          <p:cNvPr id="56" name="Rectangle 105"/>
          <p:cNvSpPr>
            <a:spLocks noChangeArrowheads="1"/>
          </p:cNvSpPr>
          <p:nvPr/>
        </p:nvSpPr>
        <p:spPr bwMode="auto">
          <a:xfrm>
            <a:off x="1530350" y="3100388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57" name="Rectangle 106"/>
          <p:cNvSpPr>
            <a:spLocks noChangeArrowheads="1"/>
          </p:cNvSpPr>
          <p:nvPr/>
        </p:nvSpPr>
        <p:spPr bwMode="auto">
          <a:xfrm>
            <a:off x="1549400" y="3100388"/>
            <a:ext cx="71437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58" name="Rectangle 107"/>
          <p:cNvSpPr>
            <a:spLocks noChangeArrowheads="1"/>
          </p:cNvSpPr>
          <p:nvPr/>
        </p:nvSpPr>
        <p:spPr bwMode="auto">
          <a:xfrm>
            <a:off x="2263775" y="3100388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59" name="Rectangle 108"/>
          <p:cNvSpPr>
            <a:spLocks noChangeArrowheads="1"/>
          </p:cNvSpPr>
          <p:nvPr/>
        </p:nvSpPr>
        <p:spPr bwMode="auto">
          <a:xfrm>
            <a:off x="2271712" y="3100388"/>
            <a:ext cx="7207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60" name="Rectangle 109"/>
          <p:cNvSpPr>
            <a:spLocks noChangeArrowheads="1"/>
          </p:cNvSpPr>
          <p:nvPr/>
        </p:nvSpPr>
        <p:spPr bwMode="auto">
          <a:xfrm>
            <a:off x="2992437" y="3100388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61" name="Rectangle 110"/>
          <p:cNvSpPr>
            <a:spLocks noChangeArrowheads="1"/>
          </p:cNvSpPr>
          <p:nvPr/>
        </p:nvSpPr>
        <p:spPr bwMode="auto">
          <a:xfrm>
            <a:off x="3001962" y="3100388"/>
            <a:ext cx="7207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62" name="Rectangle 111"/>
          <p:cNvSpPr>
            <a:spLocks noChangeArrowheads="1"/>
          </p:cNvSpPr>
          <p:nvPr/>
        </p:nvSpPr>
        <p:spPr bwMode="auto">
          <a:xfrm>
            <a:off x="3722687" y="3100388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63" name="Rectangle 112"/>
          <p:cNvSpPr>
            <a:spLocks noChangeArrowheads="1"/>
          </p:cNvSpPr>
          <p:nvPr/>
        </p:nvSpPr>
        <p:spPr bwMode="auto">
          <a:xfrm>
            <a:off x="3730625" y="3100388"/>
            <a:ext cx="7207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64" name="Rectangle 113"/>
          <p:cNvSpPr>
            <a:spLocks noChangeArrowheads="1"/>
          </p:cNvSpPr>
          <p:nvPr/>
        </p:nvSpPr>
        <p:spPr bwMode="auto">
          <a:xfrm>
            <a:off x="4451350" y="3100388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65" name="Rectangle 114"/>
          <p:cNvSpPr>
            <a:spLocks noChangeArrowheads="1"/>
          </p:cNvSpPr>
          <p:nvPr/>
        </p:nvSpPr>
        <p:spPr bwMode="auto">
          <a:xfrm>
            <a:off x="4460875" y="3100388"/>
            <a:ext cx="71755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66" name="Rectangle 115"/>
          <p:cNvSpPr>
            <a:spLocks noChangeArrowheads="1"/>
          </p:cNvSpPr>
          <p:nvPr/>
        </p:nvSpPr>
        <p:spPr bwMode="auto">
          <a:xfrm>
            <a:off x="5176837" y="3100388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67" name="Rectangle 116"/>
          <p:cNvSpPr>
            <a:spLocks noChangeArrowheads="1"/>
          </p:cNvSpPr>
          <p:nvPr/>
        </p:nvSpPr>
        <p:spPr bwMode="auto">
          <a:xfrm>
            <a:off x="1530350" y="3108325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68" name="Rectangle 117"/>
          <p:cNvSpPr>
            <a:spLocks noChangeArrowheads="1"/>
          </p:cNvSpPr>
          <p:nvPr/>
        </p:nvSpPr>
        <p:spPr bwMode="auto">
          <a:xfrm>
            <a:off x="2263775" y="3108325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69" name="Rectangle 118"/>
          <p:cNvSpPr>
            <a:spLocks noChangeArrowheads="1"/>
          </p:cNvSpPr>
          <p:nvPr/>
        </p:nvSpPr>
        <p:spPr bwMode="auto">
          <a:xfrm>
            <a:off x="2992437" y="3108325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70" name="Rectangle 119"/>
          <p:cNvSpPr>
            <a:spLocks noChangeArrowheads="1"/>
          </p:cNvSpPr>
          <p:nvPr/>
        </p:nvSpPr>
        <p:spPr bwMode="auto">
          <a:xfrm>
            <a:off x="3722687" y="3108325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71" name="Rectangle 120"/>
          <p:cNvSpPr>
            <a:spLocks noChangeArrowheads="1"/>
          </p:cNvSpPr>
          <p:nvPr/>
        </p:nvSpPr>
        <p:spPr bwMode="auto">
          <a:xfrm>
            <a:off x="4451350" y="3108325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72" name="Rectangle 121"/>
          <p:cNvSpPr>
            <a:spLocks noChangeArrowheads="1"/>
          </p:cNvSpPr>
          <p:nvPr/>
        </p:nvSpPr>
        <p:spPr bwMode="auto">
          <a:xfrm>
            <a:off x="5176837" y="3108325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73" name="Rectangle 122"/>
          <p:cNvSpPr>
            <a:spLocks noChangeArrowheads="1"/>
          </p:cNvSpPr>
          <p:nvPr/>
        </p:nvSpPr>
        <p:spPr bwMode="auto">
          <a:xfrm>
            <a:off x="1724025" y="3675063"/>
            <a:ext cx="3397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bg2"/>
                </a:solidFill>
                <a:latin typeface="Arial" charset="0"/>
              </a:rPr>
              <a:t>0</a:t>
            </a:r>
          </a:p>
        </p:txBody>
      </p:sp>
      <p:sp>
        <p:nvSpPr>
          <p:cNvPr id="74" name="Rectangle 123"/>
          <p:cNvSpPr>
            <a:spLocks noChangeArrowheads="1"/>
          </p:cNvSpPr>
          <p:nvPr/>
        </p:nvSpPr>
        <p:spPr bwMode="auto">
          <a:xfrm>
            <a:off x="2325687" y="3675063"/>
            <a:ext cx="573088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bg2"/>
                </a:solidFill>
                <a:latin typeface="Arial" charset="0"/>
              </a:rPr>
              <a:t>0.5</a:t>
            </a:r>
          </a:p>
        </p:txBody>
      </p:sp>
      <p:sp>
        <p:nvSpPr>
          <p:cNvPr id="75" name="Rectangle 124"/>
          <p:cNvSpPr>
            <a:spLocks noChangeArrowheads="1"/>
          </p:cNvSpPr>
          <p:nvPr/>
        </p:nvSpPr>
        <p:spPr bwMode="auto">
          <a:xfrm>
            <a:off x="3182937" y="3675063"/>
            <a:ext cx="3397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bg2"/>
                </a:solidFill>
                <a:latin typeface="Arial" charset="0"/>
              </a:rPr>
              <a:t>4</a:t>
            </a:r>
          </a:p>
        </p:txBody>
      </p:sp>
      <p:sp>
        <p:nvSpPr>
          <p:cNvPr id="76" name="Rectangle 125"/>
          <p:cNvSpPr>
            <a:spLocks noChangeArrowheads="1"/>
          </p:cNvSpPr>
          <p:nvPr/>
        </p:nvSpPr>
        <p:spPr bwMode="auto">
          <a:xfrm>
            <a:off x="3913187" y="3675063"/>
            <a:ext cx="3397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bg2"/>
                </a:solidFill>
                <a:latin typeface="Arial" charset="0"/>
              </a:rPr>
              <a:t>5</a:t>
            </a:r>
          </a:p>
        </p:txBody>
      </p:sp>
      <p:sp>
        <p:nvSpPr>
          <p:cNvPr id="77" name="Rectangle 126"/>
          <p:cNvSpPr>
            <a:spLocks noChangeArrowheads="1"/>
          </p:cNvSpPr>
          <p:nvPr/>
        </p:nvSpPr>
        <p:spPr bwMode="auto">
          <a:xfrm>
            <a:off x="4556125" y="3675063"/>
            <a:ext cx="4953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bg2"/>
                </a:solidFill>
                <a:latin typeface="Arial" charset="0"/>
              </a:rPr>
              <a:t>56</a:t>
            </a:r>
          </a:p>
        </p:txBody>
      </p:sp>
      <p:sp>
        <p:nvSpPr>
          <p:cNvPr id="78" name="Rectangle 127"/>
          <p:cNvSpPr>
            <a:spLocks noChangeArrowheads="1"/>
          </p:cNvSpPr>
          <p:nvPr/>
        </p:nvSpPr>
        <p:spPr bwMode="auto">
          <a:xfrm>
            <a:off x="1530350" y="3690938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79" name="Rectangle 128"/>
          <p:cNvSpPr>
            <a:spLocks noChangeArrowheads="1"/>
          </p:cNvSpPr>
          <p:nvPr/>
        </p:nvSpPr>
        <p:spPr bwMode="auto">
          <a:xfrm>
            <a:off x="1549400" y="3690938"/>
            <a:ext cx="71437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80" name="Rectangle 129"/>
          <p:cNvSpPr>
            <a:spLocks noChangeArrowheads="1"/>
          </p:cNvSpPr>
          <p:nvPr/>
        </p:nvSpPr>
        <p:spPr bwMode="auto">
          <a:xfrm>
            <a:off x="2263775" y="3690938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81" name="Rectangle 130"/>
          <p:cNvSpPr>
            <a:spLocks noChangeArrowheads="1"/>
          </p:cNvSpPr>
          <p:nvPr/>
        </p:nvSpPr>
        <p:spPr bwMode="auto">
          <a:xfrm>
            <a:off x="2271712" y="3690938"/>
            <a:ext cx="7207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82" name="Rectangle 131"/>
          <p:cNvSpPr>
            <a:spLocks noChangeArrowheads="1"/>
          </p:cNvSpPr>
          <p:nvPr/>
        </p:nvSpPr>
        <p:spPr bwMode="auto">
          <a:xfrm>
            <a:off x="2992437" y="3690938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83" name="Rectangle 132"/>
          <p:cNvSpPr>
            <a:spLocks noChangeArrowheads="1"/>
          </p:cNvSpPr>
          <p:nvPr/>
        </p:nvSpPr>
        <p:spPr bwMode="auto">
          <a:xfrm>
            <a:off x="3001962" y="3690938"/>
            <a:ext cx="7207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84" name="Rectangle 133"/>
          <p:cNvSpPr>
            <a:spLocks noChangeArrowheads="1"/>
          </p:cNvSpPr>
          <p:nvPr/>
        </p:nvSpPr>
        <p:spPr bwMode="auto">
          <a:xfrm>
            <a:off x="3722687" y="3690938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85" name="Rectangle 134"/>
          <p:cNvSpPr>
            <a:spLocks noChangeArrowheads="1"/>
          </p:cNvSpPr>
          <p:nvPr/>
        </p:nvSpPr>
        <p:spPr bwMode="auto">
          <a:xfrm>
            <a:off x="3730625" y="3690938"/>
            <a:ext cx="7207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86" name="Rectangle 135"/>
          <p:cNvSpPr>
            <a:spLocks noChangeArrowheads="1"/>
          </p:cNvSpPr>
          <p:nvPr/>
        </p:nvSpPr>
        <p:spPr bwMode="auto">
          <a:xfrm>
            <a:off x="4451350" y="3690938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87" name="Rectangle 136"/>
          <p:cNvSpPr>
            <a:spLocks noChangeArrowheads="1"/>
          </p:cNvSpPr>
          <p:nvPr/>
        </p:nvSpPr>
        <p:spPr bwMode="auto">
          <a:xfrm>
            <a:off x="4460875" y="3690938"/>
            <a:ext cx="71755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88" name="Rectangle 137"/>
          <p:cNvSpPr>
            <a:spLocks noChangeArrowheads="1"/>
          </p:cNvSpPr>
          <p:nvPr/>
        </p:nvSpPr>
        <p:spPr bwMode="auto">
          <a:xfrm>
            <a:off x="5176837" y="3690938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89" name="Rectangle 138"/>
          <p:cNvSpPr>
            <a:spLocks noChangeArrowheads="1"/>
          </p:cNvSpPr>
          <p:nvPr/>
        </p:nvSpPr>
        <p:spPr bwMode="auto">
          <a:xfrm>
            <a:off x="1530350" y="3698875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90" name="Rectangle 139"/>
          <p:cNvSpPr>
            <a:spLocks noChangeArrowheads="1"/>
          </p:cNvSpPr>
          <p:nvPr/>
        </p:nvSpPr>
        <p:spPr bwMode="auto">
          <a:xfrm>
            <a:off x="2263775" y="3698875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91" name="Rectangle 140"/>
          <p:cNvSpPr>
            <a:spLocks noChangeArrowheads="1"/>
          </p:cNvSpPr>
          <p:nvPr/>
        </p:nvSpPr>
        <p:spPr bwMode="auto">
          <a:xfrm>
            <a:off x="2992437" y="3698875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92" name="Rectangle 141"/>
          <p:cNvSpPr>
            <a:spLocks noChangeArrowheads="1"/>
          </p:cNvSpPr>
          <p:nvPr/>
        </p:nvSpPr>
        <p:spPr bwMode="auto">
          <a:xfrm>
            <a:off x="3722687" y="3698875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93" name="Rectangle 142"/>
          <p:cNvSpPr>
            <a:spLocks noChangeArrowheads="1"/>
          </p:cNvSpPr>
          <p:nvPr/>
        </p:nvSpPr>
        <p:spPr bwMode="auto">
          <a:xfrm>
            <a:off x="4451350" y="3698875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94" name="Rectangle 143"/>
          <p:cNvSpPr>
            <a:spLocks noChangeArrowheads="1"/>
          </p:cNvSpPr>
          <p:nvPr/>
        </p:nvSpPr>
        <p:spPr bwMode="auto">
          <a:xfrm>
            <a:off x="5176837" y="3698875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95" name="Rectangle 144"/>
          <p:cNvSpPr>
            <a:spLocks noChangeArrowheads="1"/>
          </p:cNvSpPr>
          <p:nvPr/>
        </p:nvSpPr>
        <p:spPr bwMode="auto">
          <a:xfrm>
            <a:off x="1639887" y="4265613"/>
            <a:ext cx="4953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bg2"/>
                </a:solidFill>
                <a:latin typeface="Arial" charset="0"/>
              </a:rPr>
              <a:t>23</a:t>
            </a:r>
          </a:p>
        </p:txBody>
      </p:sp>
      <p:sp>
        <p:nvSpPr>
          <p:cNvPr id="96" name="Rectangle 145"/>
          <p:cNvSpPr>
            <a:spLocks noChangeArrowheads="1"/>
          </p:cNvSpPr>
          <p:nvPr/>
        </p:nvSpPr>
        <p:spPr bwMode="auto">
          <a:xfrm>
            <a:off x="2368550" y="4265613"/>
            <a:ext cx="4953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bg2"/>
                </a:solidFill>
                <a:latin typeface="Arial" charset="0"/>
              </a:rPr>
              <a:t>83</a:t>
            </a:r>
          </a:p>
        </p:txBody>
      </p:sp>
      <p:sp>
        <p:nvSpPr>
          <p:cNvPr id="97" name="Rectangle 146"/>
          <p:cNvSpPr>
            <a:spLocks noChangeArrowheads="1"/>
          </p:cNvSpPr>
          <p:nvPr/>
        </p:nvSpPr>
        <p:spPr bwMode="auto">
          <a:xfrm>
            <a:off x="3098800" y="4265613"/>
            <a:ext cx="4953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bg2"/>
                </a:solidFill>
                <a:latin typeface="Arial" charset="0"/>
              </a:rPr>
              <a:t>13</a:t>
            </a:r>
          </a:p>
        </p:txBody>
      </p:sp>
      <p:sp>
        <p:nvSpPr>
          <p:cNvPr id="98" name="Rectangle 147"/>
          <p:cNvSpPr>
            <a:spLocks noChangeArrowheads="1"/>
          </p:cNvSpPr>
          <p:nvPr/>
        </p:nvSpPr>
        <p:spPr bwMode="auto">
          <a:xfrm>
            <a:off x="3913187" y="4265613"/>
            <a:ext cx="3397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bg2"/>
                </a:solidFill>
                <a:latin typeface="Arial" charset="0"/>
              </a:rPr>
              <a:t>0</a:t>
            </a:r>
          </a:p>
        </p:txBody>
      </p:sp>
      <p:sp>
        <p:nvSpPr>
          <p:cNvPr id="99" name="Rectangle 148"/>
          <p:cNvSpPr>
            <a:spLocks noChangeArrowheads="1"/>
          </p:cNvSpPr>
          <p:nvPr/>
        </p:nvSpPr>
        <p:spPr bwMode="auto">
          <a:xfrm>
            <a:off x="4556125" y="4265613"/>
            <a:ext cx="4953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bg2"/>
                </a:solidFill>
                <a:latin typeface="Arial" charset="0"/>
              </a:rPr>
              <a:t>10</a:t>
            </a:r>
          </a:p>
        </p:txBody>
      </p:sp>
      <p:sp>
        <p:nvSpPr>
          <p:cNvPr id="100" name="Rectangle 149"/>
          <p:cNvSpPr>
            <a:spLocks noChangeArrowheads="1"/>
          </p:cNvSpPr>
          <p:nvPr/>
        </p:nvSpPr>
        <p:spPr bwMode="auto">
          <a:xfrm>
            <a:off x="1530350" y="4281488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01" name="Rectangle 150"/>
          <p:cNvSpPr>
            <a:spLocks noChangeArrowheads="1"/>
          </p:cNvSpPr>
          <p:nvPr/>
        </p:nvSpPr>
        <p:spPr bwMode="auto">
          <a:xfrm>
            <a:off x="1549400" y="4281488"/>
            <a:ext cx="71437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02" name="Rectangle 151"/>
          <p:cNvSpPr>
            <a:spLocks noChangeArrowheads="1"/>
          </p:cNvSpPr>
          <p:nvPr/>
        </p:nvSpPr>
        <p:spPr bwMode="auto">
          <a:xfrm>
            <a:off x="2263775" y="4281488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03" name="Rectangle 152"/>
          <p:cNvSpPr>
            <a:spLocks noChangeArrowheads="1"/>
          </p:cNvSpPr>
          <p:nvPr/>
        </p:nvSpPr>
        <p:spPr bwMode="auto">
          <a:xfrm>
            <a:off x="2271712" y="4281488"/>
            <a:ext cx="7207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04" name="Rectangle 153"/>
          <p:cNvSpPr>
            <a:spLocks noChangeArrowheads="1"/>
          </p:cNvSpPr>
          <p:nvPr/>
        </p:nvSpPr>
        <p:spPr bwMode="auto">
          <a:xfrm>
            <a:off x="2992437" y="4281488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05" name="Rectangle 154"/>
          <p:cNvSpPr>
            <a:spLocks noChangeArrowheads="1"/>
          </p:cNvSpPr>
          <p:nvPr/>
        </p:nvSpPr>
        <p:spPr bwMode="auto">
          <a:xfrm>
            <a:off x="3001962" y="4281488"/>
            <a:ext cx="7207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06" name="Rectangle 155"/>
          <p:cNvSpPr>
            <a:spLocks noChangeArrowheads="1"/>
          </p:cNvSpPr>
          <p:nvPr/>
        </p:nvSpPr>
        <p:spPr bwMode="auto">
          <a:xfrm>
            <a:off x="3722687" y="4281488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07" name="Rectangle 156"/>
          <p:cNvSpPr>
            <a:spLocks noChangeArrowheads="1"/>
          </p:cNvSpPr>
          <p:nvPr/>
        </p:nvSpPr>
        <p:spPr bwMode="auto">
          <a:xfrm>
            <a:off x="3730625" y="4281488"/>
            <a:ext cx="7207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08" name="Rectangle 157"/>
          <p:cNvSpPr>
            <a:spLocks noChangeArrowheads="1"/>
          </p:cNvSpPr>
          <p:nvPr/>
        </p:nvSpPr>
        <p:spPr bwMode="auto">
          <a:xfrm>
            <a:off x="4451350" y="4281488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09" name="Rectangle 158"/>
          <p:cNvSpPr>
            <a:spLocks noChangeArrowheads="1"/>
          </p:cNvSpPr>
          <p:nvPr/>
        </p:nvSpPr>
        <p:spPr bwMode="auto">
          <a:xfrm>
            <a:off x="4460875" y="4281488"/>
            <a:ext cx="71755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10" name="Rectangle 159"/>
          <p:cNvSpPr>
            <a:spLocks noChangeArrowheads="1"/>
          </p:cNvSpPr>
          <p:nvPr/>
        </p:nvSpPr>
        <p:spPr bwMode="auto">
          <a:xfrm>
            <a:off x="5176837" y="4281488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11" name="Rectangle 160"/>
          <p:cNvSpPr>
            <a:spLocks noChangeArrowheads="1"/>
          </p:cNvSpPr>
          <p:nvPr/>
        </p:nvSpPr>
        <p:spPr bwMode="auto">
          <a:xfrm>
            <a:off x="1530350" y="4291013"/>
            <a:ext cx="25400" cy="5826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12" name="Rectangle 161"/>
          <p:cNvSpPr>
            <a:spLocks noChangeArrowheads="1"/>
          </p:cNvSpPr>
          <p:nvPr/>
        </p:nvSpPr>
        <p:spPr bwMode="auto">
          <a:xfrm>
            <a:off x="1530350" y="4873625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13" name="Rectangle 162"/>
          <p:cNvSpPr>
            <a:spLocks noChangeArrowheads="1"/>
          </p:cNvSpPr>
          <p:nvPr/>
        </p:nvSpPr>
        <p:spPr bwMode="auto">
          <a:xfrm>
            <a:off x="1530350" y="4873625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14" name="Rectangle 163"/>
          <p:cNvSpPr>
            <a:spLocks noChangeArrowheads="1"/>
          </p:cNvSpPr>
          <p:nvPr/>
        </p:nvSpPr>
        <p:spPr bwMode="auto">
          <a:xfrm>
            <a:off x="1549400" y="4873625"/>
            <a:ext cx="71437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15" name="Rectangle 164"/>
          <p:cNvSpPr>
            <a:spLocks noChangeArrowheads="1"/>
          </p:cNvSpPr>
          <p:nvPr/>
        </p:nvSpPr>
        <p:spPr bwMode="auto">
          <a:xfrm>
            <a:off x="2263775" y="4291013"/>
            <a:ext cx="25400" cy="5826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16" name="Rectangle 165"/>
          <p:cNvSpPr>
            <a:spLocks noChangeArrowheads="1"/>
          </p:cNvSpPr>
          <p:nvPr/>
        </p:nvSpPr>
        <p:spPr bwMode="auto">
          <a:xfrm>
            <a:off x="2263775" y="4873625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17" name="Rectangle 166"/>
          <p:cNvSpPr>
            <a:spLocks noChangeArrowheads="1"/>
          </p:cNvSpPr>
          <p:nvPr/>
        </p:nvSpPr>
        <p:spPr bwMode="auto">
          <a:xfrm>
            <a:off x="2281237" y="4873625"/>
            <a:ext cx="7112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18" name="Rectangle 167"/>
          <p:cNvSpPr>
            <a:spLocks noChangeArrowheads="1"/>
          </p:cNvSpPr>
          <p:nvPr/>
        </p:nvSpPr>
        <p:spPr bwMode="auto">
          <a:xfrm>
            <a:off x="2992437" y="4291013"/>
            <a:ext cx="25400" cy="5826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19" name="Rectangle 168"/>
          <p:cNvSpPr>
            <a:spLocks noChangeArrowheads="1"/>
          </p:cNvSpPr>
          <p:nvPr/>
        </p:nvSpPr>
        <p:spPr bwMode="auto">
          <a:xfrm>
            <a:off x="2992437" y="4873625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20" name="Rectangle 169"/>
          <p:cNvSpPr>
            <a:spLocks noChangeArrowheads="1"/>
          </p:cNvSpPr>
          <p:nvPr/>
        </p:nvSpPr>
        <p:spPr bwMode="auto">
          <a:xfrm>
            <a:off x="3011487" y="4873625"/>
            <a:ext cx="7112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21" name="Rectangle 170"/>
          <p:cNvSpPr>
            <a:spLocks noChangeArrowheads="1"/>
          </p:cNvSpPr>
          <p:nvPr/>
        </p:nvSpPr>
        <p:spPr bwMode="auto">
          <a:xfrm>
            <a:off x="3722687" y="4291013"/>
            <a:ext cx="25400" cy="5826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22" name="Rectangle 171"/>
          <p:cNvSpPr>
            <a:spLocks noChangeArrowheads="1"/>
          </p:cNvSpPr>
          <p:nvPr/>
        </p:nvSpPr>
        <p:spPr bwMode="auto">
          <a:xfrm>
            <a:off x="3722687" y="4873625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23" name="Rectangle 172"/>
          <p:cNvSpPr>
            <a:spLocks noChangeArrowheads="1"/>
          </p:cNvSpPr>
          <p:nvPr/>
        </p:nvSpPr>
        <p:spPr bwMode="auto">
          <a:xfrm>
            <a:off x="3740150" y="4873625"/>
            <a:ext cx="7112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24" name="Rectangle 173"/>
          <p:cNvSpPr>
            <a:spLocks noChangeArrowheads="1"/>
          </p:cNvSpPr>
          <p:nvPr/>
        </p:nvSpPr>
        <p:spPr bwMode="auto">
          <a:xfrm>
            <a:off x="4451350" y="4291013"/>
            <a:ext cx="25400" cy="5826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25" name="Rectangle 174"/>
          <p:cNvSpPr>
            <a:spLocks noChangeArrowheads="1"/>
          </p:cNvSpPr>
          <p:nvPr/>
        </p:nvSpPr>
        <p:spPr bwMode="auto">
          <a:xfrm>
            <a:off x="4451350" y="4873625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26" name="Rectangle 175"/>
          <p:cNvSpPr>
            <a:spLocks noChangeArrowheads="1"/>
          </p:cNvSpPr>
          <p:nvPr/>
        </p:nvSpPr>
        <p:spPr bwMode="auto">
          <a:xfrm>
            <a:off x="4468812" y="4873625"/>
            <a:ext cx="7080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27" name="Rectangle 176"/>
          <p:cNvSpPr>
            <a:spLocks noChangeArrowheads="1"/>
          </p:cNvSpPr>
          <p:nvPr/>
        </p:nvSpPr>
        <p:spPr bwMode="auto">
          <a:xfrm>
            <a:off x="5176837" y="4291013"/>
            <a:ext cx="25400" cy="5826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28" name="Rectangle 177"/>
          <p:cNvSpPr>
            <a:spLocks noChangeArrowheads="1"/>
          </p:cNvSpPr>
          <p:nvPr/>
        </p:nvSpPr>
        <p:spPr bwMode="auto">
          <a:xfrm>
            <a:off x="5176837" y="4873625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29" name="Rectangle 178"/>
          <p:cNvSpPr>
            <a:spLocks noChangeArrowheads="1"/>
          </p:cNvSpPr>
          <p:nvPr/>
        </p:nvSpPr>
        <p:spPr bwMode="auto">
          <a:xfrm>
            <a:off x="5176837" y="4873625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30" name="Rectangle 182"/>
          <p:cNvSpPr>
            <a:spLocks noChangeArrowheads="1"/>
          </p:cNvSpPr>
          <p:nvPr/>
        </p:nvSpPr>
        <p:spPr bwMode="auto">
          <a:xfrm>
            <a:off x="2062162" y="1898650"/>
            <a:ext cx="3182938" cy="262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r>
              <a:rPr lang="en-US" altLang="en-US" sz="1000" b="1" dirty="0">
                <a:solidFill>
                  <a:srgbClr val="FF3300"/>
                </a:solidFill>
                <a:latin typeface="Arial" charset="0"/>
              </a:rPr>
              <a:t>1	6	11	16	21</a:t>
            </a: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endParaRPr lang="en-US" altLang="en-US" sz="1000" b="1" dirty="0">
              <a:solidFill>
                <a:srgbClr val="FF330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endParaRPr lang="en-US" altLang="en-US" sz="1000" b="1" dirty="0">
              <a:solidFill>
                <a:srgbClr val="FF330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endParaRPr lang="en-US" altLang="en-US" sz="1000" b="1" dirty="0">
              <a:solidFill>
                <a:srgbClr val="FF330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r>
              <a:rPr lang="en-US" altLang="en-US" sz="1000" b="1" dirty="0">
                <a:solidFill>
                  <a:srgbClr val="FF3300"/>
                </a:solidFill>
                <a:latin typeface="Arial" charset="0"/>
              </a:rPr>
              <a:t>2	7	12	17	22</a:t>
            </a: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endParaRPr lang="en-US" altLang="en-US" sz="1000" b="1" dirty="0">
              <a:solidFill>
                <a:srgbClr val="FF330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endParaRPr lang="en-US" altLang="en-US" sz="1000" b="1" dirty="0">
              <a:solidFill>
                <a:srgbClr val="FF330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endParaRPr lang="en-US" altLang="en-US" sz="1000" b="1" dirty="0">
              <a:solidFill>
                <a:srgbClr val="FF330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r>
              <a:rPr lang="en-US" altLang="en-US" sz="1000" b="1" dirty="0">
                <a:solidFill>
                  <a:srgbClr val="FF3300"/>
                </a:solidFill>
                <a:latin typeface="Arial" charset="0"/>
              </a:rPr>
              <a:t>3	8	13	18	23</a:t>
            </a: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endParaRPr lang="en-US" altLang="en-US" sz="1000" b="1" dirty="0">
              <a:solidFill>
                <a:srgbClr val="FF330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endParaRPr lang="en-US" altLang="en-US" sz="1000" b="1" dirty="0">
              <a:solidFill>
                <a:srgbClr val="FF330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endParaRPr lang="en-US" altLang="en-US" sz="1000" b="1" dirty="0">
              <a:solidFill>
                <a:srgbClr val="FF330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r>
              <a:rPr lang="en-US" altLang="en-US" sz="1000" b="1" dirty="0">
                <a:solidFill>
                  <a:srgbClr val="FF3300"/>
                </a:solidFill>
                <a:latin typeface="Arial" charset="0"/>
              </a:rPr>
              <a:t>4	9	14	19	24</a:t>
            </a: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endParaRPr lang="en-US" altLang="en-US" sz="1000" b="1" dirty="0">
              <a:solidFill>
                <a:srgbClr val="FF330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endParaRPr lang="en-US" altLang="en-US" sz="1000" b="1" dirty="0">
              <a:solidFill>
                <a:srgbClr val="FF3300"/>
              </a:solidFill>
              <a:latin typeface="Arial" charset="0"/>
            </a:endParaRPr>
          </a:p>
          <a:p>
            <a:pPr eaLnBrk="0" hangingPunct="0">
              <a:lnSpc>
                <a:spcPct val="60000"/>
              </a:lnSpc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endParaRPr lang="en-US" altLang="en-US" sz="1000" b="1" dirty="0">
              <a:solidFill>
                <a:srgbClr val="FF330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r>
              <a:rPr lang="en-US" altLang="en-US" sz="1000" b="1" dirty="0">
                <a:solidFill>
                  <a:srgbClr val="FF3300"/>
                </a:solidFill>
                <a:latin typeface="Arial" charset="0"/>
              </a:rPr>
              <a:t>5	10	15	20	25</a:t>
            </a:r>
          </a:p>
        </p:txBody>
      </p:sp>
      <p:sp>
        <p:nvSpPr>
          <p:cNvPr id="131" name="Rectangle 183"/>
          <p:cNvSpPr>
            <a:spLocks noChangeArrowheads="1"/>
          </p:cNvSpPr>
          <p:nvPr/>
        </p:nvSpPr>
        <p:spPr bwMode="auto">
          <a:xfrm>
            <a:off x="739775" y="1828800"/>
            <a:ext cx="666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400" b="1">
                <a:solidFill>
                  <a:schemeClr val="tx1"/>
                </a:solidFill>
                <a:latin typeface="Arial" charset="0"/>
              </a:rPr>
              <a:t>A =</a:t>
            </a:r>
          </a:p>
        </p:txBody>
      </p:sp>
      <p:sp>
        <p:nvSpPr>
          <p:cNvPr id="132" name="Rectangle 184"/>
          <p:cNvSpPr>
            <a:spLocks noChangeArrowheads="1"/>
          </p:cNvSpPr>
          <p:nvPr/>
        </p:nvSpPr>
        <p:spPr bwMode="auto">
          <a:xfrm>
            <a:off x="3752850" y="2528888"/>
            <a:ext cx="704850" cy="576262"/>
          </a:xfrm>
          <a:prstGeom prst="rect">
            <a:avLst/>
          </a:prstGeom>
          <a:noFill/>
          <a:ln w="50800">
            <a:solidFill>
              <a:srgbClr val="0033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grpSp>
        <p:nvGrpSpPr>
          <p:cNvPr id="133" name="Group 185"/>
          <p:cNvGrpSpPr>
            <a:grpSpLocks/>
          </p:cNvGrpSpPr>
          <p:nvPr/>
        </p:nvGrpSpPr>
        <p:grpSpPr bwMode="auto">
          <a:xfrm>
            <a:off x="4460875" y="1828800"/>
            <a:ext cx="2156096" cy="914400"/>
            <a:chOff x="3167" y="1498"/>
            <a:chExt cx="1437" cy="576"/>
          </a:xfrm>
        </p:grpSpPr>
        <p:sp>
          <p:nvSpPr>
            <p:cNvPr id="134" name="Rectangle 186"/>
            <p:cNvSpPr>
              <a:spLocks noChangeArrowheads="1"/>
            </p:cNvSpPr>
            <p:nvPr/>
          </p:nvSpPr>
          <p:spPr bwMode="auto">
            <a:xfrm>
              <a:off x="3901" y="1498"/>
              <a:ext cx="70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pPr eaLnBrk="0" hangingPunct="0">
                <a:spcBef>
                  <a:spcPct val="0"/>
                </a:spcBef>
              </a:pPr>
              <a:r>
                <a:rPr lang="en-US" altLang="en-US" sz="2400" b="1" dirty="0">
                  <a:solidFill>
                    <a:srgbClr val="008080"/>
                  </a:solidFill>
                  <a:latin typeface="Arial" charset="0"/>
                </a:rPr>
                <a:t>A (2,4)</a:t>
              </a:r>
            </a:p>
          </p:txBody>
        </p:sp>
        <p:sp>
          <p:nvSpPr>
            <p:cNvPr id="135" name="Line 187"/>
            <p:cNvSpPr>
              <a:spLocks noChangeShapeType="1"/>
            </p:cNvSpPr>
            <p:nvPr/>
          </p:nvSpPr>
          <p:spPr bwMode="auto">
            <a:xfrm flipH="1">
              <a:off x="3167" y="1746"/>
              <a:ext cx="734" cy="328"/>
            </a:xfrm>
            <a:prstGeom prst="line">
              <a:avLst/>
            </a:prstGeom>
            <a:noFill/>
            <a:ln w="25400">
              <a:solidFill>
                <a:srgbClr val="008080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</p:grpSp>
      <p:grpSp>
        <p:nvGrpSpPr>
          <p:cNvPr id="136" name="Group 188"/>
          <p:cNvGrpSpPr>
            <a:grpSpLocks/>
          </p:cNvGrpSpPr>
          <p:nvPr/>
        </p:nvGrpSpPr>
        <p:grpSpPr bwMode="auto">
          <a:xfrm>
            <a:off x="4457700" y="2590800"/>
            <a:ext cx="2211387" cy="457200"/>
            <a:chOff x="3165" y="2122"/>
            <a:chExt cx="1393" cy="288"/>
          </a:xfrm>
        </p:grpSpPr>
        <p:sp>
          <p:nvSpPr>
            <p:cNvPr id="137" name="Rectangle 189"/>
            <p:cNvSpPr>
              <a:spLocks noChangeArrowheads="1"/>
            </p:cNvSpPr>
            <p:nvPr/>
          </p:nvSpPr>
          <p:spPr bwMode="auto">
            <a:xfrm>
              <a:off x="3909" y="2122"/>
              <a:ext cx="64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pPr eaLnBrk="0" hangingPunct="0">
                <a:spcBef>
                  <a:spcPct val="0"/>
                </a:spcBef>
              </a:pPr>
              <a:r>
                <a:rPr lang="en-US" altLang="en-US" sz="2400" b="1" dirty="0">
                  <a:solidFill>
                    <a:srgbClr val="FF3300"/>
                  </a:solidFill>
                  <a:latin typeface="Arial" charset="0"/>
                </a:rPr>
                <a:t>A (17)</a:t>
              </a:r>
            </a:p>
          </p:txBody>
        </p:sp>
        <p:sp>
          <p:nvSpPr>
            <p:cNvPr id="138" name="Line 190"/>
            <p:cNvSpPr>
              <a:spLocks noChangeShapeType="1"/>
            </p:cNvSpPr>
            <p:nvPr/>
          </p:nvSpPr>
          <p:spPr bwMode="auto">
            <a:xfrm flipH="1" flipV="1">
              <a:off x="3165" y="2255"/>
              <a:ext cx="744" cy="9"/>
            </a:xfrm>
            <a:prstGeom prst="line">
              <a:avLst/>
            </a:prstGeom>
            <a:noFill/>
            <a:ln w="25400">
              <a:solidFill>
                <a:srgbClr val="FF3300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r-Latn-RS"/>
            </a:p>
          </p:txBody>
        </p:sp>
      </p:grpSp>
      <p:sp>
        <p:nvSpPr>
          <p:cNvPr id="139" name="Text Box 197"/>
          <p:cNvSpPr txBox="1">
            <a:spLocks noChangeArrowheads="1"/>
          </p:cNvSpPr>
          <p:nvPr/>
        </p:nvSpPr>
        <p:spPr bwMode="auto">
          <a:xfrm>
            <a:off x="381000" y="5311914"/>
            <a:ext cx="8534400" cy="70788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chemeClr val="tx1"/>
                </a:solidFill>
              </a:rPr>
              <a:t>&gt;&gt;</a:t>
            </a:r>
            <a:r>
              <a:rPr lang="en-GB" b="1" dirty="0">
                <a:solidFill>
                  <a:schemeClr val="tx1"/>
                </a:solidFill>
              </a:rPr>
              <a:t>A=[</a:t>
            </a:r>
            <a:r>
              <a:rPr lang="en-GB" b="1" dirty="0" smtClean="0">
                <a:solidFill>
                  <a:schemeClr val="tx1"/>
                </a:solidFill>
              </a:rPr>
              <a:t>4, 10, 1, 6, 2</a:t>
            </a:r>
            <a:r>
              <a:rPr lang="en-GB" b="1" dirty="0">
                <a:solidFill>
                  <a:schemeClr val="tx1"/>
                </a:solidFill>
              </a:rPr>
              <a:t>; </a:t>
            </a:r>
            <a:r>
              <a:rPr lang="en-GB" b="1" dirty="0" smtClean="0">
                <a:solidFill>
                  <a:schemeClr val="tx1"/>
                </a:solidFill>
              </a:rPr>
              <a:t>8, 1.2, 9, 4, 25</a:t>
            </a:r>
            <a:r>
              <a:rPr lang="en-GB" b="1" dirty="0">
                <a:solidFill>
                  <a:schemeClr val="tx1"/>
                </a:solidFill>
              </a:rPr>
              <a:t>; </a:t>
            </a:r>
            <a:r>
              <a:rPr lang="en-GB" b="1" dirty="0" smtClean="0">
                <a:solidFill>
                  <a:schemeClr val="tx1"/>
                </a:solidFill>
              </a:rPr>
              <a:t>7.2, 5, 7, 1, 11</a:t>
            </a:r>
            <a:r>
              <a:rPr lang="en-GB" b="1" dirty="0">
                <a:solidFill>
                  <a:schemeClr val="tx1"/>
                </a:solidFill>
              </a:rPr>
              <a:t>; </a:t>
            </a:r>
            <a:r>
              <a:rPr lang="en-GB" b="1" dirty="0" smtClean="0">
                <a:solidFill>
                  <a:schemeClr val="tx1"/>
                </a:solidFill>
              </a:rPr>
              <a:t>0, 0.5, 4, 5, 56</a:t>
            </a:r>
            <a:r>
              <a:rPr lang="en-GB" b="1" dirty="0">
                <a:solidFill>
                  <a:schemeClr val="tx1"/>
                </a:solidFill>
              </a:rPr>
              <a:t>; </a:t>
            </a:r>
            <a:r>
              <a:rPr lang="en-GB" b="1" dirty="0" smtClean="0">
                <a:solidFill>
                  <a:schemeClr val="tx1"/>
                </a:solidFill>
              </a:rPr>
              <a:t>23, 83, 13 </a:t>
            </a:r>
            <a:r>
              <a:rPr lang="en-GB" b="1" dirty="0">
                <a:solidFill>
                  <a:schemeClr val="tx1"/>
                </a:solidFill>
              </a:rPr>
              <a:t>0  10 ];</a:t>
            </a:r>
          </a:p>
          <a:p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40" name="Text Box 197"/>
          <p:cNvSpPr txBox="1">
            <a:spLocks noChangeArrowheads="1"/>
          </p:cNvSpPr>
          <p:nvPr/>
        </p:nvSpPr>
        <p:spPr bwMode="auto">
          <a:xfrm>
            <a:off x="5695950" y="3429000"/>
            <a:ext cx="2286001" cy="150810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chemeClr val="tx1"/>
                </a:solidFill>
              </a:rPr>
              <a:t>&gt;&gt;</a:t>
            </a:r>
            <a:r>
              <a:rPr lang="en-GB" b="1" dirty="0">
                <a:solidFill>
                  <a:schemeClr val="tx1"/>
                </a:solidFill>
              </a:rPr>
              <a:t>A=[</a:t>
            </a:r>
            <a:r>
              <a:rPr lang="en-GB" b="1" dirty="0" smtClean="0">
                <a:solidFill>
                  <a:schemeClr val="tx1"/>
                </a:solidFill>
              </a:rPr>
              <a:t>4, 10, 1, 6, 2</a:t>
            </a:r>
          </a:p>
          <a:p>
            <a:r>
              <a:rPr lang="en-GB" b="1" dirty="0" smtClean="0">
                <a:solidFill>
                  <a:schemeClr val="tx1"/>
                </a:solidFill>
              </a:rPr>
              <a:t>8, 1.2, 9, 4, 25</a:t>
            </a:r>
            <a:endParaRPr lang="en-GB" b="1" dirty="0" smtClean="0"/>
          </a:p>
          <a:p>
            <a:r>
              <a:rPr lang="en-GB" b="1" dirty="0" smtClean="0">
                <a:solidFill>
                  <a:schemeClr val="tx1"/>
                </a:solidFill>
              </a:rPr>
              <a:t>7.2, 5, 7, 1, 11</a:t>
            </a:r>
          </a:p>
          <a:p>
            <a:r>
              <a:rPr lang="en-GB" b="1" dirty="0" smtClean="0">
                <a:solidFill>
                  <a:schemeClr val="tx1"/>
                </a:solidFill>
              </a:rPr>
              <a:t>0, 0.5, 4, 5, 56</a:t>
            </a:r>
          </a:p>
          <a:p>
            <a:r>
              <a:rPr lang="en-GB" b="1" dirty="0" smtClean="0">
                <a:solidFill>
                  <a:schemeClr val="tx1"/>
                </a:solidFill>
              </a:rPr>
              <a:t>23, 83, 13 </a:t>
            </a:r>
            <a:r>
              <a:rPr lang="en-GB" b="1" dirty="0">
                <a:solidFill>
                  <a:schemeClr val="tx1"/>
                </a:solidFill>
              </a:rPr>
              <a:t>0  10 </a:t>
            </a:r>
            <a:r>
              <a:rPr lang="en-GB" b="1" dirty="0" smtClean="0">
                <a:solidFill>
                  <a:schemeClr val="tx1"/>
                </a:solidFill>
              </a:rPr>
              <a:t>];</a:t>
            </a:r>
            <a:endParaRPr lang="en-GB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0587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" grpId="0" autoUpdateAnimBg="0"/>
      <p:bldP spid="132" grpId="0" animBg="1"/>
      <p:bldP spid="139" grpId="0" animBg="1" autoUpdateAnimBg="0"/>
      <p:bldP spid="140" grpId="0" animBg="1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Vektori</a:t>
            </a:r>
            <a:r>
              <a:rPr lang="en-US" dirty="0"/>
              <a:t> i </a:t>
            </a:r>
            <a:r>
              <a:rPr lang="en-US" dirty="0" err="1"/>
              <a:t>Matrice</a:t>
            </a:r>
            <a:endParaRPr lang="sr-Latn-RS" dirty="0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572000" y="1570037"/>
            <a:ext cx="381000" cy="381000"/>
          </a:xfrm>
          <a:prstGeom prst="rect">
            <a:avLst/>
          </a:prstGeom>
          <a:solidFill>
            <a:schemeClr val="accent1"/>
          </a:solidFill>
          <a:ln w="28575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0"/>
              </a:spcBef>
            </a:pPr>
            <a:r>
              <a:rPr lang="en-US" sz="24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953000" y="1570037"/>
            <a:ext cx="381000" cy="381000"/>
          </a:xfrm>
          <a:prstGeom prst="rect">
            <a:avLst/>
          </a:prstGeom>
          <a:solidFill>
            <a:schemeClr val="accent1"/>
          </a:solidFill>
          <a:ln w="28575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0"/>
              </a:spcBef>
            </a:pPr>
            <a:r>
              <a:rPr lang="en-US" sz="240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334000" y="1570037"/>
            <a:ext cx="381000" cy="381000"/>
          </a:xfrm>
          <a:prstGeom prst="rect">
            <a:avLst/>
          </a:prstGeom>
          <a:solidFill>
            <a:schemeClr val="accent1"/>
          </a:solidFill>
          <a:ln w="28575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0"/>
              </a:spcBef>
            </a:pPr>
            <a:r>
              <a:rPr lang="en-US" sz="240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4648200" y="2209800"/>
            <a:ext cx="381000" cy="381000"/>
          </a:xfrm>
          <a:prstGeom prst="rect">
            <a:avLst/>
          </a:prstGeom>
          <a:solidFill>
            <a:schemeClr val="accent1"/>
          </a:solidFill>
          <a:ln w="28575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0"/>
              </a:spcBef>
            </a:pPr>
            <a:r>
              <a:rPr lang="en-US" sz="24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4648200" y="2590800"/>
            <a:ext cx="381000" cy="381000"/>
          </a:xfrm>
          <a:prstGeom prst="rect">
            <a:avLst/>
          </a:prstGeom>
          <a:solidFill>
            <a:schemeClr val="accent1"/>
          </a:solidFill>
          <a:ln w="28575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0"/>
              </a:spcBef>
            </a:pPr>
            <a:r>
              <a:rPr lang="en-US" sz="240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4648200" y="2971800"/>
            <a:ext cx="381000" cy="381000"/>
          </a:xfrm>
          <a:prstGeom prst="rect">
            <a:avLst/>
          </a:prstGeom>
          <a:solidFill>
            <a:schemeClr val="accent1"/>
          </a:solidFill>
          <a:ln w="28575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0"/>
              </a:spcBef>
            </a:pPr>
            <a:r>
              <a:rPr lang="en-US" sz="240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4648200" y="3657600"/>
            <a:ext cx="381000" cy="381000"/>
          </a:xfrm>
          <a:prstGeom prst="rect">
            <a:avLst/>
          </a:prstGeom>
          <a:solidFill>
            <a:schemeClr val="accent1"/>
          </a:solidFill>
          <a:ln w="28575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0"/>
              </a:spcBef>
            </a:pPr>
            <a:r>
              <a:rPr lang="en-US" sz="24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5029200" y="3657600"/>
            <a:ext cx="381000" cy="381000"/>
          </a:xfrm>
          <a:prstGeom prst="rect">
            <a:avLst/>
          </a:prstGeom>
          <a:solidFill>
            <a:schemeClr val="accent1"/>
          </a:solidFill>
          <a:ln w="28575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0"/>
              </a:spcBef>
            </a:pPr>
            <a:r>
              <a:rPr lang="en-US" sz="240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5410200" y="3657600"/>
            <a:ext cx="381000" cy="381000"/>
          </a:xfrm>
          <a:prstGeom prst="rect">
            <a:avLst/>
          </a:prstGeom>
          <a:solidFill>
            <a:schemeClr val="accent1"/>
          </a:solidFill>
          <a:ln w="28575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0"/>
              </a:spcBef>
            </a:pPr>
            <a:r>
              <a:rPr lang="en-US" sz="240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4648200" y="4038600"/>
            <a:ext cx="381000" cy="381000"/>
          </a:xfrm>
          <a:prstGeom prst="rect">
            <a:avLst/>
          </a:prstGeom>
          <a:solidFill>
            <a:schemeClr val="accent1"/>
          </a:solidFill>
          <a:ln w="28575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0"/>
              </a:spcBef>
            </a:pPr>
            <a:r>
              <a:rPr lang="en-US" sz="240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5029200" y="4038600"/>
            <a:ext cx="381000" cy="381000"/>
          </a:xfrm>
          <a:prstGeom prst="rect">
            <a:avLst/>
          </a:prstGeom>
          <a:solidFill>
            <a:schemeClr val="accent1"/>
          </a:solidFill>
          <a:ln w="28575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0"/>
              </a:spcBef>
            </a:pPr>
            <a:r>
              <a:rPr lang="en-US" sz="240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5410200" y="4038600"/>
            <a:ext cx="381000" cy="381000"/>
          </a:xfrm>
          <a:prstGeom prst="rect">
            <a:avLst/>
          </a:prstGeom>
          <a:solidFill>
            <a:schemeClr val="accent1"/>
          </a:solidFill>
          <a:ln w="28575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0"/>
              </a:spcBef>
            </a:pPr>
            <a:r>
              <a:rPr lang="en-US" sz="240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30" name="Text Box 32"/>
          <p:cNvSpPr txBox="1">
            <a:spLocks noChangeArrowheads="1"/>
          </p:cNvSpPr>
          <p:nvPr/>
        </p:nvSpPr>
        <p:spPr bwMode="auto">
          <a:xfrm>
            <a:off x="6553200" y="1447800"/>
            <a:ext cx="25146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sz="3200" dirty="0" err="1" smtClean="0"/>
              <a:t>Vektor</a:t>
            </a:r>
            <a:r>
              <a:rPr lang="en-GB" sz="3200" dirty="0" smtClean="0"/>
              <a:t> </a:t>
            </a:r>
            <a:r>
              <a:rPr lang="en-GB" sz="3200" dirty="0" err="1" smtClean="0"/>
              <a:t>vrste</a:t>
            </a:r>
            <a:endParaRPr lang="en-US" sz="3200" dirty="0"/>
          </a:p>
        </p:txBody>
      </p:sp>
      <p:sp>
        <p:nvSpPr>
          <p:cNvPr id="31" name="Text Box 33"/>
          <p:cNvSpPr txBox="1">
            <a:spLocks noChangeArrowheads="1"/>
          </p:cNvSpPr>
          <p:nvPr/>
        </p:nvSpPr>
        <p:spPr bwMode="auto">
          <a:xfrm>
            <a:off x="6324600" y="2468562"/>
            <a:ext cx="2743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sz="3200" dirty="0" err="1" smtClean="0"/>
              <a:t>Vektor</a:t>
            </a:r>
            <a:r>
              <a:rPr lang="en-GB" sz="3200" dirty="0" smtClean="0"/>
              <a:t> </a:t>
            </a:r>
            <a:r>
              <a:rPr lang="en-GB" sz="3200" dirty="0" err="1" smtClean="0"/>
              <a:t>kolone</a:t>
            </a:r>
            <a:endParaRPr lang="en-US" sz="3200" dirty="0"/>
          </a:p>
        </p:txBody>
      </p:sp>
      <p:sp>
        <p:nvSpPr>
          <p:cNvPr id="32" name="Text Box 34"/>
          <p:cNvSpPr txBox="1">
            <a:spLocks noChangeArrowheads="1"/>
          </p:cNvSpPr>
          <p:nvPr/>
        </p:nvSpPr>
        <p:spPr bwMode="auto">
          <a:xfrm>
            <a:off x="6324600" y="3682425"/>
            <a:ext cx="26670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GB" sz="3200" dirty="0" err="1" smtClean="0"/>
              <a:t>Matrica</a:t>
            </a:r>
            <a:r>
              <a:rPr lang="en-GB" sz="3200" dirty="0" smtClean="0"/>
              <a:t> 2D </a:t>
            </a:r>
            <a:r>
              <a:rPr lang="en-GB" sz="3200" dirty="0" err="1" smtClean="0"/>
              <a:t>niz</a:t>
            </a:r>
            <a:r>
              <a:rPr lang="en-GB" sz="3200" dirty="0" smtClean="0"/>
              <a:t> </a:t>
            </a:r>
            <a:endParaRPr lang="en-US" sz="3200" dirty="0"/>
          </a:p>
        </p:txBody>
      </p:sp>
      <p:sp>
        <p:nvSpPr>
          <p:cNvPr id="35" name="Text Box 18"/>
          <p:cNvSpPr txBox="1">
            <a:spLocks noChangeArrowheads="1"/>
          </p:cNvSpPr>
          <p:nvPr/>
        </p:nvSpPr>
        <p:spPr bwMode="auto">
          <a:xfrm>
            <a:off x="609600" y="1437480"/>
            <a:ext cx="3733800" cy="477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GB" sz="3200" dirty="0" smtClean="0"/>
              <a:t>&gt;&gt;A</a:t>
            </a:r>
            <a:r>
              <a:rPr lang="en-GB" sz="3200" dirty="0" smtClean="0">
                <a:solidFill>
                  <a:schemeClr val="tx1"/>
                </a:solidFill>
              </a:rPr>
              <a:t>=[2 </a:t>
            </a:r>
            <a:r>
              <a:rPr lang="en-GB" sz="3200" dirty="0">
                <a:solidFill>
                  <a:schemeClr val="tx1"/>
                </a:solidFill>
              </a:rPr>
              <a:t>7 4];</a:t>
            </a:r>
          </a:p>
          <a:p>
            <a:endParaRPr lang="en-GB" sz="3200" dirty="0" smtClean="0">
              <a:solidFill>
                <a:schemeClr val="tx1"/>
              </a:solidFill>
            </a:endParaRPr>
          </a:p>
          <a:p>
            <a:r>
              <a:rPr lang="en-GB" sz="3200" dirty="0" smtClean="0"/>
              <a:t>&gt;&gt;B</a:t>
            </a:r>
            <a:r>
              <a:rPr lang="en-GB" sz="3200" dirty="0" smtClean="0">
                <a:solidFill>
                  <a:schemeClr val="tx1"/>
                </a:solidFill>
              </a:rPr>
              <a:t>=[</a:t>
            </a:r>
            <a:r>
              <a:rPr lang="en-GB" sz="3200" dirty="0">
                <a:solidFill>
                  <a:schemeClr val="tx1"/>
                </a:solidFill>
              </a:rPr>
              <a:t>2; 7; 4]; </a:t>
            </a:r>
          </a:p>
          <a:p>
            <a:endParaRPr lang="en-GB" sz="3200" dirty="0" smtClean="0">
              <a:solidFill>
                <a:schemeClr val="tx1"/>
              </a:solidFill>
            </a:endParaRPr>
          </a:p>
          <a:p>
            <a:r>
              <a:rPr lang="en-GB" sz="3200" dirty="0" smtClean="0"/>
              <a:t>&gt;&gt;C</a:t>
            </a:r>
            <a:r>
              <a:rPr lang="en-GB" sz="3200" dirty="0" smtClean="0">
                <a:solidFill>
                  <a:schemeClr val="tx1"/>
                </a:solidFill>
              </a:rPr>
              <a:t>=[</a:t>
            </a:r>
            <a:r>
              <a:rPr lang="en-GB" sz="3200" dirty="0">
                <a:solidFill>
                  <a:schemeClr val="tx1"/>
                </a:solidFill>
              </a:rPr>
              <a:t>2 7 </a:t>
            </a:r>
            <a:r>
              <a:rPr lang="en-GB" sz="3200" dirty="0" smtClean="0">
                <a:solidFill>
                  <a:schemeClr val="tx1"/>
                </a:solidFill>
              </a:rPr>
              <a:t>4;3, 8, </a:t>
            </a:r>
            <a:r>
              <a:rPr lang="en-GB" sz="3200" dirty="0">
                <a:solidFill>
                  <a:schemeClr val="tx1"/>
                </a:solidFill>
              </a:rPr>
              <a:t>9];</a:t>
            </a:r>
          </a:p>
          <a:p>
            <a:endParaRPr lang="en-GB" sz="3600" dirty="0">
              <a:solidFill>
                <a:schemeClr val="tx1"/>
              </a:solidFill>
            </a:endParaRPr>
          </a:p>
          <a:p>
            <a:endParaRPr lang="en-GB" sz="3600" dirty="0" smtClean="0">
              <a:solidFill>
                <a:schemeClr val="tx1"/>
              </a:solidFill>
            </a:endParaRPr>
          </a:p>
          <a:p>
            <a:endParaRPr lang="en-GB" sz="3600" dirty="0" smtClean="0">
              <a:solidFill>
                <a:schemeClr val="tx1"/>
              </a:solidFill>
            </a:endParaRPr>
          </a:p>
          <a:p>
            <a:endParaRPr lang="en-GB" sz="3600" dirty="0" smtClean="0">
              <a:solidFill>
                <a:schemeClr val="tx1"/>
              </a:solidFill>
            </a:endParaRPr>
          </a:p>
        </p:txBody>
      </p:sp>
      <p:sp>
        <p:nvSpPr>
          <p:cNvPr id="36" name="Text Box 34"/>
          <p:cNvSpPr txBox="1">
            <a:spLocks noChangeArrowheads="1"/>
          </p:cNvSpPr>
          <p:nvPr/>
        </p:nvSpPr>
        <p:spPr bwMode="auto">
          <a:xfrm>
            <a:off x="3657600" y="4637782"/>
            <a:ext cx="525780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GB" sz="3200" dirty="0" err="1">
                <a:solidFill>
                  <a:srgbClr val="A50021"/>
                </a:solidFill>
              </a:rPr>
              <a:t>P</a:t>
            </a:r>
            <a:r>
              <a:rPr lang="en-GB" sz="3200" dirty="0" err="1" smtClean="0">
                <a:solidFill>
                  <a:srgbClr val="A50021"/>
                </a:solidFill>
              </a:rPr>
              <a:t>raznina</a:t>
            </a:r>
            <a:r>
              <a:rPr lang="en-GB" sz="3200" dirty="0" smtClean="0"/>
              <a:t>/</a:t>
            </a:r>
            <a:r>
              <a:rPr lang="en-GB" sz="3200" dirty="0" smtClean="0">
                <a:solidFill>
                  <a:srgbClr val="A50021"/>
                </a:solidFill>
              </a:rPr>
              <a:t>,</a:t>
            </a:r>
            <a:r>
              <a:rPr lang="en-GB" sz="3200" dirty="0" smtClean="0"/>
              <a:t> : </a:t>
            </a:r>
            <a:r>
              <a:rPr lang="en-GB" sz="3200" dirty="0" err="1" smtClean="0"/>
              <a:t>separatori</a:t>
            </a:r>
            <a:r>
              <a:rPr lang="en-GB" sz="3200" dirty="0" smtClean="0"/>
              <a:t> </a:t>
            </a:r>
            <a:r>
              <a:rPr lang="en-GB" sz="3200" dirty="0" err="1" smtClean="0"/>
              <a:t>kolona</a:t>
            </a:r>
            <a:endParaRPr lang="en-GB" sz="3200" dirty="0" smtClean="0"/>
          </a:p>
          <a:p>
            <a:r>
              <a:rPr lang="en-GB" sz="3200" dirty="0" smtClean="0">
                <a:solidFill>
                  <a:srgbClr val="A50021"/>
                </a:solidFill>
              </a:rPr>
              <a:t>Novi red</a:t>
            </a:r>
            <a:r>
              <a:rPr lang="en-GB" sz="3200" dirty="0" smtClean="0"/>
              <a:t>/</a:t>
            </a:r>
            <a:r>
              <a:rPr lang="en-GB" sz="3200" dirty="0" smtClean="0">
                <a:solidFill>
                  <a:srgbClr val="A50021"/>
                </a:solidFill>
              </a:rPr>
              <a:t>;</a:t>
            </a:r>
            <a:r>
              <a:rPr lang="en-GB" sz="3200" dirty="0" smtClean="0"/>
              <a:t> : </a:t>
            </a:r>
            <a:r>
              <a:rPr lang="en-GB" sz="3200" dirty="0" err="1" smtClean="0"/>
              <a:t>separatori</a:t>
            </a:r>
            <a:r>
              <a:rPr lang="en-GB" sz="3200" dirty="0" smtClean="0"/>
              <a:t> </a:t>
            </a:r>
            <a:r>
              <a:rPr lang="en-GB" sz="3200" dirty="0" err="1" smtClean="0"/>
              <a:t>vrsta</a:t>
            </a:r>
            <a:r>
              <a:rPr lang="en-GB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45416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build="p" autoUpdateAnimBg="0"/>
      <p:bldP spid="31" grpId="0" build="p" autoUpdateAnimBg="0"/>
      <p:bldP spid="32" grpId="0" build="p" autoUpdateAnimBg="0"/>
      <p:bldP spid="36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Operator :</a:t>
            </a:r>
            <a:endParaRPr lang="sr-Latn-RS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533400" y="1674812"/>
            <a:ext cx="8534400" cy="487838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spcBef>
                <a:spcPts val="500"/>
              </a:spcBef>
              <a:buFont typeface="Courier New" pitchFamily="49" charset="0"/>
              <a:buNone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000" dirty="0" smtClean="0">
                <a:latin typeface="Courier New" pitchFamily="49" charset="0"/>
              </a:rPr>
              <a:t>&gt;&gt; 1:5</a:t>
            </a:r>
            <a:endParaRPr lang="en-GB" sz="2000" dirty="0" smtClean="0">
              <a:solidFill>
                <a:srgbClr val="00B050"/>
              </a:solidFill>
              <a:latin typeface="Courier New" pitchFamily="49" charset="0"/>
            </a:endParaRPr>
          </a:p>
          <a:p>
            <a:pPr>
              <a:lnSpc>
                <a:spcPct val="90000"/>
              </a:lnSpc>
              <a:spcBef>
                <a:spcPts val="500"/>
              </a:spcBef>
              <a:buFont typeface="Courier New" pitchFamily="49" charset="0"/>
              <a:buNone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000" dirty="0" err="1" smtClean="0">
                <a:latin typeface="Courier New" pitchFamily="49" charset="0"/>
              </a:rPr>
              <a:t>ans</a:t>
            </a:r>
            <a:r>
              <a:rPr lang="en-GB" sz="2000" dirty="0" smtClean="0">
                <a:latin typeface="Courier New" pitchFamily="49" charset="0"/>
              </a:rPr>
              <a:t> =</a:t>
            </a:r>
          </a:p>
          <a:p>
            <a:pPr>
              <a:lnSpc>
                <a:spcPct val="90000"/>
              </a:lnSpc>
              <a:spcBef>
                <a:spcPts val="500"/>
              </a:spcBef>
              <a:buFont typeface="Courier New" pitchFamily="49" charset="0"/>
              <a:buNone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000" dirty="0" smtClean="0">
                <a:latin typeface="Courier New" pitchFamily="49" charset="0"/>
              </a:rPr>
              <a:t>     1     2     3     4     5</a:t>
            </a:r>
          </a:p>
          <a:p>
            <a:pPr>
              <a:lnSpc>
                <a:spcPct val="90000"/>
              </a:lnSpc>
              <a:spcBef>
                <a:spcPts val="500"/>
              </a:spcBef>
              <a:buFont typeface="Courier New" pitchFamily="49" charset="0"/>
              <a:buNone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000" dirty="0">
                <a:latin typeface="Courier New" pitchFamily="49" charset="0"/>
              </a:rPr>
              <a:t>&gt;&gt; </a:t>
            </a:r>
            <a:r>
              <a:rPr lang="en-GB" sz="2000" dirty="0" smtClean="0">
                <a:latin typeface="Courier New" pitchFamily="49" charset="0"/>
              </a:rPr>
              <a:t>x=5:-1:1</a:t>
            </a:r>
            <a:r>
              <a:rPr lang="en-GB" sz="2000" dirty="0" smtClean="0">
                <a:solidFill>
                  <a:srgbClr val="00B050"/>
                </a:solidFill>
                <a:latin typeface="Courier New" pitchFamily="49" charset="0"/>
              </a:rPr>
              <a:t> </a:t>
            </a:r>
            <a:endParaRPr lang="en-GB" sz="2000" dirty="0">
              <a:solidFill>
                <a:srgbClr val="00B050"/>
              </a:solidFill>
              <a:latin typeface="Courier New" pitchFamily="49" charset="0"/>
            </a:endParaRPr>
          </a:p>
          <a:p>
            <a:pPr>
              <a:lnSpc>
                <a:spcPct val="90000"/>
              </a:lnSpc>
              <a:spcBef>
                <a:spcPts val="500"/>
              </a:spcBef>
              <a:buFont typeface="Courier New" pitchFamily="49" charset="0"/>
              <a:buNone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sr-Latn-RS" sz="2000" dirty="0">
                <a:latin typeface="Courier New" pitchFamily="49" charset="0"/>
              </a:rPr>
              <a:t>x</a:t>
            </a:r>
            <a:r>
              <a:rPr lang="en-GB" sz="2000" dirty="0" smtClean="0">
                <a:latin typeface="Courier New" pitchFamily="49" charset="0"/>
              </a:rPr>
              <a:t> </a:t>
            </a:r>
            <a:r>
              <a:rPr lang="en-GB" sz="2000" dirty="0">
                <a:latin typeface="Courier New" pitchFamily="49" charset="0"/>
              </a:rPr>
              <a:t>=</a:t>
            </a:r>
          </a:p>
          <a:p>
            <a:pPr>
              <a:lnSpc>
                <a:spcPct val="90000"/>
              </a:lnSpc>
              <a:spcBef>
                <a:spcPts val="500"/>
              </a:spcBef>
              <a:buFont typeface="Courier New" pitchFamily="49" charset="0"/>
              <a:buNone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000" dirty="0">
                <a:latin typeface="Courier New" pitchFamily="49" charset="0"/>
              </a:rPr>
              <a:t>     </a:t>
            </a:r>
            <a:r>
              <a:rPr lang="sr-Latn-RS" sz="2000" dirty="0" smtClean="0">
                <a:latin typeface="Courier New" pitchFamily="49" charset="0"/>
              </a:rPr>
              <a:t>5</a:t>
            </a:r>
            <a:r>
              <a:rPr lang="en-GB" sz="2000" dirty="0" smtClean="0">
                <a:latin typeface="Courier New" pitchFamily="49" charset="0"/>
              </a:rPr>
              <a:t>     </a:t>
            </a:r>
            <a:r>
              <a:rPr lang="sr-Latn-RS" sz="2000" dirty="0" smtClean="0">
                <a:latin typeface="Courier New" pitchFamily="49" charset="0"/>
              </a:rPr>
              <a:t>4</a:t>
            </a:r>
            <a:r>
              <a:rPr lang="en-GB" sz="2000" dirty="0" smtClean="0">
                <a:latin typeface="Courier New" pitchFamily="49" charset="0"/>
              </a:rPr>
              <a:t>     </a:t>
            </a:r>
            <a:r>
              <a:rPr lang="sr-Latn-RS" sz="2000" dirty="0" smtClean="0">
                <a:latin typeface="Courier New" pitchFamily="49" charset="0"/>
              </a:rPr>
              <a:t>3</a:t>
            </a:r>
            <a:r>
              <a:rPr lang="en-GB" sz="2000" dirty="0" smtClean="0">
                <a:latin typeface="Courier New" pitchFamily="49" charset="0"/>
              </a:rPr>
              <a:t>     </a:t>
            </a:r>
            <a:r>
              <a:rPr lang="sr-Latn-RS" sz="2000" dirty="0" smtClean="0">
                <a:latin typeface="Courier New" pitchFamily="49" charset="0"/>
              </a:rPr>
              <a:t>2</a:t>
            </a:r>
            <a:r>
              <a:rPr lang="en-GB" sz="2000" dirty="0" smtClean="0">
                <a:latin typeface="Courier New" pitchFamily="49" charset="0"/>
              </a:rPr>
              <a:t>     </a:t>
            </a:r>
            <a:r>
              <a:rPr lang="sr-Latn-RS" sz="2000" dirty="0">
                <a:latin typeface="Courier New" pitchFamily="49" charset="0"/>
              </a:rPr>
              <a:t>1</a:t>
            </a:r>
            <a:endParaRPr lang="en-GB" sz="2000" dirty="0" smtClean="0">
              <a:latin typeface="Courier New" pitchFamily="49" charset="0"/>
            </a:endParaRPr>
          </a:p>
          <a:p>
            <a:pPr>
              <a:lnSpc>
                <a:spcPct val="90000"/>
              </a:lnSpc>
              <a:spcBef>
                <a:spcPts val="500"/>
              </a:spcBef>
              <a:buFont typeface="Courier New" pitchFamily="49" charset="0"/>
              <a:buNone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000" dirty="0" smtClean="0">
                <a:latin typeface="Courier New" pitchFamily="49" charset="0"/>
              </a:rPr>
              <a:t>&gt;&gt; 1:0.9:6</a:t>
            </a:r>
            <a:endParaRPr lang="en-GB" sz="2000" dirty="0" smtClean="0">
              <a:solidFill>
                <a:srgbClr val="00B050"/>
              </a:solidFill>
              <a:latin typeface="Courier New" pitchFamily="49" charset="0"/>
            </a:endParaRPr>
          </a:p>
          <a:p>
            <a:pPr>
              <a:lnSpc>
                <a:spcPct val="90000"/>
              </a:lnSpc>
              <a:spcBef>
                <a:spcPts val="500"/>
              </a:spcBef>
              <a:buFont typeface="Courier New" pitchFamily="49" charset="0"/>
              <a:buNone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000" dirty="0" err="1" smtClean="0">
                <a:latin typeface="Courier New" pitchFamily="49" charset="0"/>
              </a:rPr>
              <a:t>ans</a:t>
            </a:r>
            <a:r>
              <a:rPr lang="en-GB" sz="2000" dirty="0" smtClean="0">
                <a:latin typeface="Courier New" pitchFamily="49" charset="0"/>
              </a:rPr>
              <a:t> =</a:t>
            </a:r>
          </a:p>
          <a:p>
            <a:pPr>
              <a:lnSpc>
                <a:spcPct val="90000"/>
              </a:lnSpc>
              <a:spcBef>
                <a:spcPts val="500"/>
              </a:spcBef>
              <a:buFont typeface="Courier New" pitchFamily="49" charset="0"/>
              <a:buNone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000" dirty="0" smtClean="0">
                <a:latin typeface="Courier New" pitchFamily="49" charset="0"/>
              </a:rPr>
              <a:t>    1.0000   1.9000   2.8000   3.7000   4.6000  5.5000</a:t>
            </a:r>
          </a:p>
          <a:p>
            <a:pPr lvl="0">
              <a:lnSpc>
                <a:spcPct val="90000"/>
              </a:lnSpc>
              <a:buClr>
                <a:srgbClr val="FF0000"/>
              </a:buClr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endParaRPr lang="en-US" sz="2000" dirty="0" smtClean="0">
              <a:solidFill>
                <a:srgbClr val="A50021"/>
              </a:solidFill>
              <a:latin typeface="Courier New" pitchFamily="49" charset="0"/>
              <a:cs typeface="Courier New" pitchFamily="49" charset="0"/>
            </a:endParaRPr>
          </a:p>
          <a:p>
            <a:pPr lvl="0">
              <a:lnSpc>
                <a:spcPct val="90000"/>
              </a:lnSpc>
              <a:buClr>
                <a:srgbClr val="FF0000"/>
              </a:buClr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sr-Latn-RS" sz="2000" dirty="0" err="1" smtClean="0">
                <a:solidFill>
                  <a:srgbClr val="A50021"/>
                </a:solidFill>
                <a:latin typeface="Courier New" pitchFamily="49" charset="0"/>
                <a:cs typeface="Courier New" pitchFamily="49" charset="0"/>
              </a:rPr>
              <a:t>linspace</a:t>
            </a:r>
            <a:r>
              <a:rPr lang="sr-Latn-RS" sz="2000" dirty="0" smtClean="0">
                <a:latin typeface="Courier New" pitchFamily="49" charset="0"/>
                <a:cs typeface="Courier New" pitchFamily="49" charset="0"/>
              </a:rPr>
              <a:t>(start,</a:t>
            </a:r>
            <a:r>
              <a:rPr lang="sr-Latn-RS" sz="2000" dirty="0" err="1" smtClean="0">
                <a:latin typeface="Courier New" pitchFamily="49" charset="0"/>
                <a:cs typeface="Courier New" pitchFamily="49" charset="0"/>
              </a:rPr>
              <a:t>end</a:t>
            </a:r>
            <a:r>
              <a:rPr lang="sr-Latn-RS" sz="2000" dirty="0" smtClean="0">
                <a:latin typeface="Courier New" pitchFamily="49" charset="0"/>
                <a:cs typeface="Courier New" pitchFamily="49" charset="0"/>
              </a:rPr>
              <a:t>,</a:t>
            </a:r>
            <a:r>
              <a:rPr lang="sr-Latn-RS" sz="2000" dirty="0" err="1" smtClean="0">
                <a:latin typeface="Courier New" pitchFamily="49" charset="0"/>
                <a:cs typeface="Courier New" pitchFamily="49" charset="0"/>
              </a:rPr>
              <a:t>number</a:t>
            </a:r>
            <a:r>
              <a:rPr lang="sr-Latn-RS" sz="2000" dirty="0" smtClean="0">
                <a:latin typeface="Courier New" pitchFamily="49" charset="0"/>
                <a:cs typeface="Courier New" pitchFamily="49" charset="0"/>
              </a:rPr>
              <a:t>)</a:t>
            </a:r>
            <a:r>
              <a:rPr lang="en-US" sz="2000" dirty="0" smtClean="0">
                <a:latin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</a:rPr>
              <a:t>Kreira</a:t>
            </a:r>
            <a:r>
              <a:rPr lang="en-US" sz="2000" dirty="0">
                <a:latin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</a:rPr>
              <a:t>vektor</a:t>
            </a:r>
            <a:r>
              <a:rPr lang="en-US" sz="2000" dirty="0">
                <a:latin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</a:rPr>
              <a:t>vrste</a:t>
            </a:r>
            <a:r>
              <a:rPr lang="en-US" sz="2000" dirty="0">
                <a:latin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</a:rPr>
              <a:t>koji</a:t>
            </a:r>
            <a:r>
              <a:rPr lang="en-US" sz="2000" dirty="0">
                <a:latin typeface="Times New Roman" pitchFamily="18" charset="0"/>
              </a:rPr>
              <a:t> je </a:t>
            </a:r>
            <a:r>
              <a:rPr lang="en-US" sz="2000" dirty="0" err="1">
                <a:latin typeface="Times New Roman" pitchFamily="18" charset="0"/>
              </a:rPr>
              <a:t>aritmeti</a:t>
            </a:r>
            <a:r>
              <a:rPr lang="sr-Latn-RS" sz="2000" dirty="0">
                <a:latin typeface="Times New Roman" pitchFamily="18" charset="0"/>
              </a:rPr>
              <a:t>č</a:t>
            </a:r>
            <a:r>
              <a:rPr lang="en-US" sz="2000" dirty="0" err="1">
                <a:latin typeface="Times New Roman" pitchFamily="18" charset="0"/>
              </a:rPr>
              <a:t>ki</a:t>
            </a:r>
            <a:r>
              <a:rPr lang="en-US" sz="2000" dirty="0">
                <a:latin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</a:rPr>
              <a:t>niz</a:t>
            </a:r>
            <a:r>
              <a:rPr lang="sr-Latn-RS" sz="2000" dirty="0">
                <a:latin typeface="Times New Roman" pitchFamily="18" charset="0"/>
              </a:rPr>
              <a:t> sa </a:t>
            </a:r>
            <a:r>
              <a:rPr lang="sr-Latn-RS" sz="2000" i="1" dirty="0" err="1">
                <a:latin typeface="Times New Roman" pitchFamily="18" charset="0"/>
              </a:rPr>
              <a:t>number</a:t>
            </a:r>
            <a:r>
              <a:rPr lang="sr-Latn-RS" sz="2000" dirty="0">
                <a:latin typeface="Times New Roman" pitchFamily="18" charset="0"/>
              </a:rPr>
              <a:t> elemenata. Prvi element ima vrednost </a:t>
            </a:r>
            <a:r>
              <a:rPr lang="sr-Latn-RS" sz="2000" i="1" dirty="0">
                <a:latin typeface="Times New Roman" pitchFamily="18" charset="0"/>
              </a:rPr>
              <a:t>start</a:t>
            </a:r>
            <a:r>
              <a:rPr lang="sr-Latn-RS" sz="2000" dirty="0">
                <a:latin typeface="Times New Roman" pitchFamily="18" charset="0"/>
              </a:rPr>
              <a:t> a poslednji ima vrednost </a:t>
            </a:r>
            <a:r>
              <a:rPr lang="sr-Latn-RS" sz="2000" i="1" dirty="0" err="1">
                <a:latin typeface="Times New Roman" pitchFamily="18" charset="0"/>
              </a:rPr>
              <a:t>end</a:t>
            </a:r>
            <a:r>
              <a:rPr lang="sr-Latn-RS" sz="2000" dirty="0">
                <a:latin typeface="Times New Roman" pitchFamily="18" charset="0"/>
              </a:rPr>
              <a:t>.</a:t>
            </a:r>
            <a:endParaRPr lang="en-US" sz="2000" dirty="0">
              <a:solidFill>
                <a:srgbClr val="CC33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Clr>
                <a:srgbClr val="FF0000"/>
              </a:buClr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endParaRPr lang="en-GB" sz="2000" dirty="0" smtClean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638800" y="3523075"/>
            <a:ext cx="3048000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buClr>
                <a:srgbClr val="FF0000"/>
              </a:buClr>
              <a:buFont typeface="Arial" pitchFamily="34" charset="0"/>
              <a:buNone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sr-Latn-RS" dirty="0">
                <a:solidFill>
                  <a:srgbClr val="A50021"/>
                </a:solidFill>
              </a:rPr>
              <a:t>Poslednji element je uvek manji ili jednak od gornje granice</a:t>
            </a:r>
          </a:p>
        </p:txBody>
      </p:sp>
      <p:sp>
        <p:nvSpPr>
          <p:cNvPr id="5" name="Rectangle 4"/>
          <p:cNvSpPr/>
          <p:nvPr/>
        </p:nvSpPr>
        <p:spPr>
          <a:xfrm>
            <a:off x="4895850" y="2743200"/>
            <a:ext cx="3048000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buClr>
                <a:srgbClr val="FF0000"/>
              </a:buClr>
              <a:buFont typeface="Arial" pitchFamily="34" charset="0"/>
              <a:buNone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sr-Latn-RS" dirty="0" err="1" smtClean="0">
                <a:solidFill>
                  <a:srgbClr val="A50021"/>
                </a:solidFill>
              </a:rPr>
              <a:t>Inkrement</a:t>
            </a:r>
            <a:r>
              <a:rPr lang="sr-Latn-RS" dirty="0" smtClean="0">
                <a:solidFill>
                  <a:srgbClr val="A50021"/>
                </a:solidFill>
              </a:rPr>
              <a:t> je podrazumevano 1 inače može biti proizvoljan</a:t>
            </a:r>
            <a:endParaRPr lang="sr-Latn-RS" dirty="0">
              <a:solidFill>
                <a:srgbClr val="A5002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105275" y="1703707"/>
            <a:ext cx="1990725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buClr>
                <a:srgbClr val="FF0000"/>
              </a:buClr>
              <a:buFont typeface="Arial" pitchFamily="34" charset="0"/>
              <a:buNone/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sr-Latn-RS" dirty="0" smtClean="0">
                <a:solidFill>
                  <a:srgbClr val="A50021"/>
                </a:solidFill>
              </a:rPr>
              <a:t>Kreira vektor vrste</a:t>
            </a:r>
            <a:endParaRPr lang="sr-Latn-RS" dirty="0">
              <a:solidFill>
                <a:srgbClr val="A50021"/>
              </a:solidFill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3352800" y="1874523"/>
            <a:ext cx="838200" cy="411477"/>
          </a:xfrm>
          <a:prstGeom prst="straightConnector1">
            <a:avLst/>
          </a:prstGeom>
          <a:ln>
            <a:solidFill>
              <a:srgbClr val="A5002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Freeform 9"/>
          <p:cNvSpPr/>
          <p:nvPr/>
        </p:nvSpPr>
        <p:spPr>
          <a:xfrm>
            <a:off x="1728863" y="2971800"/>
            <a:ext cx="3233662" cy="419109"/>
          </a:xfrm>
          <a:custGeom>
            <a:avLst/>
            <a:gdLst>
              <a:gd name="connsiteX0" fmla="*/ 3233662 w 3233662"/>
              <a:gd name="connsiteY0" fmla="*/ 0 h 419109"/>
              <a:gd name="connsiteX1" fmla="*/ 404737 w 3233662"/>
              <a:gd name="connsiteY1" fmla="*/ 419100 h 419109"/>
              <a:gd name="connsiteX2" fmla="*/ 80887 w 3233662"/>
              <a:gd name="connsiteY2" fmla="*/ 9525 h 419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3662" h="419109">
                <a:moveTo>
                  <a:pt x="3233662" y="0"/>
                </a:moveTo>
                <a:cubicBezTo>
                  <a:pt x="2081930" y="208756"/>
                  <a:pt x="930199" y="417513"/>
                  <a:pt x="404737" y="419100"/>
                </a:cubicBezTo>
                <a:cubicBezTo>
                  <a:pt x="-120725" y="420687"/>
                  <a:pt x="-19919" y="215106"/>
                  <a:pt x="80887" y="9525"/>
                </a:cubicBezTo>
              </a:path>
            </a:pathLst>
          </a:custGeom>
          <a:ln>
            <a:solidFill>
              <a:srgbClr val="A5002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7696200" y="4114006"/>
            <a:ext cx="609600" cy="229394"/>
          </a:xfrm>
          <a:prstGeom prst="straightConnector1">
            <a:avLst/>
          </a:prstGeom>
          <a:ln>
            <a:solidFill>
              <a:srgbClr val="A5002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reeform 12"/>
          <p:cNvSpPr/>
          <p:nvPr/>
        </p:nvSpPr>
        <p:spPr>
          <a:xfrm>
            <a:off x="1743075" y="2971800"/>
            <a:ext cx="3200400" cy="1320546"/>
          </a:xfrm>
          <a:custGeom>
            <a:avLst/>
            <a:gdLst>
              <a:gd name="connsiteX0" fmla="*/ 3200400 w 3200400"/>
              <a:gd name="connsiteY0" fmla="*/ 0 h 1320546"/>
              <a:gd name="connsiteX1" fmla="*/ 1638300 w 3200400"/>
              <a:gd name="connsiteY1" fmla="*/ 1257300 h 1320546"/>
              <a:gd name="connsiteX2" fmla="*/ 0 w 3200400"/>
              <a:gd name="connsiteY2" fmla="*/ 1019175 h 1320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00400" h="1320546">
                <a:moveTo>
                  <a:pt x="3200400" y="0"/>
                </a:moveTo>
                <a:cubicBezTo>
                  <a:pt x="2686050" y="543719"/>
                  <a:pt x="2171700" y="1087438"/>
                  <a:pt x="1638300" y="1257300"/>
                </a:cubicBezTo>
                <a:cubicBezTo>
                  <a:pt x="1104900" y="1427162"/>
                  <a:pt x="552450" y="1223168"/>
                  <a:pt x="0" y="1019175"/>
                </a:cubicBezTo>
              </a:path>
            </a:pathLst>
          </a:custGeom>
          <a:ln>
            <a:solidFill>
              <a:srgbClr val="A5002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822505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Operator </a:t>
            </a:r>
            <a:r>
              <a:rPr lang="en-US" dirty="0" smtClean="0"/>
              <a:t>[]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1143000"/>
          </a:xfrm>
        </p:spPr>
        <p:txBody>
          <a:bodyPr>
            <a:normAutofit fontScale="85000" lnSpcReduction="20000"/>
          </a:bodyPr>
          <a:lstStyle/>
          <a:p>
            <a:r>
              <a:rPr lang="sr-Latn-RS" dirty="0" err="1" smtClean="0"/>
              <a:t>Konkatenacija</a:t>
            </a:r>
            <a:r>
              <a:rPr lang="sr-Latn-RS" dirty="0" smtClean="0"/>
              <a:t> </a:t>
            </a:r>
          </a:p>
          <a:p>
            <a:pPr lvl="1"/>
            <a:r>
              <a:rPr lang="sr-Latn-RS" dirty="0" smtClean="0"/>
              <a:t>Horizontalna: </a:t>
            </a:r>
            <a:r>
              <a:rPr lang="sr-Latn-RS" dirty="0" smtClean="0">
                <a:solidFill>
                  <a:srgbClr val="A50021"/>
                </a:solidFill>
              </a:rPr>
              <a:t>praznina</a:t>
            </a:r>
            <a:r>
              <a:rPr lang="sr-Latn-RS" dirty="0" smtClean="0"/>
              <a:t>/</a:t>
            </a:r>
            <a:r>
              <a:rPr lang="sr-Latn-RS" dirty="0" smtClean="0">
                <a:solidFill>
                  <a:srgbClr val="A50021"/>
                </a:solidFill>
              </a:rPr>
              <a:t>, </a:t>
            </a:r>
            <a:r>
              <a:rPr lang="sr-Latn-RS" dirty="0" smtClean="0"/>
              <a:t>: broj vrsta mora biti jednak</a:t>
            </a:r>
          </a:p>
          <a:p>
            <a:pPr lvl="1"/>
            <a:r>
              <a:rPr lang="sr-Latn-RS" dirty="0" smtClean="0"/>
              <a:t>Vertikalna: </a:t>
            </a:r>
            <a:r>
              <a:rPr lang="sr-Latn-RS" dirty="0" smtClean="0">
                <a:solidFill>
                  <a:srgbClr val="A50021"/>
                </a:solidFill>
              </a:rPr>
              <a:t>novi red</a:t>
            </a:r>
            <a:r>
              <a:rPr lang="sr-Latn-RS" dirty="0" smtClean="0"/>
              <a:t>/</a:t>
            </a:r>
            <a:r>
              <a:rPr lang="sr-Latn-RS" dirty="0" smtClean="0">
                <a:solidFill>
                  <a:srgbClr val="A50021"/>
                </a:solidFill>
              </a:rPr>
              <a:t>; </a:t>
            </a:r>
            <a:r>
              <a:rPr lang="sr-Latn-RS" dirty="0" smtClean="0"/>
              <a:t>: broj kolona mora biti jednak</a:t>
            </a:r>
            <a:endParaRPr lang="sr-Latn-R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13" y="2886075"/>
            <a:ext cx="8105775" cy="3590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7217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Podmatrica</a:t>
            </a:r>
            <a:r>
              <a:rPr lang="en-US" dirty="0"/>
              <a:t>/</a:t>
            </a:r>
            <a:r>
              <a:rPr lang="en-US" dirty="0" err="1" smtClean="0"/>
              <a:t>indeksiranje</a:t>
            </a:r>
            <a:endParaRPr lang="sr-Latn-RS" dirty="0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638300" y="1795463"/>
            <a:ext cx="3719512" cy="304323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860550" y="1817688"/>
            <a:ext cx="3397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accent2"/>
                </a:solidFill>
                <a:latin typeface="Arial" charset="0"/>
              </a:rPr>
              <a:t>4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505075" y="1817688"/>
            <a:ext cx="4953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accent2"/>
                </a:solidFill>
                <a:latin typeface="Arial" charset="0"/>
              </a:rPr>
              <a:t>10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319462" y="1817688"/>
            <a:ext cx="3397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accent2"/>
                </a:solidFill>
                <a:latin typeface="Arial" charset="0"/>
              </a:rPr>
              <a:t>1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4049712" y="1817688"/>
            <a:ext cx="3397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accent2"/>
                </a:solidFill>
                <a:latin typeface="Arial" charset="0"/>
              </a:rPr>
              <a:t>6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4778375" y="1817688"/>
            <a:ext cx="3397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accent2"/>
                </a:solidFill>
                <a:latin typeface="Arial" charset="0"/>
              </a:rPr>
              <a:t>2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666875" y="1825625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666875" y="1825625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685925" y="1825625"/>
            <a:ext cx="71437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2400300" y="1825625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2417762" y="1825625"/>
            <a:ext cx="7112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3128962" y="1825625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3148012" y="1825625"/>
            <a:ext cx="7112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3859212" y="1825625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3876675" y="1825625"/>
            <a:ext cx="7112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4587875" y="1825625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4605337" y="1825625"/>
            <a:ext cx="7080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5313362" y="1825625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5313362" y="1825625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1666875" y="1843088"/>
            <a:ext cx="25400" cy="5746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2400300" y="1843088"/>
            <a:ext cx="25400" cy="5746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3128962" y="1843088"/>
            <a:ext cx="25400" cy="5746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3859212" y="1843088"/>
            <a:ext cx="25400" cy="5746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27" name="Rectangle 26"/>
          <p:cNvSpPr>
            <a:spLocks noChangeArrowheads="1"/>
          </p:cNvSpPr>
          <p:nvPr/>
        </p:nvSpPr>
        <p:spPr bwMode="auto">
          <a:xfrm>
            <a:off x="4587875" y="1843088"/>
            <a:ext cx="25400" cy="5746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28" name="Rectangle 27"/>
          <p:cNvSpPr>
            <a:spLocks noChangeArrowheads="1"/>
          </p:cNvSpPr>
          <p:nvPr/>
        </p:nvSpPr>
        <p:spPr bwMode="auto">
          <a:xfrm>
            <a:off x="5313362" y="1843088"/>
            <a:ext cx="25400" cy="5746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29" name="Rectangle 28"/>
          <p:cNvSpPr>
            <a:spLocks noChangeArrowheads="1"/>
          </p:cNvSpPr>
          <p:nvPr/>
        </p:nvSpPr>
        <p:spPr bwMode="auto">
          <a:xfrm>
            <a:off x="1860550" y="2400300"/>
            <a:ext cx="33972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accent2"/>
                </a:solidFill>
                <a:latin typeface="Arial" charset="0"/>
              </a:rPr>
              <a:t>8</a:t>
            </a:r>
          </a:p>
        </p:txBody>
      </p:sp>
      <p:sp>
        <p:nvSpPr>
          <p:cNvPr id="30" name="Rectangle 29"/>
          <p:cNvSpPr>
            <a:spLocks noChangeArrowheads="1"/>
          </p:cNvSpPr>
          <p:nvPr/>
        </p:nvSpPr>
        <p:spPr bwMode="auto">
          <a:xfrm>
            <a:off x="2462212" y="2400300"/>
            <a:ext cx="573088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accent2"/>
                </a:solidFill>
                <a:latin typeface="Arial" charset="0"/>
              </a:rPr>
              <a:t>1.2</a:t>
            </a:r>
          </a:p>
        </p:txBody>
      </p:sp>
      <p:sp>
        <p:nvSpPr>
          <p:cNvPr id="31" name="Rectangle 30"/>
          <p:cNvSpPr>
            <a:spLocks noChangeArrowheads="1"/>
          </p:cNvSpPr>
          <p:nvPr/>
        </p:nvSpPr>
        <p:spPr bwMode="auto">
          <a:xfrm>
            <a:off x="3319462" y="2400300"/>
            <a:ext cx="33972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accent2"/>
                </a:solidFill>
                <a:latin typeface="Arial" charset="0"/>
              </a:rPr>
              <a:t>9</a:t>
            </a:r>
          </a:p>
        </p:txBody>
      </p:sp>
      <p:sp>
        <p:nvSpPr>
          <p:cNvPr id="32" name="Rectangle 31"/>
          <p:cNvSpPr>
            <a:spLocks noChangeArrowheads="1"/>
          </p:cNvSpPr>
          <p:nvPr/>
        </p:nvSpPr>
        <p:spPr bwMode="auto">
          <a:xfrm>
            <a:off x="4049712" y="2400300"/>
            <a:ext cx="33972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accent2"/>
                </a:solidFill>
                <a:latin typeface="Arial" charset="0"/>
              </a:rPr>
              <a:t>4</a:t>
            </a:r>
          </a:p>
        </p:txBody>
      </p:sp>
      <p:sp>
        <p:nvSpPr>
          <p:cNvPr id="33" name="Rectangle 32"/>
          <p:cNvSpPr>
            <a:spLocks noChangeArrowheads="1"/>
          </p:cNvSpPr>
          <p:nvPr/>
        </p:nvSpPr>
        <p:spPr bwMode="auto">
          <a:xfrm>
            <a:off x="4692650" y="2400300"/>
            <a:ext cx="4953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accent2"/>
                </a:solidFill>
                <a:latin typeface="Arial" charset="0"/>
              </a:rPr>
              <a:t>25</a:t>
            </a:r>
          </a:p>
        </p:txBody>
      </p:sp>
      <p:sp>
        <p:nvSpPr>
          <p:cNvPr id="34" name="Rectangle 33"/>
          <p:cNvSpPr>
            <a:spLocks noChangeArrowheads="1"/>
          </p:cNvSpPr>
          <p:nvPr/>
        </p:nvSpPr>
        <p:spPr bwMode="auto">
          <a:xfrm>
            <a:off x="1666875" y="2416175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35" name="Rectangle 34"/>
          <p:cNvSpPr>
            <a:spLocks noChangeArrowheads="1"/>
          </p:cNvSpPr>
          <p:nvPr/>
        </p:nvSpPr>
        <p:spPr bwMode="auto">
          <a:xfrm>
            <a:off x="1685925" y="2416175"/>
            <a:ext cx="71437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36" name="Rectangle 35"/>
          <p:cNvSpPr>
            <a:spLocks noChangeArrowheads="1"/>
          </p:cNvSpPr>
          <p:nvPr/>
        </p:nvSpPr>
        <p:spPr bwMode="auto">
          <a:xfrm>
            <a:off x="2400300" y="2416175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37" name="Rectangle 36"/>
          <p:cNvSpPr>
            <a:spLocks noChangeArrowheads="1"/>
          </p:cNvSpPr>
          <p:nvPr/>
        </p:nvSpPr>
        <p:spPr bwMode="auto">
          <a:xfrm>
            <a:off x="2408237" y="2416175"/>
            <a:ext cx="7207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38" name="Rectangle 37"/>
          <p:cNvSpPr>
            <a:spLocks noChangeArrowheads="1"/>
          </p:cNvSpPr>
          <p:nvPr/>
        </p:nvSpPr>
        <p:spPr bwMode="auto">
          <a:xfrm>
            <a:off x="3128962" y="2416175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39" name="Rectangle 38"/>
          <p:cNvSpPr>
            <a:spLocks noChangeArrowheads="1"/>
          </p:cNvSpPr>
          <p:nvPr/>
        </p:nvSpPr>
        <p:spPr bwMode="auto">
          <a:xfrm>
            <a:off x="3138487" y="2416175"/>
            <a:ext cx="7207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859212" y="2416175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41" name="Rectangle 40"/>
          <p:cNvSpPr>
            <a:spLocks noChangeArrowheads="1"/>
          </p:cNvSpPr>
          <p:nvPr/>
        </p:nvSpPr>
        <p:spPr bwMode="auto">
          <a:xfrm>
            <a:off x="3867150" y="2416175"/>
            <a:ext cx="7207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>
            <a:off x="4587875" y="2416175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43" name="Rectangle 42"/>
          <p:cNvSpPr>
            <a:spLocks noChangeArrowheads="1"/>
          </p:cNvSpPr>
          <p:nvPr/>
        </p:nvSpPr>
        <p:spPr bwMode="auto">
          <a:xfrm>
            <a:off x="4597400" y="2416175"/>
            <a:ext cx="71755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44" name="Rectangle 43"/>
          <p:cNvSpPr>
            <a:spLocks noChangeArrowheads="1"/>
          </p:cNvSpPr>
          <p:nvPr/>
        </p:nvSpPr>
        <p:spPr bwMode="auto">
          <a:xfrm>
            <a:off x="5313362" y="2416175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45" name="Rectangle 44"/>
          <p:cNvSpPr>
            <a:spLocks noChangeArrowheads="1"/>
          </p:cNvSpPr>
          <p:nvPr/>
        </p:nvSpPr>
        <p:spPr bwMode="auto">
          <a:xfrm>
            <a:off x="1666875" y="2425700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46" name="Rectangle 45"/>
          <p:cNvSpPr>
            <a:spLocks noChangeArrowheads="1"/>
          </p:cNvSpPr>
          <p:nvPr/>
        </p:nvSpPr>
        <p:spPr bwMode="auto">
          <a:xfrm>
            <a:off x="2400300" y="2425700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47" name="Rectangle 46"/>
          <p:cNvSpPr>
            <a:spLocks noChangeArrowheads="1"/>
          </p:cNvSpPr>
          <p:nvPr/>
        </p:nvSpPr>
        <p:spPr bwMode="auto">
          <a:xfrm>
            <a:off x="3128962" y="2425700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48" name="Rectangle 47"/>
          <p:cNvSpPr>
            <a:spLocks noChangeArrowheads="1"/>
          </p:cNvSpPr>
          <p:nvPr/>
        </p:nvSpPr>
        <p:spPr bwMode="auto">
          <a:xfrm>
            <a:off x="3859212" y="2425700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49" name="Rectangle 48"/>
          <p:cNvSpPr>
            <a:spLocks noChangeArrowheads="1"/>
          </p:cNvSpPr>
          <p:nvPr/>
        </p:nvSpPr>
        <p:spPr bwMode="auto">
          <a:xfrm>
            <a:off x="4587875" y="2425700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50" name="Rectangle 49"/>
          <p:cNvSpPr>
            <a:spLocks noChangeArrowheads="1"/>
          </p:cNvSpPr>
          <p:nvPr/>
        </p:nvSpPr>
        <p:spPr bwMode="auto">
          <a:xfrm>
            <a:off x="5313362" y="2425700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51" name="Rectangle 50"/>
          <p:cNvSpPr>
            <a:spLocks noChangeArrowheads="1"/>
          </p:cNvSpPr>
          <p:nvPr/>
        </p:nvSpPr>
        <p:spPr bwMode="auto">
          <a:xfrm>
            <a:off x="1733550" y="2990850"/>
            <a:ext cx="573087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accent2"/>
                </a:solidFill>
                <a:latin typeface="Arial" charset="0"/>
              </a:rPr>
              <a:t>7.2</a:t>
            </a:r>
          </a:p>
        </p:txBody>
      </p:sp>
      <p:sp>
        <p:nvSpPr>
          <p:cNvPr id="52" name="Rectangle 51"/>
          <p:cNvSpPr>
            <a:spLocks noChangeArrowheads="1"/>
          </p:cNvSpPr>
          <p:nvPr/>
        </p:nvSpPr>
        <p:spPr bwMode="auto">
          <a:xfrm>
            <a:off x="2590800" y="2990850"/>
            <a:ext cx="33972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accent2"/>
                </a:solidFill>
                <a:latin typeface="Arial" charset="0"/>
              </a:rPr>
              <a:t>5</a:t>
            </a:r>
          </a:p>
        </p:txBody>
      </p:sp>
      <p:sp>
        <p:nvSpPr>
          <p:cNvPr id="53" name="Rectangle 52"/>
          <p:cNvSpPr>
            <a:spLocks noChangeArrowheads="1"/>
          </p:cNvSpPr>
          <p:nvPr/>
        </p:nvSpPr>
        <p:spPr bwMode="auto">
          <a:xfrm>
            <a:off x="3319462" y="2990850"/>
            <a:ext cx="33972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accent2"/>
                </a:solidFill>
                <a:latin typeface="Arial" charset="0"/>
              </a:rPr>
              <a:t>7</a:t>
            </a:r>
          </a:p>
        </p:txBody>
      </p:sp>
      <p:sp>
        <p:nvSpPr>
          <p:cNvPr id="54" name="Rectangle 53"/>
          <p:cNvSpPr>
            <a:spLocks noChangeArrowheads="1"/>
          </p:cNvSpPr>
          <p:nvPr/>
        </p:nvSpPr>
        <p:spPr bwMode="auto">
          <a:xfrm>
            <a:off x="4049712" y="2990850"/>
            <a:ext cx="33972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accent2"/>
                </a:solidFill>
                <a:latin typeface="Arial" charset="0"/>
              </a:rPr>
              <a:t>1</a:t>
            </a:r>
          </a:p>
        </p:txBody>
      </p:sp>
      <p:sp>
        <p:nvSpPr>
          <p:cNvPr id="55" name="Rectangle 54"/>
          <p:cNvSpPr>
            <a:spLocks noChangeArrowheads="1"/>
          </p:cNvSpPr>
          <p:nvPr/>
        </p:nvSpPr>
        <p:spPr bwMode="auto">
          <a:xfrm>
            <a:off x="4692650" y="2990850"/>
            <a:ext cx="4953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accent2"/>
                </a:solidFill>
                <a:latin typeface="Arial" charset="0"/>
              </a:rPr>
              <a:t>11</a:t>
            </a:r>
          </a:p>
        </p:txBody>
      </p:sp>
      <p:sp>
        <p:nvSpPr>
          <p:cNvPr id="56" name="Rectangle 55"/>
          <p:cNvSpPr>
            <a:spLocks noChangeArrowheads="1"/>
          </p:cNvSpPr>
          <p:nvPr/>
        </p:nvSpPr>
        <p:spPr bwMode="auto">
          <a:xfrm>
            <a:off x="1666875" y="3008313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57" name="Rectangle 56"/>
          <p:cNvSpPr>
            <a:spLocks noChangeArrowheads="1"/>
          </p:cNvSpPr>
          <p:nvPr/>
        </p:nvSpPr>
        <p:spPr bwMode="auto">
          <a:xfrm>
            <a:off x="1685925" y="3008313"/>
            <a:ext cx="71437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58" name="Rectangle 57"/>
          <p:cNvSpPr>
            <a:spLocks noChangeArrowheads="1"/>
          </p:cNvSpPr>
          <p:nvPr/>
        </p:nvSpPr>
        <p:spPr bwMode="auto">
          <a:xfrm>
            <a:off x="2400300" y="3008313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59" name="Rectangle 58"/>
          <p:cNvSpPr>
            <a:spLocks noChangeArrowheads="1"/>
          </p:cNvSpPr>
          <p:nvPr/>
        </p:nvSpPr>
        <p:spPr bwMode="auto">
          <a:xfrm>
            <a:off x="2408237" y="3008313"/>
            <a:ext cx="7207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60" name="Rectangle 59"/>
          <p:cNvSpPr>
            <a:spLocks noChangeArrowheads="1"/>
          </p:cNvSpPr>
          <p:nvPr/>
        </p:nvSpPr>
        <p:spPr bwMode="auto">
          <a:xfrm>
            <a:off x="3128962" y="3008313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61" name="Rectangle 60"/>
          <p:cNvSpPr>
            <a:spLocks noChangeArrowheads="1"/>
          </p:cNvSpPr>
          <p:nvPr/>
        </p:nvSpPr>
        <p:spPr bwMode="auto">
          <a:xfrm>
            <a:off x="3138487" y="3008313"/>
            <a:ext cx="7207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62" name="Rectangle 61"/>
          <p:cNvSpPr>
            <a:spLocks noChangeArrowheads="1"/>
          </p:cNvSpPr>
          <p:nvPr/>
        </p:nvSpPr>
        <p:spPr bwMode="auto">
          <a:xfrm>
            <a:off x="3859212" y="3008313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63" name="Rectangle 62"/>
          <p:cNvSpPr>
            <a:spLocks noChangeArrowheads="1"/>
          </p:cNvSpPr>
          <p:nvPr/>
        </p:nvSpPr>
        <p:spPr bwMode="auto">
          <a:xfrm>
            <a:off x="3867150" y="3008313"/>
            <a:ext cx="7207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64" name="Rectangle 63"/>
          <p:cNvSpPr>
            <a:spLocks noChangeArrowheads="1"/>
          </p:cNvSpPr>
          <p:nvPr/>
        </p:nvSpPr>
        <p:spPr bwMode="auto">
          <a:xfrm>
            <a:off x="4587875" y="3008313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65" name="Rectangle 64"/>
          <p:cNvSpPr>
            <a:spLocks noChangeArrowheads="1"/>
          </p:cNvSpPr>
          <p:nvPr/>
        </p:nvSpPr>
        <p:spPr bwMode="auto">
          <a:xfrm>
            <a:off x="4597400" y="3008313"/>
            <a:ext cx="71755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66" name="Rectangle 65"/>
          <p:cNvSpPr>
            <a:spLocks noChangeArrowheads="1"/>
          </p:cNvSpPr>
          <p:nvPr/>
        </p:nvSpPr>
        <p:spPr bwMode="auto">
          <a:xfrm>
            <a:off x="5313362" y="3008313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67" name="Rectangle 66"/>
          <p:cNvSpPr>
            <a:spLocks noChangeArrowheads="1"/>
          </p:cNvSpPr>
          <p:nvPr/>
        </p:nvSpPr>
        <p:spPr bwMode="auto">
          <a:xfrm>
            <a:off x="1666875" y="3016250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68" name="Rectangle 67"/>
          <p:cNvSpPr>
            <a:spLocks noChangeArrowheads="1"/>
          </p:cNvSpPr>
          <p:nvPr/>
        </p:nvSpPr>
        <p:spPr bwMode="auto">
          <a:xfrm>
            <a:off x="2400300" y="3016250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69" name="Rectangle 68"/>
          <p:cNvSpPr>
            <a:spLocks noChangeArrowheads="1"/>
          </p:cNvSpPr>
          <p:nvPr/>
        </p:nvSpPr>
        <p:spPr bwMode="auto">
          <a:xfrm>
            <a:off x="3128962" y="3016250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70" name="Rectangle 69"/>
          <p:cNvSpPr>
            <a:spLocks noChangeArrowheads="1"/>
          </p:cNvSpPr>
          <p:nvPr/>
        </p:nvSpPr>
        <p:spPr bwMode="auto">
          <a:xfrm>
            <a:off x="3859212" y="3016250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71" name="Rectangle 70"/>
          <p:cNvSpPr>
            <a:spLocks noChangeArrowheads="1"/>
          </p:cNvSpPr>
          <p:nvPr/>
        </p:nvSpPr>
        <p:spPr bwMode="auto">
          <a:xfrm>
            <a:off x="4587875" y="3016250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72" name="Rectangle 71"/>
          <p:cNvSpPr>
            <a:spLocks noChangeArrowheads="1"/>
          </p:cNvSpPr>
          <p:nvPr/>
        </p:nvSpPr>
        <p:spPr bwMode="auto">
          <a:xfrm>
            <a:off x="5313362" y="3016250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73" name="Rectangle 72"/>
          <p:cNvSpPr>
            <a:spLocks noChangeArrowheads="1"/>
          </p:cNvSpPr>
          <p:nvPr/>
        </p:nvSpPr>
        <p:spPr bwMode="auto">
          <a:xfrm>
            <a:off x="1860550" y="3582988"/>
            <a:ext cx="3397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accent2"/>
                </a:solidFill>
                <a:latin typeface="Arial" charset="0"/>
              </a:rPr>
              <a:t>0</a:t>
            </a:r>
          </a:p>
        </p:txBody>
      </p:sp>
      <p:sp>
        <p:nvSpPr>
          <p:cNvPr id="74" name="Rectangle 73"/>
          <p:cNvSpPr>
            <a:spLocks noChangeArrowheads="1"/>
          </p:cNvSpPr>
          <p:nvPr/>
        </p:nvSpPr>
        <p:spPr bwMode="auto">
          <a:xfrm>
            <a:off x="2462212" y="3582988"/>
            <a:ext cx="573088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accent2"/>
                </a:solidFill>
                <a:latin typeface="Arial" charset="0"/>
              </a:rPr>
              <a:t>0.5</a:t>
            </a:r>
          </a:p>
        </p:txBody>
      </p:sp>
      <p:sp>
        <p:nvSpPr>
          <p:cNvPr id="75" name="Rectangle 74"/>
          <p:cNvSpPr>
            <a:spLocks noChangeArrowheads="1"/>
          </p:cNvSpPr>
          <p:nvPr/>
        </p:nvSpPr>
        <p:spPr bwMode="auto">
          <a:xfrm>
            <a:off x="3319462" y="3582988"/>
            <a:ext cx="3397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accent2"/>
                </a:solidFill>
                <a:latin typeface="Arial" charset="0"/>
              </a:rPr>
              <a:t>4</a:t>
            </a:r>
          </a:p>
        </p:txBody>
      </p:sp>
      <p:sp>
        <p:nvSpPr>
          <p:cNvPr id="76" name="Rectangle 75"/>
          <p:cNvSpPr>
            <a:spLocks noChangeArrowheads="1"/>
          </p:cNvSpPr>
          <p:nvPr/>
        </p:nvSpPr>
        <p:spPr bwMode="auto">
          <a:xfrm>
            <a:off x="4049712" y="3582988"/>
            <a:ext cx="3397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accent2"/>
                </a:solidFill>
                <a:latin typeface="Arial" charset="0"/>
              </a:rPr>
              <a:t>5</a:t>
            </a:r>
          </a:p>
        </p:txBody>
      </p:sp>
      <p:sp>
        <p:nvSpPr>
          <p:cNvPr id="77" name="Rectangle 76"/>
          <p:cNvSpPr>
            <a:spLocks noChangeArrowheads="1"/>
          </p:cNvSpPr>
          <p:nvPr/>
        </p:nvSpPr>
        <p:spPr bwMode="auto">
          <a:xfrm>
            <a:off x="4692650" y="3582988"/>
            <a:ext cx="4953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accent2"/>
                </a:solidFill>
                <a:latin typeface="Arial" charset="0"/>
              </a:rPr>
              <a:t>56</a:t>
            </a:r>
          </a:p>
        </p:txBody>
      </p:sp>
      <p:sp>
        <p:nvSpPr>
          <p:cNvPr id="78" name="Rectangle 77"/>
          <p:cNvSpPr>
            <a:spLocks noChangeArrowheads="1"/>
          </p:cNvSpPr>
          <p:nvPr/>
        </p:nvSpPr>
        <p:spPr bwMode="auto">
          <a:xfrm>
            <a:off x="1666875" y="3598863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79" name="Rectangle 78"/>
          <p:cNvSpPr>
            <a:spLocks noChangeArrowheads="1"/>
          </p:cNvSpPr>
          <p:nvPr/>
        </p:nvSpPr>
        <p:spPr bwMode="auto">
          <a:xfrm>
            <a:off x="1685925" y="3598863"/>
            <a:ext cx="71437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80" name="Rectangle 79"/>
          <p:cNvSpPr>
            <a:spLocks noChangeArrowheads="1"/>
          </p:cNvSpPr>
          <p:nvPr/>
        </p:nvSpPr>
        <p:spPr bwMode="auto">
          <a:xfrm>
            <a:off x="2400300" y="3598863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81" name="Rectangle 80"/>
          <p:cNvSpPr>
            <a:spLocks noChangeArrowheads="1"/>
          </p:cNvSpPr>
          <p:nvPr/>
        </p:nvSpPr>
        <p:spPr bwMode="auto">
          <a:xfrm>
            <a:off x="2408237" y="3598863"/>
            <a:ext cx="7207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82" name="Rectangle 81"/>
          <p:cNvSpPr>
            <a:spLocks noChangeArrowheads="1"/>
          </p:cNvSpPr>
          <p:nvPr/>
        </p:nvSpPr>
        <p:spPr bwMode="auto">
          <a:xfrm>
            <a:off x="3128962" y="3598863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83" name="Rectangle 82"/>
          <p:cNvSpPr>
            <a:spLocks noChangeArrowheads="1"/>
          </p:cNvSpPr>
          <p:nvPr/>
        </p:nvSpPr>
        <p:spPr bwMode="auto">
          <a:xfrm>
            <a:off x="3138487" y="3598863"/>
            <a:ext cx="7207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84" name="Rectangle 83"/>
          <p:cNvSpPr>
            <a:spLocks noChangeArrowheads="1"/>
          </p:cNvSpPr>
          <p:nvPr/>
        </p:nvSpPr>
        <p:spPr bwMode="auto">
          <a:xfrm>
            <a:off x="3859212" y="3598863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85" name="Rectangle 84"/>
          <p:cNvSpPr>
            <a:spLocks noChangeArrowheads="1"/>
          </p:cNvSpPr>
          <p:nvPr/>
        </p:nvSpPr>
        <p:spPr bwMode="auto">
          <a:xfrm>
            <a:off x="3867150" y="3598863"/>
            <a:ext cx="7207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86" name="Rectangle 85"/>
          <p:cNvSpPr>
            <a:spLocks noChangeArrowheads="1"/>
          </p:cNvSpPr>
          <p:nvPr/>
        </p:nvSpPr>
        <p:spPr bwMode="auto">
          <a:xfrm>
            <a:off x="4587875" y="3598863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87" name="Rectangle 86"/>
          <p:cNvSpPr>
            <a:spLocks noChangeArrowheads="1"/>
          </p:cNvSpPr>
          <p:nvPr/>
        </p:nvSpPr>
        <p:spPr bwMode="auto">
          <a:xfrm>
            <a:off x="4597400" y="3598863"/>
            <a:ext cx="71755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88" name="Rectangle 87"/>
          <p:cNvSpPr>
            <a:spLocks noChangeArrowheads="1"/>
          </p:cNvSpPr>
          <p:nvPr/>
        </p:nvSpPr>
        <p:spPr bwMode="auto">
          <a:xfrm>
            <a:off x="5313362" y="3598863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89" name="Rectangle 88"/>
          <p:cNvSpPr>
            <a:spLocks noChangeArrowheads="1"/>
          </p:cNvSpPr>
          <p:nvPr/>
        </p:nvSpPr>
        <p:spPr bwMode="auto">
          <a:xfrm>
            <a:off x="1666875" y="3606800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90" name="Rectangle 89"/>
          <p:cNvSpPr>
            <a:spLocks noChangeArrowheads="1"/>
          </p:cNvSpPr>
          <p:nvPr/>
        </p:nvSpPr>
        <p:spPr bwMode="auto">
          <a:xfrm>
            <a:off x="2400300" y="3606800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91" name="Rectangle 90"/>
          <p:cNvSpPr>
            <a:spLocks noChangeArrowheads="1"/>
          </p:cNvSpPr>
          <p:nvPr/>
        </p:nvSpPr>
        <p:spPr bwMode="auto">
          <a:xfrm>
            <a:off x="3128962" y="3606800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92" name="Rectangle 91"/>
          <p:cNvSpPr>
            <a:spLocks noChangeArrowheads="1"/>
          </p:cNvSpPr>
          <p:nvPr/>
        </p:nvSpPr>
        <p:spPr bwMode="auto">
          <a:xfrm>
            <a:off x="3859212" y="3606800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93" name="Rectangle 92"/>
          <p:cNvSpPr>
            <a:spLocks noChangeArrowheads="1"/>
          </p:cNvSpPr>
          <p:nvPr/>
        </p:nvSpPr>
        <p:spPr bwMode="auto">
          <a:xfrm>
            <a:off x="4587875" y="3606800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94" name="Rectangle 93"/>
          <p:cNvSpPr>
            <a:spLocks noChangeArrowheads="1"/>
          </p:cNvSpPr>
          <p:nvPr/>
        </p:nvSpPr>
        <p:spPr bwMode="auto">
          <a:xfrm>
            <a:off x="5313362" y="3606800"/>
            <a:ext cx="25400" cy="5826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95" name="Rectangle 94"/>
          <p:cNvSpPr>
            <a:spLocks noChangeArrowheads="1"/>
          </p:cNvSpPr>
          <p:nvPr/>
        </p:nvSpPr>
        <p:spPr bwMode="auto">
          <a:xfrm>
            <a:off x="1776412" y="4173538"/>
            <a:ext cx="4953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accent2"/>
                </a:solidFill>
                <a:latin typeface="Arial" charset="0"/>
              </a:rPr>
              <a:t>23</a:t>
            </a:r>
          </a:p>
        </p:txBody>
      </p:sp>
      <p:sp>
        <p:nvSpPr>
          <p:cNvPr id="96" name="Rectangle 95"/>
          <p:cNvSpPr>
            <a:spLocks noChangeArrowheads="1"/>
          </p:cNvSpPr>
          <p:nvPr/>
        </p:nvSpPr>
        <p:spPr bwMode="auto">
          <a:xfrm>
            <a:off x="2505075" y="4173538"/>
            <a:ext cx="4953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accent2"/>
                </a:solidFill>
                <a:latin typeface="Arial" charset="0"/>
              </a:rPr>
              <a:t>83</a:t>
            </a:r>
          </a:p>
        </p:txBody>
      </p:sp>
      <p:sp>
        <p:nvSpPr>
          <p:cNvPr id="97" name="Rectangle 96"/>
          <p:cNvSpPr>
            <a:spLocks noChangeArrowheads="1"/>
          </p:cNvSpPr>
          <p:nvPr/>
        </p:nvSpPr>
        <p:spPr bwMode="auto">
          <a:xfrm>
            <a:off x="3235325" y="4173538"/>
            <a:ext cx="4953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accent2"/>
                </a:solidFill>
                <a:latin typeface="Arial" charset="0"/>
              </a:rPr>
              <a:t>13</a:t>
            </a:r>
          </a:p>
        </p:txBody>
      </p:sp>
      <p:sp>
        <p:nvSpPr>
          <p:cNvPr id="98" name="Rectangle 97"/>
          <p:cNvSpPr>
            <a:spLocks noChangeArrowheads="1"/>
          </p:cNvSpPr>
          <p:nvPr/>
        </p:nvSpPr>
        <p:spPr bwMode="auto">
          <a:xfrm>
            <a:off x="4049712" y="4173538"/>
            <a:ext cx="3397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accent2"/>
                </a:solidFill>
                <a:latin typeface="Arial" charset="0"/>
              </a:rPr>
              <a:t>0</a:t>
            </a:r>
          </a:p>
        </p:txBody>
      </p:sp>
      <p:sp>
        <p:nvSpPr>
          <p:cNvPr id="99" name="Rectangle 98"/>
          <p:cNvSpPr>
            <a:spLocks noChangeArrowheads="1"/>
          </p:cNvSpPr>
          <p:nvPr/>
        </p:nvSpPr>
        <p:spPr bwMode="auto">
          <a:xfrm>
            <a:off x="4692650" y="4173538"/>
            <a:ext cx="4953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200" b="1">
                <a:solidFill>
                  <a:schemeClr val="accent2"/>
                </a:solidFill>
                <a:latin typeface="Arial" charset="0"/>
              </a:rPr>
              <a:t>10</a:t>
            </a:r>
          </a:p>
        </p:txBody>
      </p:sp>
      <p:sp>
        <p:nvSpPr>
          <p:cNvPr id="100" name="Rectangle 99"/>
          <p:cNvSpPr>
            <a:spLocks noChangeArrowheads="1"/>
          </p:cNvSpPr>
          <p:nvPr/>
        </p:nvSpPr>
        <p:spPr bwMode="auto">
          <a:xfrm>
            <a:off x="1666875" y="4189413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01" name="Rectangle 100"/>
          <p:cNvSpPr>
            <a:spLocks noChangeArrowheads="1"/>
          </p:cNvSpPr>
          <p:nvPr/>
        </p:nvSpPr>
        <p:spPr bwMode="auto">
          <a:xfrm>
            <a:off x="1685925" y="4189413"/>
            <a:ext cx="71437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02" name="Rectangle 101"/>
          <p:cNvSpPr>
            <a:spLocks noChangeArrowheads="1"/>
          </p:cNvSpPr>
          <p:nvPr/>
        </p:nvSpPr>
        <p:spPr bwMode="auto">
          <a:xfrm>
            <a:off x="2400300" y="4189413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03" name="Rectangle 102"/>
          <p:cNvSpPr>
            <a:spLocks noChangeArrowheads="1"/>
          </p:cNvSpPr>
          <p:nvPr/>
        </p:nvSpPr>
        <p:spPr bwMode="auto">
          <a:xfrm>
            <a:off x="2408237" y="4189413"/>
            <a:ext cx="7207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04" name="Rectangle 103"/>
          <p:cNvSpPr>
            <a:spLocks noChangeArrowheads="1"/>
          </p:cNvSpPr>
          <p:nvPr/>
        </p:nvSpPr>
        <p:spPr bwMode="auto">
          <a:xfrm>
            <a:off x="3128962" y="4189413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05" name="Rectangle 104"/>
          <p:cNvSpPr>
            <a:spLocks noChangeArrowheads="1"/>
          </p:cNvSpPr>
          <p:nvPr/>
        </p:nvSpPr>
        <p:spPr bwMode="auto">
          <a:xfrm>
            <a:off x="3138487" y="4189413"/>
            <a:ext cx="7207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06" name="Rectangle 105"/>
          <p:cNvSpPr>
            <a:spLocks noChangeArrowheads="1"/>
          </p:cNvSpPr>
          <p:nvPr/>
        </p:nvSpPr>
        <p:spPr bwMode="auto">
          <a:xfrm>
            <a:off x="3859212" y="4189413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07" name="Rectangle 106"/>
          <p:cNvSpPr>
            <a:spLocks noChangeArrowheads="1"/>
          </p:cNvSpPr>
          <p:nvPr/>
        </p:nvSpPr>
        <p:spPr bwMode="auto">
          <a:xfrm>
            <a:off x="3867150" y="4189413"/>
            <a:ext cx="7207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08" name="Rectangle 107"/>
          <p:cNvSpPr>
            <a:spLocks noChangeArrowheads="1"/>
          </p:cNvSpPr>
          <p:nvPr/>
        </p:nvSpPr>
        <p:spPr bwMode="auto">
          <a:xfrm>
            <a:off x="4587875" y="4189413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09" name="Rectangle 108"/>
          <p:cNvSpPr>
            <a:spLocks noChangeArrowheads="1"/>
          </p:cNvSpPr>
          <p:nvPr/>
        </p:nvSpPr>
        <p:spPr bwMode="auto">
          <a:xfrm>
            <a:off x="4597400" y="4189413"/>
            <a:ext cx="71755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10" name="Rectangle 109"/>
          <p:cNvSpPr>
            <a:spLocks noChangeArrowheads="1"/>
          </p:cNvSpPr>
          <p:nvPr/>
        </p:nvSpPr>
        <p:spPr bwMode="auto">
          <a:xfrm>
            <a:off x="5313362" y="4189413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11" name="Rectangle 110"/>
          <p:cNvSpPr>
            <a:spLocks noChangeArrowheads="1"/>
          </p:cNvSpPr>
          <p:nvPr/>
        </p:nvSpPr>
        <p:spPr bwMode="auto">
          <a:xfrm>
            <a:off x="1666875" y="4198938"/>
            <a:ext cx="25400" cy="5826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12" name="Rectangle 111"/>
          <p:cNvSpPr>
            <a:spLocks noChangeArrowheads="1"/>
          </p:cNvSpPr>
          <p:nvPr/>
        </p:nvSpPr>
        <p:spPr bwMode="auto">
          <a:xfrm>
            <a:off x="1666875" y="4781550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13" name="Rectangle 112"/>
          <p:cNvSpPr>
            <a:spLocks noChangeArrowheads="1"/>
          </p:cNvSpPr>
          <p:nvPr/>
        </p:nvSpPr>
        <p:spPr bwMode="auto">
          <a:xfrm>
            <a:off x="1666875" y="4781550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14" name="Rectangle 113"/>
          <p:cNvSpPr>
            <a:spLocks noChangeArrowheads="1"/>
          </p:cNvSpPr>
          <p:nvPr/>
        </p:nvSpPr>
        <p:spPr bwMode="auto">
          <a:xfrm>
            <a:off x="1685925" y="4781550"/>
            <a:ext cx="71437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15" name="Rectangle 114"/>
          <p:cNvSpPr>
            <a:spLocks noChangeArrowheads="1"/>
          </p:cNvSpPr>
          <p:nvPr/>
        </p:nvSpPr>
        <p:spPr bwMode="auto">
          <a:xfrm>
            <a:off x="2400300" y="4198938"/>
            <a:ext cx="25400" cy="5826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16" name="Rectangle 115"/>
          <p:cNvSpPr>
            <a:spLocks noChangeArrowheads="1"/>
          </p:cNvSpPr>
          <p:nvPr/>
        </p:nvSpPr>
        <p:spPr bwMode="auto">
          <a:xfrm>
            <a:off x="2400300" y="4781550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17" name="Rectangle 116"/>
          <p:cNvSpPr>
            <a:spLocks noChangeArrowheads="1"/>
          </p:cNvSpPr>
          <p:nvPr/>
        </p:nvSpPr>
        <p:spPr bwMode="auto">
          <a:xfrm>
            <a:off x="2417762" y="4781550"/>
            <a:ext cx="7112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18" name="Rectangle 117"/>
          <p:cNvSpPr>
            <a:spLocks noChangeArrowheads="1"/>
          </p:cNvSpPr>
          <p:nvPr/>
        </p:nvSpPr>
        <p:spPr bwMode="auto">
          <a:xfrm>
            <a:off x="3128962" y="4198938"/>
            <a:ext cx="25400" cy="5826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19" name="Rectangle 118"/>
          <p:cNvSpPr>
            <a:spLocks noChangeArrowheads="1"/>
          </p:cNvSpPr>
          <p:nvPr/>
        </p:nvSpPr>
        <p:spPr bwMode="auto">
          <a:xfrm>
            <a:off x="3128962" y="4781550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20" name="Rectangle 119"/>
          <p:cNvSpPr>
            <a:spLocks noChangeArrowheads="1"/>
          </p:cNvSpPr>
          <p:nvPr/>
        </p:nvSpPr>
        <p:spPr bwMode="auto">
          <a:xfrm>
            <a:off x="3148012" y="4781550"/>
            <a:ext cx="7112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21" name="Rectangle 120"/>
          <p:cNvSpPr>
            <a:spLocks noChangeArrowheads="1"/>
          </p:cNvSpPr>
          <p:nvPr/>
        </p:nvSpPr>
        <p:spPr bwMode="auto">
          <a:xfrm>
            <a:off x="3859212" y="4198938"/>
            <a:ext cx="25400" cy="5826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22" name="Rectangle 121"/>
          <p:cNvSpPr>
            <a:spLocks noChangeArrowheads="1"/>
          </p:cNvSpPr>
          <p:nvPr/>
        </p:nvSpPr>
        <p:spPr bwMode="auto">
          <a:xfrm>
            <a:off x="3859212" y="4781550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23" name="Rectangle 122"/>
          <p:cNvSpPr>
            <a:spLocks noChangeArrowheads="1"/>
          </p:cNvSpPr>
          <p:nvPr/>
        </p:nvSpPr>
        <p:spPr bwMode="auto">
          <a:xfrm>
            <a:off x="3876675" y="4781550"/>
            <a:ext cx="7112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24" name="Rectangle 123"/>
          <p:cNvSpPr>
            <a:spLocks noChangeArrowheads="1"/>
          </p:cNvSpPr>
          <p:nvPr/>
        </p:nvSpPr>
        <p:spPr bwMode="auto">
          <a:xfrm>
            <a:off x="4587875" y="4198938"/>
            <a:ext cx="25400" cy="5826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25" name="Rectangle 124"/>
          <p:cNvSpPr>
            <a:spLocks noChangeArrowheads="1"/>
          </p:cNvSpPr>
          <p:nvPr/>
        </p:nvSpPr>
        <p:spPr bwMode="auto">
          <a:xfrm>
            <a:off x="4587875" y="4781550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26" name="Rectangle 125"/>
          <p:cNvSpPr>
            <a:spLocks noChangeArrowheads="1"/>
          </p:cNvSpPr>
          <p:nvPr/>
        </p:nvSpPr>
        <p:spPr bwMode="auto">
          <a:xfrm>
            <a:off x="4605337" y="4781550"/>
            <a:ext cx="708025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27" name="Rectangle 126"/>
          <p:cNvSpPr>
            <a:spLocks noChangeArrowheads="1"/>
          </p:cNvSpPr>
          <p:nvPr/>
        </p:nvSpPr>
        <p:spPr bwMode="auto">
          <a:xfrm>
            <a:off x="5313362" y="4198938"/>
            <a:ext cx="25400" cy="5826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28" name="Rectangle 127"/>
          <p:cNvSpPr>
            <a:spLocks noChangeArrowheads="1"/>
          </p:cNvSpPr>
          <p:nvPr/>
        </p:nvSpPr>
        <p:spPr bwMode="auto">
          <a:xfrm>
            <a:off x="5313362" y="4781550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29" name="Rectangle 128"/>
          <p:cNvSpPr>
            <a:spLocks noChangeArrowheads="1"/>
          </p:cNvSpPr>
          <p:nvPr/>
        </p:nvSpPr>
        <p:spPr bwMode="auto">
          <a:xfrm>
            <a:off x="5313362" y="4781550"/>
            <a:ext cx="25400" cy="25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30" name="Rectangle 129"/>
          <p:cNvSpPr>
            <a:spLocks noChangeArrowheads="1"/>
          </p:cNvSpPr>
          <p:nvPr/>
        </p:nvSpPr>
        <p:spPr bwMode="auto">
          <a:xfrm>
            <a:off x="1381125" y="1995488"/>
            <a:ext cx="311150" cy="2563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1800" b="1">
                <a:solidFill>
                  <a:srgbClr val="008080"/>
                </a:solidFill>
                <a:latin typeface="Arial" charset="0"/>
              </a:rPr>
              <a:t>1</a:t>
            </a:r>
          </a:p>
          <a:p>
            <a:pPr eaLnBrk="0" hangingPunct="0">
              <a:spcBef>
                <a:spcPct val="0"/>
              </a:spcBef>
            </a:pPr>
            <a:endParaRPr lang="en-US" altLang="en-US" sz="1800" b="1">
              <a:solidFill>
                <a:srgbClr val="00808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</a:pPr>
            <a:r>
              <a:rPr lang="en-US" altLang="en-US" sz="1800" b="1">
                <a:solidFill>
                  <a:srgbClr val="008080"/>
                </a:solidFill>
                <a:latin typeface="Arial" charset="0"/>
              </a:rPr>
              <a:t>2</a:t>
            </a:r>
          </a:p>
          <a:p>
            <a:pPr eaLnBrk="0" hangingPunct="0">
              <a:spcBef>
                <a:spcPct val="0"/>
              </a:spcBef>
            </a:pPr>
            <a:endParaRPr lang="en-US" altLang="en-US" sz="1800" b="1">
              <a:solidFill>
                <a:srgbClr val="00808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</a:pPr>
            <a:r>
              <a:rPr lang="en-US" altLang="en-US" sz="1800" b="1">
                <a:solidFill>
                  <a:srgbClr val="008080"/>
                </a:solidFill>
                <a:latin typeface="Arial" charset="0"/>
              </a:rPr>
              <a:t>3</a:t>
            </a:r>
          </a:p>
          <a:p>
            <a:pPr eaLnBrk="0" hangingPunct="0">
              <a:spcBef>
                <a:spcPct val="0"/>
              </a:spcBef>
            </a:pPr>
            <a:endParaRPr lang="en-US" altLang="en-US" sz="1800" b="1">
              <a:solidFill>
                <a:srgbClr val="00808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</a:pPr>
            <a:r>
              <a:rPr lang="en-US" altLang="en-US" sz="1800" b="1">
                <a:solidFill>
                  <a:srgbClr val="008080"/>
                </a:solidFill>
                <a:latin typeface="Arial" charset="0"/>
              </a:rPr>
              <a:t>4</a:t>
            </a:r>
          </a:p>
          <a:p>
            <a:pPr eaLnBrk="0" hangingPunct="0">
              <a:spcBef>
                <a:spcPct val="0"/>
              </a:spcBef>
            </a:pPr>
            <a:endParaRPr lang="en-US" altLang="en-US" sz="1800" b="1">
              <a:solidFill>
                <a:srgbClr val="00808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</a:pPr>
            <a:r>
              <a:rPr lang="en-US" altLang="en-US" sz="1800" b="1">
                <a:solidFill>
                  <a:srgbClr val="008080"/>
                </a:solidFill>
                <a:latin typeface="Arial" charset="0"/>
              </a:rPr>
              <a:t>5</a:t>
            </a:r>
          </a:p>
        </p:txBody>
      </p:sp>
      <p:sp>
        <p:nvSpPr>
          <p:cNvPr id="131" name="Rectangle 130"/>
          <p:cNvSpPr>
            <a:spLocks noChangeArrowheads="1"/>
          </p:cNvSpPr>
          <p:nvPr/>
        </p:nvSpPr>
        <p:spPr bwMode="auto">
          <a:xfrm>
            <a:off x="2143125" y="1462088"/>
            <a:ext cx="3168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1800" b="1">
                <a:solidFill>
                  <a:srgbClr val="008080"/>
                </a:solidFill>
                <a:latin typeface="Arial" charset="0"/>
              </a:rPr>
              <a:t>1         2         3          4         5</a:t>
            </a:r>
          </a:p>
        </p:txBody>
      </p:sp>
      <p:sp>
        <p:nvSpPr>
          <p:cNvPr id="132" name="Rectangle 131"/>
          <p:cNvSpPr>
            <a:spLocks noChangeArrowheads="1"/>
          </p:cNvSpPr>
          <p:nvPr/>
        </p:nvSpPr>
        <p:spPr bwMode="auto">
          <a:xfrm>
            <a:off x="2206625" y="1806575"/>
            <a:ext cx="3181350" cy="262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r>
              <a:rPr lang="en-US" altLang="en-US" sz="1000" b="1">
                <a:solidFill>
                  <a:srgbClr val="FF3300"/>
                </a:solidFill>
                <a:latin typeface="Arial" charset="0"/>
              </a:rPr>
              <a:t>1	6	11	16	21</a:t>
            </a: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endParaRPr lang="en-US" altLang="en-US" sz="1000" b="1">
              <a:solidFill>
                <a:srgbClr val="FF330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endParaRPr lang="en-US" altLang="en-US" sz="1000" b="1">
              <a:solidFill>
                <a:srgbClr val="FF330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endParaRPr lang="en-US" altLang="en-US" sz="1000" b="1">
              <a:solidFill>
                <a:srgbClr val="FF330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r>
              <a:rPr lang="en-US" altLang="en-US" sz="1000" b="1">
                <a:solidFill>
                  <a:srgbClr val="FF3300"/>
                </a:solidFill>
                <a:latin typeface="Arial" charset="0"/>
              </a:rPr>
              <a:t>2	7	12	17	22</a:t>
            </a: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endParaRPr lang="en-US" altLang="en-US" sz="1000" b="1">
              <a:solidFill>
                <a:srgbClr val="FF330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endParaRPr lang="en-US" altLang="en-US" sz="1000" b="1">
              <a:solidFill>
                <a:srgbClr val="FF330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endParaRPr lang="en-US" altLang="en-US" sz="1000" b="1">
              <a:solidFill>
                <a:srgbClr val="FF330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r>
              <a:rPr lang="en-US" altLang="en-US" sz="1000" b="1">
                <a:solidFill>
                  <a:srgbClr val="FF3300"/>
                </a:solidFill>
                <a:latin typeface="Arial" charset="0"/>
              </a:rPr>
              <a:t>3	8	13	18	23</a:t>
            </a: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endParaRPr lang="en-US" altLang="en-US" sz="1000" b="1">
              <a:solidFill>
                <a:srgbClr val="FF330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endParaRPr lang="en-US" altLang="en-US" sz="1000" b="1">
              <a:solidFill>
                <a:srgbClr val="FF330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endParaRPr lang="en-US" altLang="en-US" sz="1000" b="1">
              <a:solidFill>
                <a:srgbClr val="FF330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r>
              <a:rPr lang="en-US" altLang="en-US" sz="1000" b="1">
                <a:solidFill>
                  <a:srgbClr val="FF3300"/>
                </a:solidFill>
                <a:latin typeface="Arial" charset="0"/>
              </a:rPr>
              <a:t>4	9	14	19	24</a:t>
            </a: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endParaRPr lang="en-US" altLang="en-US" sz="1000" b="1">
              <a:solidFill>
                <a:srgbClr val="FF330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endParaRPr lang="en-US" altLang="en-US" sz="1000" b="1">
              <a:solidFill>
                <a:srgbClr val="FF3300"/>
              </a:solidFill>
              <a:latin typeface="Arial" charset="0"/>
            </a:endParaRPr>
          </a:p>
          <a:p>
            <a:pPr eaLnBrk="0" hangingPunct="0">
              <a:lnSpc>
                <a:spcPct val="60000"/>
              </a:lnSpc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endParaRPr lang="en-US" altLang="en-US" sz="1000" b="1">
              <a:solidFill>
                <a:srgbClr val="FF3300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  <a:tabLst>
                <a:tab pos="688975" algn="l"/>
                <a:tab pos="739775" algn="l"/>
                <a:tab pos="1371600" algn="l"/>
                <a:tab pos="2117725" algn="l"/>
                <a:tab pos="2857500" algn="l"/>
              </a:tabLst>
            </a:pPr>
            <a:r>
              <a:rPr lang="en-US" altLang="en-US" sz="1000" b="1">
                <a:solidFill>
                  <a:srgbClr val="FF3300"/>
                </a:solidFill>
                <a:latin typeface="Arial" charset="0"/>
              </a:rPr>
              <a:t>5	10	15	20	25</a:t>
            </a:r>
          </a:p>
        </p:txBody>
      </p:sp>
      <p:sp>
        <p:nvSpPr>
          <p:cNvPr id="133" name="Rectangle 132"/>
          <p:cNvSpPr>
            <a:spLocks noChangeArrowheads="1"/>
          </p:cNvSpPr>
          <p:nvPr/>
        </p:nvSpPr>
        <p:spPr bwMode="auto">
          <a:xfrm>
            <a:off x="762000" y="1752600"/>
            <a:ext cx="666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400" b="1">
                <a:solidFill>
                  <a:schemeClr val="tx1"/>
                </a:solidFill>
                <a:latin typeface="Arial" charset="0"/>
              </a:rPr>
              <a:t>A =</a:t>
            </a:r>
          </a:p>
        </p:txBody>
      </p:sp>
      <p:sp>
        <p:nvSpPr>
          <p:cNvPr id="134" name="Rectangle 133"/>
          <p:cNvSpPr>
            <a:spLocks noChangeArrowheads="1"/>
          </p:cNvSpPr>
          <p:nvPr/>
        </p:nvSpPr>
        <p:spPr bwMode="auto">
          <a:xfrm>
            <a:off x="4598987" y="1836738"/>
            <a:ext cx="730250" cy="2960687"/>
          </a:xfrm>
          <a:prstGeom prst="rect">
            <a:avLst/>
          </a:prstGeom>
          <a:noFill/>
          <a:ln w="50800">
            <a:solidFill>
              <a:srgbClr val="0033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35" name="Rectangle 134"/>
          <p:cNvSpPr>
            <a:spLocks noChangeArrowheads="1"/>
          </p:cNvSpPr>
          <p:nvPr/>
        </p:nvSpPr>
        <p:spPr bwMode="auto">
          <a:xfrm>
            <a:off x="1695450" y="3030538"/>
            <a:ext cx="704850" cy="563562"/>
          </a:xfrm>
          <a:prstGeom prst="rect">
            <a:avLst/>
          </a:prstGeom>
          <a:noFill/>
          <a:ln w="50800">
            <a:solidFill>
              <a:srgbClr val="0033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36" name="Rectangle 135"/>
          <p:cNvSpPr>
            <a:spLocks noChangeArrowheads="1"/>
          </p:cNvSpPr>
          <p:nvPr/>
        </p:nvSpPr>
        <p:spPr bwMode="auto">
          <a:xfrm>
            <a:off x="2416175" y="3625850"/>
            <a:ext cx="1450975" cy="1169988"/>
          </a:xfrm>
          <a:prstGeom prst="rect">
            <a:avLst/>
          </a:prstGeom>
          <a:noFill/>
          <a:ln w="50800">
            <a:solidFill>
              <a:srgbClr val="0033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37" name="Line 136"/>
          <p:cNvSpPr>
            <a:spLocks noChangeShapeType="1"/>
          </p:cNvSpPr>
          <p:nvPr/>
        </p:nvSpPr>
        <p:spPr bwMode="auto">
          <a:xfrm flipV="1">
            <a:off x="1214437" y="3498850"/>
            <a:ext cx="439738" cy="309563"/>
          </a:xfrm>
          <a:prstGeom prst="line">
            <a:avLst/>
          </a:prstGeom>
          <a:noFill/>
          <a:ln w="25400">
            <a:solidFill>
              <a:srgbClr val="0033CC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38" name="Rectangle 137"/>
          <p:cNvSpPr>
            <a:spLocks noChangeArrowheads="1"/>
          </p:cNvSpPr>
          <p:nvPr/>
        </p:nvSpPr>
        <p:spPr bwMode="auto">
          <a:xfrm>
            <a:off x="373062" y="3657600"/>
            <a:ext cx="889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000" b="1" dirty="0">
                <a:solidFill>
                  <a:srgbClr val="008080"/>
                </a:solidFill>
                <a:latin typeface="Arial" charset="0"/>
              </a:rPr>
              <a:t>A(3,1)</a:t>
            </a:r>
            <a:endParaRPr lang="en-US" altLang="en-US" sz="2000" b="1" dirty="0">
              <a:solidFill>
                <a:srgbClr val="FFFFFF"/>
              </a:solidFill>
              <a:latin typeface="Arial" charset="0"/>
            </a:endParaRPr>
          </a:p>
          <a:p>
            <a:pPr eaLnBrk="0" hangingPunct="0">
              <a:spcBef>
                <a:spcPct val="0"/>
              </a:spcBef>
            </a:pPr>
            <a:r>
              <a:rPr lang="en-US" altLang="en-US" sz="2000" b="1" dirty="0">
                <a:solidFill>
                  <a:srgbClr val="FF3300"/>
                </a:solidFill>
                <a:latin typeface="Arial" charset="0"/>
              </a:rPr>
              <a:t>A(3)</a:t>
            </a:r>
          </a:p>
        </p:txBody>
      </p:sp>
      <p:sp>
        <p:nvSpPr>
          <p:cNvPr id="139" name="Line 138"/>
          <p:cNvSpPr>
            <a:spLocks noChangeShapeType="1"/>
          </p:cNvSpPr>
          <p:nvPr/>
        </p:nvSpPr>
        <p:spPr bwMode="auto">
          <a:xfrm flipH="1">
            <a:off x="5338762" y="3117850"/>
            <a:ext cx="452438" cy="6350"/>
          </a:xfrm>
          <a:prstGeom prst="line">
            <a:avLst/>
          </a:prstGeom>
          <a:noFill/>
          <a:ln w="25400">
            <a:solidFill>
              <a:srgbClr val="0033CC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40" name="Rectangle 139"/>
          <p:cNvSpPr>
            <a:spLocks noChangeArrowheads="1"/>
          </p:cNvSpPr>
          <p:nvPr/>
        </p:nvSpPr>
        <p:spPr bwMode="auto">
          <a:xfrm>
            <a:off x="5791200" y="2667000"/>
            <a:ext cx="12192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  <a:tabLst>
                <a:tab pos="1255713" algn="l"/>
              </a:tabLst>
            </a:pPr>
            <a:r>
              <a:rPr lang="en-US" altLang="en-US" sz="2000" b="1" dirty="0">
                <a:solidFill>
                  <a:srgbClr val="008080"/>
                </a:solidFill>
                <a:latin typeface="Arial" charset="0"/>
              </a:rPr>
              <a:t>A(1:5,5)</a:t>
            </a:r>
          </a:p>
          <a:p>
            <a:pPr eaLnBrk="0" hangingPunct="0">
              <a:spcBef>
                <a:spcPct val="0"/>
              </a:spcBef>
              <a:tabLst>
                <a:tab pos="1255713" algn="l"/>
              </a:tabLst>
            </a:pPr>
            <a:r>
              <a:rPr lang="en-US" altLang="en-US" sz="2000" b="1" dirty="0">
                <a:solidFill>
                  <a:srgbClr val="008080"/>
                </a:solidFill>
                <a:latin typeface="Arial" charset="0"/>
              </a:rPr>
              <a:t>A(:,5) </a:t>
            </a:r>
          </a:p>
          <a:p>
            <a:pPr eaLnBrk="0" hangingPunct="0">
              <a:spcBef>
                <a:spcPct val="0"/>
              </a:spcBef>
              <a:tabLst>
                <a:tab pos="1255713" algn="l"/>
              </a:tabLst>
            </a:pPr>
            <a:r>
              <a:rPr lang="en-US" altLang="en-US" sz="2000" b="1" dirty="0">
                <a:solidFill>
                  <a:srgbClr val="FF3300"/>
                </a:solidFill>
                <a:latin typeface="Arial" charset="0"/>
              </a:rPr>
              <a:t>A(21:25)</a:t>
            </a:r>
          </a:p>
        </p:txBody>
      </p:sp>
      <p:sp>
        <p:nvSpPr>
          <p:cNvPr id="141" name="Line 140"/>
          <p:cNvSpPr>
            <a:spLocks noChangeShapeType="1"/>
          </p:cNvSpPr>
          <p:nvPr/>
        </p:nvSpPr>
        <p:spPr bwMode="auto">
          <a:xfrm flipH="1">
            <a:off x="3879850" y="4429125"/>
            <a:ext cx="2063750" cy="171450"/>
          </a:xfrm>
          <a:prstGeom prst="line">
            <a:avLst/>
          </a:prstGeom>
          <a:noFill/>
          <a:ln w="25400">
            <a:solidFill>
              <a:srgbClr val="0033CC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142" name="Rectangle 141"/>
          <p:cNvSpPr>
            <a:spLocks noChangeArrowheads="1"/>
          </p:cNvSpPr>
          <p:nvPr/>
        </p:nvSpPr>
        <p:spPr bwMode="auto">
          <a:xfrm>
            <a:off x="5943600" y="4038600"/>
            <a:ext cx="19177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2000" b="1">
                <a:solidFill>
                  <a:srgbClr val="008080"/>
                </a:solidFill>
                <a:latin typeface="Arial" charset="0"/>
              </a:rPr>
              <a:t>A(4:5,2:3)</a:t>
            </a:r>
          </a:p>
          <a:p>
            <a:pPr eaLnBrk="0" hangingPunct="0">
              <a:spcBef>
                <a:spcPct val="0"/>
              </a:spcBef>
            </a:pPr>
            <a:r>
              <a:rPr lang="en-US" altLang="en-US" sz="2000" b="1">
                <a:solidFill>
                  <a:srgbClr val="FF3300"/>
                </a:solidFill>
                <a:latin typeface="Arial" charset="0"/>
              </a:rPr>
              <a:t>A([9 14;10 15])</a:t>
            </a:r>
          </a:p>
        </p:txBody>
      </p:sp>
      <p:sp>
        <p:nvSpPr>
          <p:cNvPr id="143" name="Rectangle 143"/>
          <p:cNvSpPr>
            <a:spLocks noChangeArrowheads="1"/>
          </p:cNvSpPr>
          <p:nvPr/>
        </p:nvSpPr>
        <p:spPr bwMode="auto">
          <a:xfrm>
            <a:off x="7010400" y="2667000"/>
            <a:ext cx="18288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eaLnBrk="0" hangingPunct="0">
              <a:spcBef>
                <a:spcPct val="0"/>
              </a:spcBef>
              <a:tabLst>
                <a:tab pos="1255713" algn="l"/>
              </a:tabLst>
            </a:pPr>
            <a:r>
              <a:rPr lang="en-US" altLang="en-US" sz="2000" b="1" dirty="0">
                <a:solidFill>
                  <a:srgbClr val="008080"/>
                </a:solidFill>
                <a:latin typeface="Arial" charset="0"/>
              </a:rPr>
              <a:t>A(1:end,end) </a:t>
            </a:r>
          </a:p>
          <a:p>
            <a:pPr eaLnBrk="0" hangingPunct="0">
              <a:spcBef>
                <a:spcPct val="0"/>
              </a:spcBef>
              <a:tabLst>
                <a:tab pos="1255713" algn="l"/>
              </a:tabLst>
            </a:pPr>
            <a:r>
              <a:rPr lang="en-US" altLang="en-US" sz="2000" b="1" dirty="0">
                <a:solidFill>
                  <a:srgbClr val="008080"/>
                </a:solidFill>
                <a:latin typeface="Arial" charset="0"/>
              </a:rPr>
              <a:t>A(:,end)</a:t>
            </a:r>
          </a:p>
          <a:p>
            <a:pPr eaLnBrk="0" hangingPunct="0">
              <a:spcBef>
                <a:spcPct val="0"/>
              </a:spcBef>
              <a:tabLst>
                <a:tab pos="1255713" algn="l"/>
              </a:tabLst>
            </a:pPr>
            <a:r>
              <a:rPr lang="en-US" altLang="en-US" sz="2000" b="1" dirty="0">
                <a:solidFill>
                  <a:srgbClr val="FF3300"/>
                </a:solidFill>
                <a:latin typeface="Arial" charset="0"/>
              </a:rPr>
              <a:t>A(21:end)</a:t>
            </a:r>
            <a:r>
              <a:rPr lang="en-US" altLang="en-US" sz="2000" b="1" dirty="0">
                <a:solidFill>
                  <a:srgbClr val="FFFFFF"/>
                </a:solidFill>
                <a:latin typeface="Arial" charset="0"/>
              </a:rPr>
              <a:t>’</a:t>
            </a:r>
          </a:p>
        </p:txBody>
      </p:sp>
      <p:sp>
        <p:nvSpPr>
          <p:cNvPr id="144" name="Rectangle 142"/>
          <p:cNvSpPr>
            <a:spLocks noChangeArrowheads="1"/>
          </p:cNvSpPr>
          <p:nvPr/>
        </p:nvSpPr>
        <p:spPr bwMode="auto">
          <a:xfrm>
            <a:off x="533400" y="4953000"/>
            <a:ext cx="8153400" cy="175496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2075" tIns="46038" rIns="92075" bIns="46038">
            <a:spAutoFit/>
          </a:bodyPr>
          <a:lstStyle/>
          <a:p>
            <a:pPr marL="227013" indent="-227013" eaLnBrk="0" hangingPunct="0">
              <a:spcBef>
                <a:spcPct val="0"/>
              </a:spcBef>
              <a:buFontTx/>
              <a:buChar char="•"/>
            </a:pPr>
            <a:r>
              <a:rPr lang="en-US" altLang="en-US" sz="1800" b="1" dirty="0" smtClean="0">
                <a:solidFill>
                  <a:schemeClr val="tx1"/>
                </a:solidFill>
                <a:latin typeface="Arial" charset="0"/>
              </a:rPr>
              <a:t>U </a:t>
            </a:r>
            <a:r>
              <a:rPr lang="en-US" altLang="en-US" b="1" dirty="0" err="1" smtClean="0">
                <a:latin typeface="Arial" charset="0"/>
              </a:rPr>
              <a:t>z</a:t>
            </a:r>
            <a:r>
              <a:rPr lang="en-US" altLang="en-US" sz="1800" b="1" dirty="0" err="1" smtClean="0">
                <a:solidFill>
                  <a:schemeClr val="tx1"/>
                </a:solidFill>
                <a:latin typeface="Arial" charset="0"/>
              </a:rPr>
              <a:t>agradama</a:t>
            </a:r>
            <a:r>
              <a:rPr lang="en-US" altLang="en-US" sz="1800" b="1" dirty="0" smtClean="0">
                <a:solidFill>
                  <a:schemeClr val="tx1"/>
                </a:solidFill>
                <a:latin typeface="Arial" charset="0"/>
              </a:rPr>
              <a:t> () se </a:t>
            </a:r>
            <a:r>
              <a:rPr lang="en-US" altLang="en-US" sz="1800" b="1" dirty="0" err="1" smtClean="0">
                <a:solidFill>
                  <a:schemeClr val="tx1"/>
                </a:solidFill>
                <a:latin typeface="Arial" charset="0"/>
              </a:rPr>
              <a:t>specificira</a:t>
            </a:r>
            <a:r>
              <a:rPr lang="en-US" altLang="en-US" sz="1800" b="1" dirty="0" smtClean="0">
                <a:solidFill>
                  <a:schemeClr val="tx1"/>
                </a:solidFill>
                <a:latin typeface="Arial" charset="0"/>
              </a:rPr>
              <a:t> </a:t>
            </a:r>
          </a:p>
          <a:p>
            <a:pPr marL="684213" lvl="1" indent="-227013" eaLnBrk="0" hangingPunct="0">
              <a:spcBef>
                <a:spcPct val="0"/>
              </a:spcBef>
              <a:buFontTx/>
              <a:buChar char="•"/>
            </a:pPr>
            <a:r>
              <a:rPr lang="en-US" altLang="en-US" b="1" dirty="0" err="1" smtClean="0">
                <a:solidFill>
                  <a:srgbClr val="008080"/>
                </a:solidFill>
                <a:latin typeface="Arial" charset="0"/>
              </a:rPr>
              <a:t>indeks</a:t>
            </a:r>
            <a:r>
              <a:rPr lang="en-US" altLang="en-US" b="1" dirty="0" smtClean="0">
                <a:solidFill>
                  <a:srgbClr val="008080"/>
                </a:solidFill>
                <a:latin typeface="Arial" charset="0"/>
              </a:rPr>
              <a:t> </a:t>
            </a:r>
            <a:r>
              <a:rPr lang="en-US" altLang="en-US" b="1" dirty="0" err="1" smtClean="0">
                <a:solidFill>
                  <a:srgbClr val="008080"/>
                </a:solidFill>
                <a:latin typeface="Arial" charset="0"/>
              </a:rPr>
              <a:t>vrste,indeks</a:t>
            </a:r>
            <a:r>
              <a:rPr lang="en-US" altLang="en-US" b="1" dirty="0" smtClean="0">
                <a:solidFill>
                  <a:srgbClr val="008080"/>
                </a:solidFill>
                <a:latin typeface="Arial" charset="0"/>
              </a:rPr>
              <a:t> </a:t>
            </a:r>
            <a:r>
              <a:rPr lang="en-US" altLang="en-US" b="1" dirty="0" err="1" smtClean="0">
                <a:solidFill>
                  <a:srgbClr val="008080"/>
                </a:solidFill>
                <a:latin typeface="Arial" charset="0"/>
              </a:rPr>
              <a:t>kolone</a:t>
            </a:r>
            <a:endParaRPr lang="en-US" altLang="en-US" b="1" dirty="0">
              <a:latin typeface="Arial" charset="0"/>
            </a:endParaRPr>
          </a:p>
          <a:p>
            <a:pPr marL="684213" lvl="1" indent="-227013" eaLnBrk="0" hangingPunct="0">
              <a:spcBef>
                <a:spcPct val="0"/>
              </a:spcBef>
              <a:buFontTx/>
              <a:buChar char="•"/>
            </a:pPr>
            <a:r>
              <a:rPr lang="sr-Latn-RS" altLang="en-US" b="1" dirty="0">
                <a:solidFill>
                  <a:srgbClr val="FF3300"/>
                </a:solidFill>
                <a:latin typeface="Arial" charset="0"/>
              </a:rPr>
              <a:t>m</a:t>
            </a:r>
            <a:r>
              <a:rPr lang="sr-Latn-RS" altLang="en-US" b="1" dirty="0" smtClean="0">
                <a:solidFill>
                  <a:srgbClr val="FF3300"/>
                </a:solidFill>
                <a:latin typeface="Arial" charset="0"/>
              </a:rPr>
              <a:t>atrica čiji elementi su </a:t>
            </a:r>
            <a:r>
              <a:rPr lang="en-US" altLang="en-US" b="1" dirty="0" err="1" smtClean="0">
                <a:solidFill>
                  <a:srgbClr val="FF3300"/>
                </a:solidFill>
                <a:latin typeface="Arial" charset="0"/>
              </a:rPr>
              <a:t>linearni</a:t>
            </a:r>
            <a:r>
              <a:rPr lang="en-US" altLang="en-US" b="1" dirty="0" smtClean="0">
                <a:solidFill>
                  <a:srgbClr val="FF3300"/>
                </a:solidFill>
                <a:latin typeface="Arial" charset="0"/>
              </a:rPr>
              <a:t> </a:t>
            </a:r>
            <a:r>
              <a:rPr lang="en-US" altLang="en-US" b="1" dirty="0" err="1" smtClean="0">
                <a:solidFill>
                  <a:srgbClr val="FF3300"/>
                </a:solidFill>
                <a:latin typeface="Arial" charset="0"/>
              </a:rPr>
              <a:t>indeks</a:t>
            </a:r>
            <a:r>
              <a:rPr lang="sr-Latn-RS" altLang="en-US" b="1" dirty="0" smtClean="0">
                <a:solidFill>
                  <a:srgbClr val="FF3300"/>
                </a:solidFill>
                <a:latin typeface="Arial" charset="0"/>
              </a:rPr>
              <a:t>i (matrično indeksiranje)</a:t>
            </a:r>
          </a:p>
          <a:p>
            <a:pPr marL="227013" indent="-227013" eaLnBrk="0" hangingPunct="0">
              <a:spcBef>
                <a:spcPct val="0"/>
              </a:spcBef>
              <a:buFontTx/>
              <a:buChar char="•"/>
            </a:pPr>
            <a:r>
              <a:rPr lang="en-US" altLang="en-US" b="1" dirty="0" smtClean="0">
                <a:latin typeface="Arial" charset="0"/>
              </a:rPr>
              <a:t>Operator</a:t>
            </a:r>
            <a:r>
              <a:rPr lang="en-US" altLang="en-US" b="1" dirty="0" smtClean="0">
                <a:solidFill>
                  <a:schemeClr val="tx1"/>
                </a:solidFill>
                <a:latin typeface="Arial" charset="0"/>
              </a:rPr>
              <a:t> : </a:t>
            </a:r>
            <a:r>
              <a:rPr lang="en-US" altLang="en-US" b="1" dirty="0" err="1" smtClean="0">
                <a:solidFill>
                  <a:schemeClr val="tx1"/>
                </a:solidFill>
                <a:latin typeface="Arial" charset="0"/>
              </a:rPr>
              <a:t>specificira</a:t>
            </a:r>
            <a:r>
              <a:rPr lang="en-US" altLang="en-US" b="1" dirty="0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altLang="en-US" b="1" dirty="0" err="1" smtClean="0">
                <a:solidFill>
                  <a:schemeClr val="tx1"/>
                </a:solidFill>
                <a:latin typeface="Arial" charset="0"/>
              </a:rPr>
              <a:t>opseg</a:t>
            </a:r>
            <a:r>
              <a:rPr lang="en-US" altLang="en-US" b="1" dirty="0" smtClean="0">
                <a:latin typeface="Arial" charset="0"/>
              </a:rPr>
              <a:t>/</a:t>
            </a:r>
            <a:r>
              <a:rPr lang="en-US" altLang="en-US" b="1" dirty="0" err="1" smtClean="0">
                <a:latin typeface="Arial" charset="0"/>
              </a:rPr>
              <a:t>sve</a:t>
            </a:r>
            <a:r>
              <a:rPr lang="en-US" altLang="en-US" b="1" dirty="0" smtClean="0">
                <a:latin typeface="Arial" charset="0"/>
              </a:rPr>
              <a:t> </a:t>
            </a:r>
            <a:r>
              <a:rPr lang="en-US" altLang="en-US" b="1" dirty="0" err="1" smtClean="0">
                <a:latin typeface="Arial" charset="0"/>
              </a:rPr>
              <a:t>vrednosti</a:t>
            </a:r>
            <a:r>
              <a:rPr lang="en-US" altLang="en-US" b="1" dirty="0" smtClean="0">
                <a:latin typeface="Arial" charset="0"/>
              </a:rPr>
              <a:t> </a:t>
            </a:r>
            <a:r>
              <a:rPr lang="en-US" altLang="en-US" b="1" dirty="0" err="1" smtClean="0">
                <a:latin typeface="Arial" charset="0"/>
              </a:rPr>
              <a:t>indeksa</a:t>
            </a:r>
            <a:endParaRPr lang="en-US" altLang="en-US" b="1" dirty="0" smtClean="0">
              <a:solidFill>
                <a:schemeClr val="tx1"/>
              </a:solidFill>
              <a:latin typeface="Arial" charset="0"/>
            </a:endParaRPr>
          </a:p>
          <a:p>
            <a:pPr marL="227013" indent="-227013" eaLnBrk="0" hangingPunct="0">
              <a:spcBef>
                <a:spcPct val="0"/>
              </a:spcBef>
              <a:buFontTx/>
              <a:buChar char="•"/>
            </a:pPr>
            <a:r>
              <a:rPr lang="sr-Latn-RS" altLang="en-US" b="1" dirty="0" smtClean="0">
                <a:latin typeface="Arial" charset="0"/>
              </a:rPr>
              <a:t>Lista indeksa se zadaje u</a:t>
            </a:r>
            <a:r>
              <a:rPr lang="en-US" altLang="en-US" sz="1800" b="1" dirty="0" smtClean="0">
                <a:solidFill>
                  <a:schemeClr val="tx1"/>
                </a:solidFill>
                <a:latin typeface="Arial" charset="0"/>
              </a:rPr>
              <a:t> [] </a:t>
            </a:r>
          </a:p>
          <a:p>
            <a:pPr marL="227013" indent="-227013" eaLnBrk="0" hangingPunct="0">
              <a:spcBef>
                <a:spcPct val="0"/>
              </a:spcBef>
              <a:buFontTx/>
              <a:buChar char="•"/>
            </a:pPr>
            <a:r>
              <a:rPr lang="en-US" altLang="en-US" sz="1800" b="1" dirty="0" smtClean="0">
                <a:solidFill>
                  <a:srgbClr val="A50021"/>
                </a:solidFill>
                <a:latin typeface="Arial" charset="0"/>
              </a:rPr>
              <a:t>end</a:t>
            </a:r>
            <a:r>
              <a:rPr lang="en-US" altLang="en-US" sz="1800" b="1" dirty="0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altLang="en-US" sz="1800" b="1" dirty="0" err="1" smtClean="0">
                <a:solidFill>
                  <a:schemeClr val="tx1"/>
                </a:solidFill>
                <a:latin typeface="Arial" charset="0"/>
              </a:rPr>
              <a:t>specificira</a:t>
            </a:r>
            <a:r>
              <a:rPr lang="en-US" altLang="en-US" sz="1800" b="1" dirty="0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altLang="en-US" sz="1800" b="1" dirty="0" err="1" smtClean="0">
                <a:solidFill>
                  <a:schemeClr val="tx1"/>
                </a:solidFill>
                <a:latin typeface="Arial" charset="0"/>
              </a:rPr>
              <a:t>maksimalnu</a:t>
            </a:r>
            <a:r>
              <a:rPr lang="en-US" altLang="en-US" sz="1800" b="1" dirty="0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altLang="en-US" sz="1800" b="1" dirty="0" err="1" smtClean="0">
                <a:solidFill>
                  <a:schemeClr val="tx1"/>
                </a:solidFill>
                <a:latin typeface="Arial" charset="0"/>
              </a:rPr>
              <a:t>vrednost</a:t>
            </a:r>
            <a:r>
              <a:rPr lang="en-US" altLang="en-US" sz="1800" b="1" dirty="0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sr-Latn-RS" altLang="en-US" sz="1800" b="1" dirty="0" smtClean="0">
                <a:solidFill>
                  <a:schemeClr val="tx1"/>
                </a:solidFill>
                <a:latin typeface="Arial" charset="0"/>
              </a:rPr>
              <a:t>odgovarajućeg </a:t>
            </a:r>
            <a:r>
              <a:rPr lang="en-US" altLang="en-US" sz="1800" b="1" dirty="0" err="1" smtClean="0">
                <a:solidFill>
                  <a:schemeClr val="tx1"/>
                </a:solidFill>
                <a:latin typeface="Arial" charset="0"/>
              </a:rPr>
              <a:t>indeksa</a:t>
            </a:r>
            <a:endParaRPr lang="en-US" altLang="en-US" sz="1800" b="1" dirty="0">
              <a:solidFill>
                <a:schemeClr val="tx1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465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" grpId="0" animBg="1"/>
      <p:bldP spid="135" grpId="0" animBg="1"/>
      <p:bldP spid="136" grpId="0" animBg="1"/>
      <p:bldP spid="137" grpId="0" animBg="1"/>
      <p:bldP spid="138" grpId="0" autoUpdateAnimBg="0"/>
      <p:bldP spid="139" grpId="0" animBg="1"/>
      <p:bldP spid="140" grpId="0" autoUpdateAnimBg="0"/>
      <p:bldP spid="141" grpId="0" animBg="1"/>
      <p:bldP spid="142" grpId="0" autoUpdateAnimBg="0"/>
      <p:bldP spid="143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Podmatrica</a:t>
            </a:r>
            <a:r>
              <a:rPr lang="en-US" dirty="0" smtClean="0"/>
              <a:t>/</a:t>
            </a:r>
            <a:r>
              <a:rPr lang="en-US" dirty="0" err="1" smtClean="0"/>
              <a:t>indeksiranje</a:t>
            </a:r>
            <a:endParaRPr lang="sr-Latn-RS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609600" y="3352800"/>
            <a:ext cx="3505200" cy="3124200"/>
          </a:xfrm>
          <a:prstGeom prst="rect">
            <a:avLst/>
          </a:prstGeom>
        </p:spPr>
        <p:txBody>
          <a:bodyPr vert="horz">
            <a:normAutofit fontScale="62500" lnSpcReduction="200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dirty="0" smtClean="0">
                <a:latin typeface="Courier New" pitchFamily="49" charset="0"/>
              </a:rPr>
              <a:t>A(1,2) </a:t>
            </a:r>
            <a:r>
              <a:rPr lang="en-US" dirty="0" smtClean="0">
                <a:latin typeface="Arial"/>
                <a:cs typeface="Arial"/>
              </a:rPr>
              <a:t>→ </a:t>
            </a:r>
            <a:r>
              <a:rPr lang="en-US" dirty="0">
                <a:latin typeface="Courier New" pitchFamily="49" charset="0"/>
              </a:rPr>
              <a:t>7</a:t>
            </a:r>
            <a:r>
              <a:rPr lang="en-US" dirty="0" smtClean="0">
                <a:latin typeface="Courier New" pitchFamily="49" charset="0"/>
              </a:rPr>
              <a:t>         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dirty="0" smtClean="0">
                <a:latin typeface="Courier New" pitchFamily="49" charset="0"/>
              </a:rPr>
              <a:t>A(:,1) </a:t>
            </a:r>
            <a:r>
              <a:rPr lang="en-US" dirty="0" smtClean="0">
                <a:latin typeface="Arial"/>
                <a:cs typeface="Arial"/>
              </a:rPr>
              <a:t>→</a:t>
            </a:r>
            <a:r>
              <a:rPr lang="en-US" dirty="0" smtClean="0">
                <a:latin typeface="Courier New" pitchFamily="49" charset="0"/>
              </a:rPr>
              <a:t> [4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dirty="0">
                <a:latin typeface="Courier New" pitchFamily="49" charset="0"/>
              </a:rPr>
              <a:t> </a:t>
            </a:r>
            <a:r>
              <a:rPr lang="en-US" dirty="0" smtClean="0">
                <a:latin typeface="Courier New" pitchFamily="49" charset="0"/>
              </a:rPr>
              <a:t>          6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dirty="0" smtClean="0">
                <a:latin typeface="Courier New" pitchFamily="49" charset="0"/>
              </a:rPr>
              <a:t>           5]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dirty="0" smtClean="0">
                <a:latin typeface="Courier New" pitchFamily="49" charset="0"/>
              </a:rPr>
              <a:t>A(1,4:-1:2) </a:t>
            </a:r>
            <a:r>
              <a:rPr lang="en-US" dirty="0" smtClean="0">
                <a:latin typeface="Arial"/>
                <a:cs typeface="Arial"/>
              </a:rPr>
              <a:t>→</a:t>
            </a:r>
            <a:r>
              <a:rPr lang="en-US" dirty="0" smtClean="0">
                <a:latin typeface="Courier New" pitchFamily="49" charset="0"/>
              </a:rPr>
              <a:t> [5 </a:t>
            </a:r>
            <a:r>
              <a:rPr lang="en-US" dirty="0">
                <a:latin typeface="Courier New" pitchFamily="49" charset="0"/>
              </a:rPr>
              <a:t>8</a:t>
            </a:r>
            <a:r>
              <a:rPr lang="en-US" dirty="0" smtClean="0">
                <a:latin typeface="Courier New" pitchFamily="49" charset="0"/>
              </a:rPr>
              <a:t> 7]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dirty="0" smtClean="0">
                <a:latin typeface="Courier New" pitchFamily="49" charset="0"/>
              </a:rPr>
              <a:t>A([1,1],[5,2]) </a:t>
            </a:r>
            <a:r>
              <a:rPr lang="en-US" dirty="0" smtClean="0">
                <a:latin typeface="Arial"/>
                <a:cs typeface="Arial"/>
              </a:rPr>
              <a:t>→ </a:t>
            </a:r>
            <a:r>
              <a:rPr lang="en-US" dirty="0" smtClean="0">
                <a:latin typeface="Courier New" pitchFamily="49" charset="0"/>
              </a:rPr>
              <a:t>[1 7</a:t>
            </a:r>
            <a:endParaRPr lang="en-US" dirty="0">
              <a:latin typeface="Courier New" pitchFamily="49" charset="0"/>
            </a:endParaRPr>
          </a:p>
          <a:p>
            <a:pPr>
              <a:lnSpc>
                <a:spcPct val="150000"/>
              </a:lnSpc>
              <a:buFontTx/>
              <a:buNone/>
            </a:pPr>
            <a:r>
              <a:rPr lang="en-US" dirty="0" smtClean="0">
                <a:latin typeface="Courier New" pitchFamily="49" charset="0"/>
              </a:rPr>
              <a:t>			     1 7]</a:t>
            </a:r>
            <a:endParaRPr lang="en-US" dirty="0">
              <a:latin typeface="Courier New" pitchFamily="49" charset="0"/>
            </a:endParaRPr>
          </a:p>
        </p:txBody>
      </p:sp>
      <p:sp>
        <p:nvSpPr>
          <p:cNvPr id="7" name="Line 13"/>
          <p:cNvSpPr>
            <a:spLocks noChangeShapeType="1"/>
          </p:cNvSpPr>
          <p:nvPr/>
        </p:nvSpPr>
        <p:spPr bwMode="auto">
          <a:xfrm>
            <a:off x="3168650" y="1801813"/>
            <a:ext cx="0" cy="941387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r-Latn-RS"/>
          </a:p>
        </p:txBody>
      </p:sp>
      <p:sp>
        <p:nvSpPr>
          <p:cNvPr id="8" name="Line 14"/>
          <p:cNvSpPr>
            <a:spLocks noChangeShapeType="1"/>
          </p:cNvSpPr>
          <p:nvPr/>
        </p:nvSpPr>
        <p:spPr bwMode="auto">
          <a:xfrm>
            <a:off x="3321050" y="1676400"/>
            <a:ext cx="2209800" cy="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r-Latn-RS"/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2800350" y="2209800"/>
            <a:ext cx="368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 i="1" dirty="0"/>
              <a:t>m</a:t>
            </a:r>
          </a:p>
        </p:txBody>
      </p:sp>
      <p:sp>
        <p:nvSpPr>
          <p:cNvPr id="10" name="Text Box 16"/>
          <p:cNvSpPr txBox="1">
            <a:spLocks noChangeArrowheads="1"/>
          </p:cNvSpPr>
          <p:nvPr/>
        </p:nvSpPr>
        <p:spPr bwMode="auto">
          <a:xfrm>
            <a:off x="4260850" y="1355725"/>
            <a:ext cx="311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 i="1" dirty="0"/>
              <a:t>n</a:t>
            </a:r>
          </a:p>
        </p:txBody>
      </p:sp>
      <p:graphicFrame>
        <p:nvGraphicFramePr>
          <p:cNvPr id="1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4584739"/>
              </p:ext>
            </p:extLst>
          </p:nvPr>
        </p:nvGraphicFramePr>
        <p:xfrm>
          <a:off x="625475" y="3008156"/>
          <a:ext cx="2511425" cy="3446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1" name="Equation" r:id="rId3" imgW="1498320" imgH="203040" progId="Equation.DSMT4">
                  <p:embed/>
                </p:oleObj>
              </mc:Choice>
              <mc:Fallback>
                <p:oleObj name="Equation" r:id="rId3" imgW="149832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5475" y="3008156"/>
                        <a:ext cx="2511425" cy="34464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1496906"/>
              </p:ext>
            </p:extLst>
          </p:nvPr>
        </p:nvGraphicFramePr>
        <p:xfrm>
          <a:off x="4648200" y="2971800"/>
          <a:ext cx="2438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2" name="Equation" r:id="rId5" imgW="1244520" imgH="203040" progId="Equation.DSMT4">
                  <p:embed/>
                </p:oleObj>
              </mc:Choice>
              <mc:Fallback>
                <p:oleObj name="Equation" r:id="rId5" imgW="124452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8200" y="2971800"/>
                        <a:ext cx="24384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762000" y="4507468"/>
            <a:ext cx="67999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A50021"/>
                </a:solidFill>
              </a:rPr>
              <a:t>1:</a:t>
            </a:r>
            <a:r>
              <a:rPr lang="en-US" i="1" dirty="0" smtClean="0">
                <a:solidFill>
                  <a:srgbClr val="A50021"/>
                </a:solidFill>
              </a:rPr>
              <a:t>end</a:t>
            </a:r>
            <a:endParaRPr lang="en-US" i="1" dirty="0">
              <a:solidFill>
                <a:srgbClr val="A50021"/>
              </a:solidFill>
            </a:endParaRPr>
          </a:p>
        </p:txBody>
      </p:sp>
      <p:sp>
        <p:nvSpPr>
          <p:cNvPr id="17" name="Line 17"/>
          <p:cNvSpPr>
            <a:spLocks noChangeShapeType="1"/>
          </p:cNvSpPr>
          <p:nvPr/>
        </p:nvSpPr>
        <p:spPr bwMode="auto">
          <a:xfrm flipV="1">
            <a:off x="1060994" y="4267200"/>
            <a:ext cx="0" cy="30480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r-Latn-R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7226825"/>
              </p:ext>
            </p:extLst>
          </p:nvPr>
        </p:nvGraphicFramePr>
        <p:xfrm>
          <a:off x="3244850" y="1719263"/>
          <a:ext cx="2470150" cy="1100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" name="Equation" r:id="rId7" imgW="1143000" imgH="711000" progId="Equation.DSMT4">
                  <p:embed/>
                </p:oleObj>
              </mc:Choice>
              <mc:Fallback>
                <p:oleObj name="Equation" r:id="rId7" imgW="1143000" imgH="7110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44850" y="1719263"/>
                        <a:ext cx="2470150" cy="1100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2114550" y="1992868"/>
            <a:ext cx="5757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A=</a:t>
            </a:r>
            <a:endParaRPr lang="sr-Latn-RS" sz="2400" dirty="0"/>
          </a:p>
        </p:txBody>
      </p:sp>
      <p:sp>
        <p:nvSpPr>
          <p:cNvPr id="19" name="Rectangle 3"/>
          <p:cNvSpPr txBox="1">
            <a:spLocks noChangeArrowheads="1"/>
          </p:cNvSpPr>
          <p:nvPr/>
        </p:nvSpPr>
        <p:spPr>
          <a:xfrm>
            <a:off x="4572000" y="3352800"/>
            <a:ext cx="3733800" cy="3124200"/>
          </a:xfrm>
          <a:prstGeom prst="rect">
            <a:avLst/>
          </a:prstGeom>
        </p:spPr>
        <p:txBody>
          <a:bodyPr vert="horz">
            <a:normAutofit fontScale="62500" lnSpcReduction="200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dirty="0" smtClean="0">
                <a:latin typeface="Courier New" pitchFamily="49" charset="0"/>
              </a:rPr>
              <a:t>A(5) </a:t>
            </a:r>
            <a:r>
              <a:rPr lang="en-US" dirty="0" smtClean="0">
                <a:latin typeface="Arial"/>
                <a:cs typeface="Arial"/>
              </a:rPr>
              <a:t>→ </a:t>
            </a:r>
            <a:r>
              <a:rPr lang="en-US" dirty="0" smtClean="0">
                <a:latin typeface="Courier New" pitchFamily="49" charset="0"/>
              </a:rPr>
              <a:t>1         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dirty="0" smtClean="0">
                <a:latin typeface="Courier New" pitchFamily="49" charset="0"/>
              </a:rPr>
              <a:t>A([1:4:10]) </a:t>
            </a:r>
            <a:r>
              <a:rPr lang="en-US" dirty="0" smtClean="0">
                <a:latin typeface="Arial"/>
                <a:cs typeface="Arial"/>
              </a:rPr>
              <a:t>→</a:t>
            </a:r>
            <a:r>
              <a:rPr lang="en-US" dirty="0" smtClean="0">
                <a:latin typeface="Courier New" pitchFamily="49" charset="0"/>
              </a:rPr>
              <a:t> [4 1 7]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dirty="0" smtClean="0">
                <a:latin typeface="Courier New" pitchFamily="49" charset="0"/>
              </a:rPr>
              <a:t>A([3;2;7]) </a:t>
            </a:r>
            <a:r>
              <a:rPr lang="en-US" dirty="0" smtClean="0">
                <a:latin typeface="Arial"/>
                <a:cs typeface="Arial"/>
              </a:rPr>
              <a:t>→ </a:t>
            </a:r>
            <a:r>
              <a:rPr lang="en-US" dirty="0" smtClean="0">
                <a:latin typeface="Courier New" pitchFamily="49" charset="0"/>
              </a:rPr>
              <a:t>[5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dirty="0">
                <a:latin typeface="Courier New" pitchFamily="49" charset="0"/>
              </a:rPr>
              <a:t>	</a:t>
            </a:r>
            <a:r>
              <a:rPr lang="en-US" dirty="0" smtClean="0">
                <a:latin typeface="Courier New" pitchFamily="49" charset="0"/>
              </a:rPr>
              <a:t>		 6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dirty="0">
                <a:latin typeface="Courier New" pitchFamily="49" charset="0"/>
              </a:rPr>
              <a:t>	</a:t>
            </a:r>
            <a:r>
              <a:rPr lang="en-US" dirty="0" smtClean="0">
                <a:latin typeface="Courier New" pitchFamily="49" charset="0"/>
              </a:rPr>
              <a:t>		 8]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dirty="0" smtClean="0">
                <a:latin typeface="Courier New" pitchFamily="49" charset="0"/>
              </a:rPr>
              <a:t>A([5,11;8,3]) </a:t>
            </a:r>
            <a:r>
              <a:rPr lang="en-US" dirty="0" smtClean="0">
                <a:latin typeface="Arial"/>
                <a:cs typeface="Arial"/>
              </a:rPr>
              <a:t>→</a:t>
            </a:r>
            <a:r>
              <a:rPr lang="en-US" dirty="0" smtClean="0">
                <a:latin typeface="Courier New" pitchFamily="49" charset="0"/>
              </a:rPr>
              <a:t> [1 4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dirty="0">
                <a:latin typeface="Courier New" pitchFamily="49" charset="0"/>
              </a:rPr>
              <a:t>	</a:t>
            </a:r>
            <a:r>
              <a:rPr lang="en-US" dirty="0" smtClean="0">
                <a:latin typeface="Courier New" pitchFamily="49" charset="0"/>
              </a:rPr>
              <a:t>		    9 5]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534400" y="1524000"/>
            <a:ext cx="45720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4</a:t>
            </a:r>
          </a:p>
          <a:p>
            <a:r>
              <a:rPr lang="en-US" sz="2000" dirty="0" smtClean="0"/>
              <a:t>6</a:t>
            </a:r>
          </a:p>
          <a:p>
            <a:r>
              <a:rPr lang="en-US" sz="2000" dirty="0" smtClean="0"/>
              <a:t>5</a:t>
            </a:r>
          </a:p>
          <a:p>
            <a:r>
              <a:rPr lang="en-US" sz="2000" dirty="0" smtClean="0"/>
              <a:t>7</a:t>
            </a:r>
          </a:p>
          <a:p>
            <a:r>
              <a:rPr lang="en-US" sz="2000" dirty="0" smtClean="0"/>
              <a:t>1</a:t>
            </a:r>
          </a:p>
          <a:p>
            <a:r>
              <a:rPr lang="en-US" sz="2000" dirty="0" smtClean="0"/>
              <a:t>3</a:t>
            </a:r>
          </a:p>
          <a:p>
            <a:r>
              <a:rPr lang="en-US" sz="2000" dirty="0" smtClean="0"/>
              <a:t>8</a:t>
            </a:r>
          </a:p>
          <a:p>
            <a:r>
              <a:rPr lang="en-US" sz="2000" dirty="0" smtClean="0"/>
              <a:t>9</a:t>
            </a:r>
          </a:p>
          <a:p>
            <a:r>
              <a:rPr lang="en-US" sz="2000" dirty="0" smtClean="0"/>
              <a:t>7</a:t>
            </a:r>
          </a:p>
          <a:p>
            <a:r>
              <a:rPr lang="en-US" sz="2000" dirty="0" smtClean="0"/>
              <a:t>5</a:t>
            </a:r>
          </a:p>
          <a:p>
            <a:r>
              <a:rPr lang="en-US" sz="2000" dirty="0" smtClean="0"/>
              <a:t>4</a:t>
            </a:r>
          </a:p>
          <a:p>
            <a:r>
              <a:rPr lang="en-US" sz="2000" dirty="0" smtClean="0"/>
              <a:t>6</a:t>
            </a:r>
          </a:p>
          <a:p>
            <a:r>
              <a:rPr lang="en-US" sz="2000" dirty="0" smtClean="0"/>
              <a:t>1</a:t>
            </a:r>
          </a:p>
          <a:p>
            <a:r>
              <a:rPr lang="en-US" sz="2000" dirty="0" smtClean="0"/>
              <a:t>2</a:t>
            </a:r>
          </a:p>
          <a:p>
            <a:r>
              <a:rPr lang="en-US" sz="2000" dirty="0"/>
              <a:t>8</a:t>
            </a:r>
            <a:endParaRPr lang="sr-Latn-RS" sz="2000" dirty="0"/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6705600" y="2209800"/>
            <a:ext cx="1676400" cy="13900"/>
          </a:xfrm>
          <a:prstGeom prst="straightConnector1">
            <a:avLst/>
          </a:prstGeom>
          <a:ln w="127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100947" y="1976735"/>
            <a:ext cx="6046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A(:)</a:t>
            </a:r>
            <a:endParaRPr lang="sr-Latn-RS" sz="2400" dirty="0"/>
          </a:p>
        </p:txBody>
      </p:sp>
    </p:spTree>
    <p:extLst>
      <p:ext uri="{BB962C8B-B14F-4D97-AF65-F5344CB8AC3E}">
        <p14:creationId xmlns:p14="http://schemas.microsoft.com/office/powerpoint/2010/main" val="17362936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Rad </a:t>
            </a:r>
            <a:r>
              <a:rPr lang="en-US" dirty="0" err="1" smtClean="0"/>
              <a:t>sa</a:t>
            </a:r>
            <a:r>
              <a:rPr lang="en-US" dirty="0" smtClean="0"/>
              <a:t> </a:t>
            </a:r>
            <a:r>
              <a:rPr lang="en-US" dirty="0" err="1" smtClean="0"/>
              <a:t>matricama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3273552" cy="4495800"/>
          </a:xfrm>
        </p:spPr>
        <p:txBody>
          <a:bodyPr numCol="1">
            <a:normAutofit lnSpcReduction="10000"/>
          </a:bodyPr>
          <a:lstStyle/>
          <a:p>
            <a:pPr marL="0" indent="0">
              <a:buNone/>
            </a:pPr>
            <a:r>
              <a:rPr lang="en-GB" sz="2000" dirty="0" smtClean="0">
                <a:latin typeface="Courier New" pitchFamily="49" charset="0"/>
              </a:rPr>
              <a:t>&gt;&gt; </a:t>
            </a:r>
            <a:r>
              <a:rPr lang="en-GB" sz="2200" dirty="0" smtClean="0">
                <a:latin typeface="Courier New" pitchFamily="49" charset="0"/>
              </a:rPr>
              <a:t>a=[0,0,0,0</a:t>
            </a:r>
          </a:p>
          <a:p>
            <a:pPr marL="0" indent="0">
              <a:buNone/>
            </a:pPr>
            <a:r>
              <a:rPr lang="en-GB" sz="2200" dirty="0" smtClean="0">
                <a:latin typeface="Courier New" pitchFamily="49" charset="0"/>
              </a:rPr>
              <a:t>0,0,0,0</a:t>
            </a:r>
          </a:p>
          <a:p>
            <a:pPr marL="0" indent="0">
              <a:buNone/>
            </a:pPr>
            <a:r>
              <a:rPr lang="en-GB" sz="2200" dirty="0" smtClean="0">
                <a:latin typeface="Courier New" pitchFamily="49" charset="0"/>
              </a:rPr>
              <a:t>0,0,0,0]</a:t>
            </a:r>
          </a:p>
          <a:p>
            <a:pPr marL="365760" lvl="1" indent="0">
              <a:buNone/>
            </a:pPr>
            <a:r>
              <a:rPr lang="en-GB" sz="1900" dirty="0" smtClean="0">
                <a:latin typeface="Courier New" pitchFamily="49" charset="0"/>
              </a:rPr>
              <a:t>a =</a:t>
            </a:r>
          </a:p>
          <a:p>
            <a:pPr marL="365760" lvl="1" indent="0">
              <a:buNone/>
            </a:pPr>
            <a:r>
              <a:rPr lang="en-GB" sz="1900" dirty="0">
                <a:latin typeface="Courier New" pitchFamily="49" charset="0"/>
              </a:rPr>
              <a:t>	</a:t>
            </a:r>
            <a:r>
              <a:rPr lang="en-GB" sz="1900" dirty="0" smtClean="0">
                <a:latin typeface="Courier New" pitchFamily="49" charset="0"/>
              </a:rPr>
              <a:t>0 0 0 0</a:t>
            </a:r>
          </a:p>
          <a:p>
            <a:pPr marL="365760" lvl="1" indent="0">
              <a:buNone/>
            </a:pPr>
            <a:r>
              <a:rPr lang="en-GB" sz="1900" dirty="0">
                <a:latin typeface="Courier New" pitchFamily="49" charset="0"/>
              </a:rPr>
              <a:t>	</a:t>
            </a:r>
            <a:r>
              <a:rPr lang="en-GB" sz="1900" dirty="0" smtClean="0">
                <a:latin typeface="Courier New" pitchFamily="49" charset="0"/>
              </a:rPr>
              <a:t>0 0 0 0</a:t>
            </a:r>
          </a:p>
          <a:p>
            <a:pPr marL="45720" lvl="1" indent="0">
              <a:spcBef>
                <a:spcPts val="700"/>
              </a:spcBef>
              <a:buClr>
                <a:schemeClr val="accent2"/>
              </a:buClr>
              <a:buSzPct val="60000"/>
              <a:buNone/>
            </a:pPr>
            <a:r>
              <a:rPr lang="en-GB" sz="1900" dirty="0">
                <a:latin typeface="Courier New" pitchFamily="49" charset="0"/>
              </a:rPr>
              <a:t>	0 0 0 0</a:t>
            </a:r>
          </a:p>
          <a:p>
            <a:pPr marL="45720" indent="0">
              <a:buNone/>
            </a:pPr>
            <a:r>
              <a:rPr lang="en-GB" sz="2200" dirty="0" smtClean="0">
                <a:latin typeface="Courier New" pitchFamily="49" charset="0"/>
              </a:rPr>
              <a:t>&gt;&gt; a(1,4)=1</a:t>
            </a:r>
            <a:endParaRPr lang="en-US" sz="2600" dirty="0" smtClean="0"/>
          </a:p>
          <a:p>
            <a:pPr marL="365760" lvl="1" indent="0">
              <a:buNone/>
            </a:pPr>
            <a:r>
              <a:rPr lang="en-GB" sz="1900" dirty="0">
                <a:latin typeface="Courier New" pitchFamily="49" charset="0"/>
              </a:rPr>
              <a:t>a =</a:t>
            </a:r>
          </a:p>
          <a:p>
            <a:pPr marL="365760" lvl="1" indent="0">
              <a:buNone/>
            </a:pPr>
            <a:r>
              <a:rPr lang="en-GB" sz="1900" dirty="0">
                <a:latin typeface="Courier New" pitchFamily="49" charset="0"/>
              </a:rPr>
              <a:t>	0 0 </a:t>
            </a:r>
            <a:r>
              <a:rPr lang="en-GB" sz="1900" dirty="0" smtClean="0">
                <a:latin typeface="Courier New" pitchFamily="49" charset="0"/>
              </a:rPr>
              <a:t>0 1</a:t>
            </a:r>
            <a:endParaRPr lang="en-GB" sz="1900" dirty="0">
              <a:latin typeface="Courier New" pitchFamily="49" charset="0"/>
            </a:endParaRPr>
          </a:p>
          <a:p>
            <a:pPr marL="365760" lvl="1" indent="0">
              <a:buNone/>
            </a:pPr>
            <a:r>
              <a:rPr lang="en-GB" sz="1900" dirty="0">
                <a:latin typeface="Courier New" pitchFamily="49" charset="0"/>
              </a:rPr>
              <a:t>	0 0 </a:t>
            </a:r>
            <a:r>
              <a:rPr lang="en-GB" sz="1900" dirty="0" smtClean="0">
                <a:latin typeface="Courier New" pitchFamily="49" charset="0"/>
              </a:rPr>
              <a:t>0 0</a:t>
            </a:r>
            <a:endParaRPr lang="en-GB" sz="1900" dirty="0">
              <a:latin typeface="Courier New" pitchFamily="49" charset="0"/>
            </a:endParaRPr>
          </a:p>
          <a:p>
            <a:pPr marL="45720" lvl="1" indent="0">
              <a:spcBef>
                <a:spcPts val="700"/>
              </a:spcBef>
              <a:buClr>
                <a:schemeClr val="accent2"/>
              </a:buClr>
              <a:buSzPct val="60000"/>
              <a:buNone/>
            </a:pPr>
            <a:r>
              <a:rPr lang="en-GB" sz="1900" dirty="0">
                <a:latin typeface="Courier New" pitchFamily="49" charset="0"/>
              </a:rPr>
              <a:t>	0 0 0 0</a:t>
            </a:r>
          </a:p>
          <a:p>
            <a:pPr marL="45720" indent="0">
              <a:buNone/>
            </a:pPr>
            <a:endParaRPr lang="en-GB" sz="2000" dirty="0" smtClean="0">
              <a:latin typeface="Courier New" pitchFamily="49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191000" y="1600200"/>
            <a:ext cx="4572000" cy="338554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-91440"/>
            <a:r>
              <a:rPr lang="en-GB" sz="2000" dirty="0">
                <a:latin typeface="Courier New" pitchFamily="49" charset="0"/>
              </a:rPr>
              <a:t>&gt;&gt; a(2:3,1:2)=</a:t>
            </a:r>
            <a:r>
              <a:rPr lang="en-GB" sz="2000" dirty="0" smtClean="0">
                <a:latin typeface="Courier New" pitchFamily="49" charset="0"/>
              </a:rPr>
              <a:t>1</a:t>
            </a:r>
            <a:endParaRPr lang="en-GB" sz="1900" dirty="0" smtClean="0">
              <a:latin typeface="Courier New" pitchFamily="49" charset="0"/>
            </a:endParaRPr>
          </a:p>
          <a:p>
            <a:pPr marL="365760" lvl="1" indent="0">
              <a:buNone/>
            </a:pPr>
            <a:r>
              <a:rPr lang="en-GB" sz="1900" dirty="0" smtClean="0">
                <a:latin typeface="Courier New" pitchFamily="49" charset="0"/>
              </a:rPr>
              <a:t>a </a:t>
            </a:r>
            <a:r>
              <a:rPr lang="en-GB" sz="1900" dirty="0">
                <a:latin typeface="Courier New" pitchFamily="49" charset="0"/>
              </a:rPr>
              <a:t>=</a:t>
            </a:r>
          </a:p>
          <a:p>
            <a:pPr marL="365760" lvl="1"/>
            <a:r>
              <a:rPr lang="en-GB" sz="1900" dirty="0">
                <a:latin typeface="Courier New" pitchFamily="49" charset="0"/>
              </a:rPr>
              <a:t>	0 0 0 </a:t>
            </a:r>
            <a:r>
              <a:rPr lang="en-GB" sz="1900" dirty="0" smtClean="0">
                <a:latin typeface="Courier New" pitchFamily="49" charset="0"/>
              </a:rPr>
              <a:t>1</a:t>
            </a:r>
            <a:endParaRPr lang="en-GB" sz="1900" dirty="0">
              <a:latin typeface="Courier New" pitchFamily="49" charset="0"/>
            </a:endParaRPr>
          </a:p>
          <a:p>
            <a:pPr marL="365760" lvl="1" indent="0">
              <a:buNone/>
            </a:pPr>
            <a:r>
              <a:rPr lang="en-GB" sz="1900" dirty="0">
                <a:latin typeface="Courier New" pitchFamily="49" charset="0"/>
              </a:rPr>
              <a:t>	1 1 0 </a:t>
            </a:r>
            <a:r>
              <a:rPr lang="en-GB" sz="1900" dirty="0" smtClean="0">
                <a:latin typeface="Courier New" pitchFamily="49" charset="0"/>
              </a:rPr>
              <a:t>0</a:t>
            </a:r>
            <a:endParaRPr lang="en-GB" sz="1900" dirty="0">
              <a:latin typeface="Courier New" pitchFamily="49" charset="0"/>
            </a:endParaRPr>
          </a:p>
          <a:p>
            <a:pPr marL="365760" lvl="1" indent="0">
              <a:buNone/>
            </a:pPr>
            <a:r>
              <a:rPr lang="en-GB" sz="1900" dirty="0">
                <a:latin typeface="Courier New" pitchFamily="49" charset="0"/>
              </a:rPr>
              <a:t>	1 1 0 0</a:t>
            </a:r>
          </a:p>
          <a:p>
            <a:pPr marL="45720" indent="0">
              <a:buNone/>
            </a:pPr>
            <a:r>
              <a:rPr lang="en-GB" sz="2200" dirty="0">
                <a:latin typeface="Courier New" pitchFamily="49" charset="0"/>
              </a:rPr>
              <a:t>&gt;&gt; a(2:3,1:2</a:t>
            </a:r>
            <a:r>
              <a:rPr lang="en-GB" sz="2200" dirty="0" smtClean="0">
                <a:latin typeface="Courier New" pitchFamily="49" charset="0"/>
              </a:rPr>
              <a:t>)=</a:t>
            </a:r>
            <a:r>
              <a:rPr lang="en-US" sz="2200" dirty="0" smtClean="0">
                <a:latin typeface="Courier New" pitchFamily="49" charset="0"/>
              </a:rPr>
              <a:t>[1,1;1,1]</a:t>
            </a:r>
            <a:r>
              <a:rPr lang="en-GB" sz="2200" dirty="0" smtClean="0">
                <a:latin typeface="Courier New" pitchFamily="49" charset="0"/>
              </a:rPr>
              <a:t>;</a:t>
            </a:r>
            <a:endParaRPr lang="en-GB" sz="2200" dirty="0">
              <a:latin typeface="Courier New" pitchFamily="49" charset="0"/>
            </a:endParaRPr>
          </a:p>
          <a:p>
            <a:pPr marL="45720" indent="0">
              <a:buNone/>
            </a:pPr>
            <a:r>
              <a:rPr lang="en-GB" sz="2000" dirty="0">
                <a:latin typeface="Courier New" pitchFamily="49" charset="0"/>
              </a:rPr>
              <a:t>&gt;&gt; a</a:t>
            </a:r>
            <a:r>
              <a:rPr lang="en-GB" sz="2000" dirty="0" smtClean="0">
                <a:latin typeface="Courier New" pitchFamily="49" charset="0"/>
              </a:rPr>
              <a:t>(:,3:4)=[]</a:t>
            </a:r>
            <a:endParaRPr lang="en-GB" sz="2000" dirty="0">
              <a:latin typeface="Courier New" pitchFamily="49" charset="0"/>
            </a:endParaRPr>
          </a:p>
          <a:p>
            <a:pPr marL="365760" lvl="1" indent="0">
              <a:buNone/>
            </a:pPr>
            <a:r>
              <a:rPr lang="en-GB" sz="1900" dirty="0" smtClean="0">
                <a:latin typeface="Courier New" pitchFamily="49" charset="0"/>
              </a:rPr>
              <a:t>a =</a:t>
            </a:r>
          </a:p>
          <a:p>
            <a:pPr marL="365760" lvl="1" indent="0">
              <a:buNone/>
            </a:pPr>
            <a:r>
              <a:rPr lang="en-GB" sz="1900" dirty="0">
                <a:latin typeface="Courier New" pitchFamily="49" charset="0"/>
              </a:rPr>
              <a:t>	</a:t>
            </a:r>
            <a:r>
              <a:rPr lang="en-GB" sz="1900" dirty="0" smtClean="0">
                <a:latin typeface="Courier New" pitchFamily="49" charset="0"/>
              </a:rPr>
              <a:t>0 0</a:t>
            </a:r>
            <a:endParaRPr lang="en-GB" sz="1900" dirty="0">
              <a:latin typeface="Courier New" pitchFamily="49" charset="0"/>
            </a:endParaRPr>
          </a:p>
          <a:p>
            <a:pPr marL="365760" lvl="1" indent="0">
              <a:buNone/>
            </a:pPr>
            <a:r>
              <a:rPr lang="en-GB" sz="1900" dirty="0">
                <a:latin typeface="Courier New" pitchFamily="49" charset="0"/>
              </a:rPr>
              <a:t>	</a:t>
            </a:r>
            <a:r>
              <a:rPr lang="en-GB" sz="1900" dirty="0" smtClean="0">
                <a:latin typeface="Courier New" pitchFamily="49" charset="0"/>
              </a:rPr>
              <a:t>1 1</a:t>
            </a:r>
          </a:p>
          <a:p>
            <a:pPr marL="365760" lvl="1"/>
            <a:r>
              <a:rPr lang="en-GB" sz="1900" dirty="0">
                <a:latin typeface="Courier New" pitchFamily="49" charset="0"/>
              </a:rPr>
              <a:t>	1 </a:t>
            </a:r>
            <a:r>
              <a:rPr lang="en-GB" sz="1900" dirty="0" smtClean="0">
                <a:latin typeface="Courier New" pitchFamily="49" charset="0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05200" y="5200471"/>
            <a:ext cx="4876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91440"/>
            <a:r>
              <a:rPr lang="en-US" sz="2400" dirty="0">
                <a:solidFill>
                  <a:srgbClr val="A50021"/>
                </a:solidFill>
              </a:rPr>
              <a:t>[] </a:t>
            </a:r>
            <a:r>
              <a:rPr lang="sr-Latn-RS" sz="2400" dirty="0">
                <a:solidFill>
                  <a:srgbClr val="A50021"/>
                </a:solidFill>
              </a:rPr>
              <a:t>prazna matrica </a:t>
            </a:r>
            <a:r>
              <a:rPr lang="en-US" sz="2400" dirty="0">
                <a:solidFill>
                  <a:srgbClr val="A50021"/>
                </a:solidFill>
              </a:rPr>
              <a:t>(</a:t>
            </a:r>
            <a:r>
              <a:rPr lang="en-US" sz="2400" dirty="0" err="1">
                <a:solidFill>
                  <a:srgbClr val="A50021"/>
                </a:solidFill>
              </a:rPr>
              <a:t>formata</a:t>
            </a:r>
            <a:r>
              <a:rPr lang="en-US" sz="2400" dirty="0">
                <a:solidFill>
                  <a:srgbClr val="A50021"/>
                </a:solidFill>
              </a:rPr>
              <a:t> 0x0) </a:t>
            </a:r>
          </a:p>
          <a:p>
            <a:pPr indent="-91440"/>
            <a:r>
              <a:rPr lang="en-US" sz="2400" dirty="0" err="1">
                <a:solidFill>
                  <a:srgbClr val="A50021"/>
                </a:solidFill>
              </a:rPr>
              <a:t>Brisanje</a:t>
            </a:r>
            <a:r>
              <a:rPr lang="en-US" sz="2400" dirty="0">
                <a:solidFill>
                  <a:srgbClr val="A50021"/>
                </a:solidFill>
              </a:rPr>
              <a:t> </a:t>
            </a:r>
            <a:r>
              <a:rPr lang="en-US" sz="2400" dirty="0" err="1">
                <a:solidFill>
                  <a:srgbClr val="A50021"/>
                </a:solidFill>
              </a:rPr>
              <a:t>vrsta</a:t>
            </a:r>
            <a:r>
              <a:rPr lang="en-US" sz="2400" dirty="0">
                <a:solidFill>
                  <a:srgbClr val="A50021"/>
                </a:solidFill>
              </a:rPr>
              <a:t> </a:t>
            </a:r>
            <a:r>
              <a:rPr lang="en-US" sz="2400" dirty="0" err="1">
                <a:solidFill>
                  <a:srgbClr val="A50021"/>
                </a:solidFill>
              </a:rPr>
              <a:t>ili</a:t>
            </a:r>
            <a:r>
              <a:rPr lang="en-US" sz="2400" dirty="0">
                <a:solidFill>
                  <a:srgbClr val="A50021"/>
                </a:solidFill>
              </a:rPr>
              <a:t> </a:t>
            </a:r>
            <a:r>
              <a:rPr lang="en-US" sz="2400" dirty="0" err="1">
                <a:solidFill>
                  <a:srgbClr val="A50021"/>
                </a:solidFill>
              </a:rPr>
              <a:t>kolona</a:t>
            </a:r>
            <a:r>
              <a:rPr lang="en-US" sz="2400" dirty="0">
                <a:solidFill>
                  <a:srgbClr val="A50021"/>
                </a:solidFill>
              </a:rPr>
              <a:t> </a:t>
            </a:r>
            <a:r>
              <a:rPr lang="en-US" sz="2400" dirty="0" err="1">
                <a:solidFill>
                  <a:srgbClr val="A50021"/>
                </a:solidFill>
              </a:rPr>
              <a:t>matrice</a:t>
            </a:r>
            <a:r>
              <a:rPr lang="en-US" sz="2400" dirty="0">
                <a:solidFill>
                  <a:srgbClr val="A50021"/>
                </a:solidFill>
              </a:rPr>
              <a:t> se </a:t>
            </a:r>
            <a:r>
              <a:rPr lang="en-US" sz="2400" dirty="0" err="1">
                <a:solidFill>
                  <a:srgbClr val="A50021"/>
                </a:solidFill>
              </a:rPr>
              <a:t>vr</a:t>
            </a:r>
            <a:r>
              <a:rPr lang="sr-Latn-RS" sz="2400" dirty="0" err="1">
                <a:solidFill>
                  <a:srgbClr val="A50021"/>
                </a:solidFill>
              </a:rPr>
              <a:t>ši</a:t>
            </a:r>
            <a:r>
              <a:rPr lang="en-US" sz="2400" dirty="0">
                <a:solidFill>
                  <a:srgbClr val="A50021"/>
                </a:solidFill>
              </a:rPr>
              <a:t> </a:t>
            </a:r>
            <a:r>
              <a:rPr lang="en-US" sz="2400" dirty="0" err="1">
                <a:solidFill>
                  <a:srgbClr val="A50021"/>
                </a:solidFill>
              </a:rPr>
              <a:t>dodeljivanjem</a:t>
            </a:r>
            <a:r>
              <a:rPr lang="en-US" sz="2400" dirty="0">
                <a:solidFill>
                  <a:srgbClr val="A50021"/>
                </a:solidFill>
              </a:rPr>
              <a:t> </a:t>
            </a:r>
            <a:r>
              <a:rPr lang="en-US" sz="2400" dirty="0" err="1">
                <a:solidFill>
                  <a:srgbClr val="A50021"/>
                </a:solidFill>
              </a:rPr>
              <a:t>prazne</a:t>
            </a:r>
            <a:r>
              <a:rPr lang="en-US" sz="2400" dirty="0">
                <a:solidFill>
                  <a:srgbClr val="A50021"/>
                </a:solidFill>
              </a:rPr>
              <a:t> </a:t>
            </a:r>
            <a:r>
              <a:rPr lang="en-US" sz="2400" dirty="0" err="1" smtClean="0">
                <a:solidFill>
                  <a:srgbClr val="A50021"/>
                </a:solidFill>
              </a:rPr>
              <a:t>matrice</a:t>
            </a:r>
            <a:endParaRPr lang="en-GB" sz="2400" dirty="0">
              <a:latin typeface="Courier New" pitchFamily="49" charset="0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6448425" y="3743325"/>
            <a:ext cx="2172853" cy="2596161"/>
          </a:xfrm>
          <a:custGeom>
            <a:avLst/>
            <a:gdLst>
              <a:gd name="connsiteX0" fmla="*/ 895350 w 2172853"/>
              <a:gd name="connsiteY0" fmla="*/ 2457450 h 2596161"/>
              <a:gd name="connsiteX1" fmla="*/ 2152650 w 2172853"/>
              <a:gd name="connsiteY1" fmla="*/ 2324100 h 2596161"/>
              <a:gd name="connsiteX2" fmla="*/ 0 w 2172853"/>
              <a:gd name="connsiteY2" fmla="*/ 0 h 25961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72853" h="2596161">
                <a:moveTo>
                  <a:pt x="895350" y="2457450"/>
                </a:moveTo>
                <a:cubicBezTo>
                  <a:pt x="1598612" y="2595562"/>
                  <a:pt x="2301875" y="2733675"/>
                  <a:pt x="2152650" y="2324100"/>
                </a:cubicBezTo>
                <a:cubicBezTo>
                  <a:pt x="2003425" y="1914525"/>
                  <a:pt x="1001712" y="957262"/>
                  <a:pt x="0" y="0"/>
                </a:cubicBezTo>
              </a:path>
            </a:pathLst>
          </a:custGeom>
          <a:ln>
            <a:solidFill>
              <a:srgbClr val="A5002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3970406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Proširivanje vektora/matrice</a:t>
            </a:r>
            <a:endParaRPr lang="sr-Latn-RS" dirty="0"/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914400" y="1676400"/>
            <a:ext cx="3200400" cy="466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000" dirty="0">
                <a:latin typeface="Courier New" pitchFamily="49" charset="0"/>
              </a:rPr>
              <a:t>&gt;&gt; A=1:3</a:t>
            </a:r>
          </a:p>
          <a:p>
            <a:r>
              <a:rPr lang="en-US" sz="2000" dirty="0" smtClean="0">
                <a:latin typeface="Courier New" pitchFamily="49" charset="0"/>
              </a:rPr>
              <a:t>A =</a:t>
            </a:r>
            <a:endParaRPr lang="en-US" sz="2000" dirty="0">
              <a:latin typeface="Courier New" pitchFamily="49" charset="0"/>
            </a:endParaRPr>
          </a:p>
          <a:p>
            <a:r>
              <a:rPr lang="en-US" sz="2000" dirty="0">
                <a:latin typeface="Courier New" pitchFamily="49" charset="0"/>
              </a:rPr>
              <a:t>   1  2  3</a:t>
            </a:r>
          </a:p>
          <a:p>
            <a:r>
              <a:rPr lang="en-US" sz="2000" dirty="0">
                <a:latin typeface="Courier New" pitchFamily="49" charset="0"/>
              </a:rPr>
              <a:t>&gt;&gt; A(4:6)=5:2:9</a:t>
            </a:r>
          </a:p>
          <a:p>
            <a:r>
              <a:rPr lang="en-US" sz="2000" dirty="0" smtClean="0">
                <a:latin typeface="Courier New" pitchFamily="49" charset="0"/>
              </a:rPr>
              <a:t>A =</a:t>
            </a:r>
            <a:endParaRPr lang="en-US" sz="2000" dirty="0">
              <a:latin typeface="Courier New" pitchFamily="49" charset="0"/>
            </a:endParaRPr>
          </a:p>
          <a:p>
            <a:r>
              <a:rPr lang="en-US" sz="2000" dirty="0">
                <a:latin typeface="Courier New" pitchFamily="49" charset="0"/>
              </a:rPr>
              <a:t>   1  2  3  5  7  9</a:t>
            </a:r>
          </a:p>
          <a:p>
            <a:endParaRPr lang="en-US" sz="2000" dirty="0">
              <a:latin typeface="Courier New" pitchFamily="49" charset="0"/>
            </a:endParaRPr>
          </a:p>
          <a:p>
            <a:r>
              <a:rPr lang="en-US" sz="2000" dirty="0">
                <a:latin typeface="Courier New" pitchFamily="49" charset="0"/>
              </a:rPr>
              <a:t>&gt;&gt; B=1:2</a:t>
            </a:r>
          </a:p>
          <a:p>
            <a:r>
              <a:rPr lang="en-US" sz="2000" dirty="0" smtClean="0">
                <a:latin typeface="Courier New" pitchFamily="49" charset="0"/>
              </a:rPr>
              <a:t>B = </a:t>
            </a:r>
            <a:endParaRPr lang="en-US" sz="2000" dirty="0">
              <a:latin typeface="Courier New" pitchFamily="49" charset="0"/>
            </a:endParaRPr>
          </a:p>
          <a:p>
            <a:r>
              <a:rPr lang="en-US" sz="2000" dirty="0">
                <a:latin typeface="Courier New" pitchFamily="49" charset="0"/>
              </a:rPr>
              <a:t>   1  2</a:t>
            </a:r>
          </a:p>
          <a:p>
            <a:r>
              <a:rPr lang="en-US" sz="2000" dirty="0">
                <a:latin typeface="Courier New" pitchFamily="49" charset="0"/>
              </a:rPr>
              <a:t>&gt;&gt; B(5)=7;</a:t>
            </a:r>
          </a:p>
          <a:p>
            <a:r>
              <a:rPr lang="en-US" sz="2000" dirty="0" smtClean="0">
                <a:latin typeface="Courier New" pitchFamily="49" charset="0"/>
              </a:rPr>
              <a:t>B =</a:t>
            </a:r>
            <a:r>
              <a:rPr lang="en-US" sz="2000" dirty="0">
                <a:latin typeface="Courier New" pitchFamily="49" charset="0"/>
              </a:rPr>
              <a:t/>
            </a:r>
            <a:br>
              <a:rPr lang="en-US" sz="2000" dirty="0">
                <a:latin typeface="Courier New" pitchFamily="49" charset="0"/>
              </a:rPr>
            </a:br>
            <a:r>
              <a:rPr lang="en-US" sz="2000" dirty="0">
                <a:latin typeface="Courier New" pitchFamily="49" charset="0"/>
              </a:rPr>
              <a:t>   1  2  0  0  7 </a:t>
            </a:r>
          </a:p>
          <a:p>
            <a:endParaRPr lang="en-US" sz="2000" dirty="0">
              <a:latin typeface="Courier New" pitchFamily="49" charset="0"/>
            </a:endParaRPr>
          </a:p>
          <a:p>
            <a:r>
              <a:rPr lang="en-US" sz="2000" dirty="0">
                <a:latin typeface="Courier New" pitchFamily="49" charset="0"/>
              </a:rPr>
              <a:t> </a:t>
            </a:r>
            <a:endParaRPr lang="en-US" dirty="0">
              <a:latin typeface="Courier New" pitchFamily="49" charset="0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4953000" y="1600200"/>
            <a:ext cx="3581400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000" dirty="0">
                <a:latin typeface="Courier New" pitchFamily="49" charset="0"/>
              </a:rPr>
              <a:t>&gt;&gt; C=[1 2; 3 4]</a:t>
            </a:r>
          </a:p>
          <a:p>
            <a:r>
              <a:rPr lang="en-US" sz="2000" dirty="0" smtClean="0">
                <a:latin typeface="Courier New" pitchFamily="49" charset="0"/>
              </a:rPr>
              <a:t>C =</a:t>
            </a:r>
            <a:endParaRPr lang="en-US" sz="2000" dirty="0">
              <a:latin typeface="Courier New" pitchFamily="49" charset="0"/>
            </a:endParaRPr>
          </a:p>
          <a:p>
            <a:r>
              <a:rPr lang="en-US" sz="2000" dirty="0">
                <a:latin typeface="Courier New" pitchFamily="49" charset="0"/>
              </a:rPr>
              <a:t>   1  2</a:t>
            </a:r>
          </a:p>
          <a:p>
            <a:r>
              <a:rPr lang="en-US" sz="2000" dirty="0">
                <a:latin typeface="Courier New" pitchFamily="49" charset="0"/>
              </a:rPr>
              <a:t>   3  4 </a:t>
            </a:r>
          </a:p>
          <a:p>
            <a:r>
              <a:rPr lang="en-US" sz="2000" dirty="0">
                <a:latin typeface="Courier New" pitchFamily="49" charset="0"/>
              </a:rPr>
              <a:t>&gt;&gt; C</a:t>
            </a:r>
            <a:r>
              <a:rPr lang="en-US" sz="2000" dirty="0" smtClean="0">
                <a:latin typeface="Courier New" pitchFamily="49" charset="0"/>
              </a:rPr>
              <a:t>(:,3)=[5;6]</a:t>
            </a:r>
            <a:endParaRPr lang="en-US" sz="2000" dirty="0">
              <a:latin typeface="Courier New" pitchFamily="49" charset="0"/>
            </a:endParaRPr>
          </a:p>
          <a:p>
            <a:r>
              <a:rPr lang="en-US" sz="2000" dirty="0" smtClean="0">
                <a:latin typeface="Courier New" pitchFamily="49" charset="0"/>
              </a:rPr>
              <a:t>C =</a:t>
            </a:r>
            <a:endParaRPr lang="en-US" sz="2000" dirty="0">
              <a:latin typeface="Courier New" pitchFamily="49" charset="0"/>
            </a:endParaRPr>
          </a:p>
          <a:p>
            <a:r>
              <a:rPr lang="en-US" sz="2000" dirty="0">
                <a:latin typeface="Courier New" pitchFamily="49" charset="0"/>
              </a:rPr>
              <a:t>   1  </a:t>
            </a:r>
            <a:r>
              <a:rPr lang="en-US" sz="2000" dirty="0" smtClean="0">
                <a:latin typeface="Courier New" pitchFamily="49" charset="0"/>
              </a:rPr>
              <a:t>2  5</a:t>
            </a:r>
            <a:endParaRPr lang="en-US" sz="2000" dirty="0">
              <a:latin typeface="Courier New" pitchFamily="49" charset="0"/>
            </a:endParaRPr>
          </a:p>
          <a:p>
            <a:r>
              <a:rPr lang="en-US" sz="2000" dirty="0">
                <a:latin typeface="Courier New" pitchFamily="49" charset="0"/>
              </a:rPr>
              <a:t>   3  </a:t>
            </a:r>
            <a:r>
              <a:rPr lang="en-US" sz="2000" dirty="0" smtClean="0">
                <a:latin typeface="Courier New" pitchFamily="49" charset="0"/>
              </a:rPr>
              <a:t>4  6</a:t>
            </a:r>
            <a:endParaRPr lang="en-US" sz="2000" dirty="0">
              <a:latin typeface="Courier New" pitchFamily="49" charset="0"/>
            </a:endParaRPr>
          </a:p>
          <a:p>
            <a:r>
              <a:rPr lang="en-US" sz="2000" dirty="0">
                <a:latin typeface="Courier New" pitchFamily="49" charset="0"/>
              </a:rPr>
              <a:t>&gt;&gt; </a:t>
            </a:r>
            <a:r>
              <a:rPr lang="en-US" sz="2000" dirty="0" smtClean="0">
                <a:latin typeface="Courier New" pitchFamily="49" charset="0"/>
              </a:rPr>
              <a:t>C(3,5)=7 </a:t>
            </a:r>
            <a:endParaRPr lang="en-US" sz="2000" dirty="0">
              <a:latin typeface="Courier New" pitchFamily="49" charset="0"/>
            </a:endParaRPr>
          </a:p>
          <a:p>
            <a:r>
              <a:rPr lang="en-US" sz="2000" dirty="0" smtClean="0">
                <a:latin typeface="Courier New" pitchFamily="49" charset="0"/>
              </a:rPr>
              <a:t>C = </a:t>
            </a:r>
            <a:endParaRPr lang="en-US" sz="2000" dirty="0">
              <a:latin typeface="Courier New" pitchFamily="49" charset="0"/>
            </a:endParaRPr>
          </a:p>
          <a:p>
            <a:r>
              <a:rPr lang="en-US" sz="2000" dirty="0">
                <a:latin typeface="Courier New" pitchFamily="49" charset="0"/>
              </a:rPr>
              <a:t>   1  2  </a:t>
            </a:r>
            <a:r>
              <a:rPr lang="en-US" sz="2000" dirty="0" smtClean="0">
                <a:latin typeface="Courier New" pitchFamily="49" charset="0"/>
              </a:rPr>
              <a:t>5  0  0</a:t>
            </a:r>
            <a:endParaRPr lang="en-US" sz="2000" dirty="0">
              <a:latin typeface="Courier New" pitchFamily="49" charset="0"/>
            </a:endParaRPr>
          </a:p>
          <a:p>
            <a:r>
              <a:rPr lang="en-US" sz="2000" dirty="0">
                <a:latin typeface="Courier New" pitchFamily="49" charset="0"/>
              </a:rPr>
              <a:t>   3  4  </a:t>
            </a:r>
            <a:r>
              <a:rPr lang="en-US" sz="2000" dirty="0" smtClean="0">
                <a:latin typeface="Courier New" pitchFamily="49" charset="0"/>
              </a:rPr>
              <a:t>6  0  0</a:t>
            </a:r>
            <a:endParaRPr lang="en-US" sz="2000" dirty="0">
              <a:latin typeface="Courier New" pitchFamily="49" charset="0"/>
            </a:endParaRPr>
          </a:p>
          <a:p>
            <a:r>
              <a:rPr lang="en-US" sz="2000" dirty="0">
                <a:latin typeface="Courier New" pitchFamily="49" charset="0"/>
              </a:rPr>
              <a:t>   </a:t>
            </a:r>
            <a:r>
              <a:rPr lang="en-US" sz="2000" dirty="0" smtClean="0">
                <a:latin typeface="Courier New" pitchFamily="49" charset="0"/>
              </a:rPr>
              <a:t>0  </a:t>
            </a:r>
            <a:r>
              <a:rPr lang="en-US" sz="2000" dirty="0">
                <a:latin typeface="Courier New" pitchFamily="49" charset="0"/>
              </a:rPr>
              <a:t>0</a:t>
            </a:r>
            <a:r>
              <a:rPr lang="en-US" sz="2000" dirty="0" smtClean="0">
                <a:latin typeface="Courier New" pitchFamily="49" charset="0"/>
              </a:rPr>
              <a:t>  0  0  7</a:t>
            </a:r>
            <a:endParaRPr lang="en-US" sz="2000" dirty="0">
              <a:latin typeface="Courier New" pitchFamily="49" charset="0"/>
            </a:endParaRPr>
          </a:p>
          <a:p>
            <a:r>
              <a:rPr lang="en-US" sz="2000" dirty="0">
                <a:latin typeface="Courier New" pitchFamily="49" charset="0"/>
              </a:rPr>
              <a:t> 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838200" y="1600200"/>
            <a:ext cx="33528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4876800" y="1600200"/>
            <a:ext cx="35052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0604146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Nizovi</a:t>
            </a:r>
            <a:r>
              <a:rPr lang="en-US" dirty="0" smtClean="0"/>
              <a:t> </a:t>
            </a:r>
            <a:r>
              <a:rPr lang="en-US" dirty="0" err="1" smtClean="0"/>
              <a:t>karaktera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74548" y="1524000"/>
            <a:ext cx="8153400" cy="685800"/>
          </a:xfrm>
        </p:spPr>
        <p:txBody>
          <a:bodyPr>
            <a:normAutofit/>
          </a:bodyPr>
          <a:lstStyle/>
          <a:p>
            <a:r>
              <a:rPr lang="sr-Latn-RS" sz="3000" dirty="0" smtClean="0"/>
              <a:t>Proizvoljan tekst između jednostrukih navodnika </a:t>
            </a:r>
            <a:r>
              <a:rPr lang="sr-Latn-RS" sz="3000" dirty="0" smtClean="0">
                <a:solidFill>
                  <a:srgbClr val="A50021"/>
                </a:solidFill>
              </a:rPr>
              <a:t>' '</a:t>
            </a:r>
            <a:endParaRPr lang="sr-Latn-RS" sz="3000" dirty="0">
              <a:solidFill>
                <a:srgbClr val="A50021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65048" y="2286000"/>
            <a:ext cx="8153400" cy="17526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800" dirty="0" smtClean="0"/>
              <a:t>&gt;&gt;</a:t>
            </a:r>
            <a:r>
              <a:rPr lang="en-US" sz="2800" dirty="0" err="1" smtClean="0"/>
              <a:t>str</a:t>
            </a:r>
            <a:r>
              <a:rPr lang="en-US" sz="2800" dirty="0"/>
              <a:t>= </a:t>
            </a:r>
            <a:r>
              <a:rPr lang="en-US" sz="2800" dirty="0" smtClean="0"/>
              <a:t>'Ciao !!!'</a:t>
            </a:r>
          </a:p>
          <a:p>
            <a:pPr marL="0" indent="0">
              <a:buNone/>
            </a:pPr>
            <a:r>
              <a:rPr lang="en-US" sz="2800" dirty="0" err="1"/>
              <a:t>s</a:t>
            </a:r>
            <a:r>
              <a:rPr lang="en-US" sz="2800" dirty="0" err="1" smtClean="0"/>
              <a:t>tr</a:t>
            </a:r>
            <a:r>
              <a:rPr lang="en-US" sz="2800" dirty="0" smtClean="0"/>
              <a:t> =</a:t>
            </a:r>
          </a:p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    Ciao !!!</a:t>
            </a:r>
            <a:endParaRPr lang="sr-Latn-R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3335754"/>
              </p:ext>
            </p:extLst>
          </p:nvPr>
        </p:nvGraphicFramePr>
        <p:xfrm>
          <a:off x="3695700" y="2362200"/>
          <a:ext cx="4953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9125"/>
                <a:gridCol w="619125"/>
                <a:gridCol w="619125"/>
                <a:gridCol w="619125"/>
                <a:gridCol w="619125"/>
                <a:gridCol w="619125"/>
                <a:gridCol w="619125"/>
                <a:gridCol w="619125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</a:t>
                      </a:r>
                      <a:endParaRPr lang="sr-Latn-R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</a:t>
                      </a:r>
                      <a:endParaRPr lang="sr-Latn-R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</a:t>
                      </a:r>
                      <a:endParaRPr lang="sr-Latn-R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</a:t>
                      </a:r>
                      <a:endParaRPr lang="sr-Latn-R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r-Latn-R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!</a:t>
                      </a:r>
                      <a:endParaRPr lang="sr-Latn-R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!</a:t>
                      </a:r>
                      <a:endParaRPr lang="sr-Latn-R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!</a:t>
                      </a:r>
                      <a:endParaRPr lang="sr-Latn-R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562600" y="3439180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rgbClr val="A50021"/>
                </a:solidFill>
              </a:rPr>
              <a:t>Matrica</a:t>
            </a:r>
            <a:r>
              <a:rPr lang="en-US" sz="2800" dirty="0" smtClean="0">
                <a:solidFill>
                  <a:srgbClr val="A50021"/>
                </a:solidFill>
              </a:rPr>
              <a:t> formata1x8</a:t>
            </a:r>
            <a:endParaRPr lang="sr-Latn-RS" sz="2800" dirty="0">
              <a:solidFill>
                <a:srgbClr val="A50021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5867400" y="2828925"/>
            <a:ext cx="914400" cy="708630"/>
          </a:xfrm>
          <a:prstGeom prst="straightConnector1">
            <a:avLst/>
          </a:prstGeom>
          <a:ln>
            <a:solidFill>
              <a:srgbClr val="A5002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2"/>
          <p:cNvSpPr txBox="1">
            <a:spLocks/>
          </p:cNvSpPr>
          <p:nvPr/>
        </p:nvSpPr>
        <p:spPr>
          <a:xfrm>
            <a:off x="762000" y="3810000"/>
            <a:ext cx="8153400" cy="17526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800" dirty="0" smtClean="0"/>
              <a:t>&gt;&gt;</a:t>
            </a:r>
            <a:r>
              <a:rPr lang="en-US" sz="2800" dirty="0" err="1" smtClean="0"/>
              <a:t>str</a:t>
            </a:r>
            <a:r>
              <a:rPr lang="en-US" sz="2800" dirty="0"/>
              <a:t>= </a:t>
            </a:r>
            <a:r>
              <a:rPr lang="en-US" sz="2800" dirty="0" smtClean="0"/>
              <a:t>['Ciao', </a:t>
            </a:r>
            <a:r>
              <a:rPr lang="en-US" sz="2800" dirty="0"/>
              <a:t>'</a:t>
            </a:r>
            <a:r>
              <a:rPr lang="en-US" sz="2800" dirty="0" smtClean="0"/>
              <a:t> ', </a:t>
            </a:r>
            <a:r>
              <a:rPr lang="en-US" sz="2800" dirty="0"/>
              <a:t>'</a:t>
            </a:r>
            <a:r>
              <a:rPr lang="en-US" sz="2800" dirty="0" smtClean="0"/>
              <a:t>!!!']   </a:t>
            </a:r>
          </a:p>
          <a:p>
            <a:pPr marL="0" indent="0">
              <a:buNone/>
            </a:pPr>
            <a:r>
              <a:rPr lang="en-US" sz="2800" dirty="0" err="1"/>
              <a:t>s</a:t>
            </a:r>
            <a:r>
              <a:rPr lang="en-US" sz="2800" dirty="0" err="1" smtClean="0"/>
              <a:t>tr</a:t>
            </a:r>
            <a:r>
              <a:rPr lang="en-US" sz="2800" dirty="0" smtClean="0"/>
              <a:t> =</a:t>
            </a:r>
          </a:p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    Ciao !!!</a:t>
            </a:r>
            <a:endParaRPr lang="sr-Latn-RS" dirty="0"/>
          </a:p>
        </p:txBody>
      </p:sp>
      <p:sp>
        <p:nvSpPr>
          <p:cNvPr id="11" name="TextBox 10"/>
          <p:cNvSpPr txBox="1"/>
          <p:nvPr/>
        </p:nvSpPr>
        <p:spPr>
          <a:xfrm>
            <a:off x="3276600" y="4495800"/>
            <a:ext cx="5791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rgbClr val="A50021"/>
                </a:solidFill>
              </a:rPr>
              <a:t>Isti</a:t>
            </a:r>
            <a:r>
              <a:rPr lang="en-US" sz="2800" dirty="0" smtClean="0">
                <a:solidFill>
                  <a:srgbClr val="A50021"/>
                </a:solidFill>
              </a:rPr>
              <a:t> </a:t>
            </a:r>
            <a:r>
              <a:rPr lang="en-US" sz="2800" dirty="0" err="1" smtClean="0">
                <a:solidFill>
                  <a:srgbClr val="A50021"/>
                </a:solidFill>
              </a:rPr>
              <a:t>efekat</a:t>
            </a:r>
            <a:r>
              <a:rPr lang="en-US" sz="2800" dirty="0" smtClean="0">
                <a:solidFill>
                  <a:srgbClr val="A50021"/>
                </a:solidFill>
              </a:rPr>
              <a:t> se </a:t>
            </a:r>
            <a:r>
              <a:rPr lang="en-US" sz="2800" dirty="0" err="1" smtClean="0">
                <a:solidFill>
                  <a:srgbClr val="A50021"/>
                </a:solidFill>
              </a:rPr>
              <a:t>mo</a:t>
            </a:r>
            <a:r>
              <a:rPr lang="sr-Latn-RS" sz="2800" dirty="0">
                <a:solidFill>
                  <a:srgbClr val="A50021"/>
                </a:solidFill>
              </a:rPr>
              <a:t>ž</a:t>
            </a:r>
            <a:r>
              <a:rPr lang="en-US" sz="2800" dirty="0" smtClean="0">
                <a:solidFill>
                  <a:srgbClr val="A50021"/>
                </a:solidFill>
              </a:rPr>
              <a:t>e </a:t>
            </a:r>
            <a:r>
              <a:rPr lang="en-US" sz="2800" dirty="0" err="1" smtClean="0">
                <a:solidFill>
                  <a:srgbClr val="A50021"/>
                </a:solidFill>
              </a:rPr>
              <a:t>dobiti</a:t>
            </a:r>
            <a:r>
              <a:rPr lang="en-US" sz="2800" dirty="0" smtClean="0">
                <a:solidFill>
                  <a:srgbClr val="A50021"/>
                </a:solidFill>
              </a:rPr>
              <a:t> </a:t>
            </a:r>
            <a:r>
              <a:rPr lang="sr-Latn-RS" sz="2800" dirty="0" smtClean="0">
                <a:solidFill>
                  <a:srgbClr val="A50021"/>
                </a:solidFill>
              </a:rPr>
              <a:t>horizontalnim spajanjem operatorom </a:t>
            </a:r>
            <a:r>
              <a:rPr lang="en-US" sz="2800" dirty="0" smtClean="0">
                <a:solidFill>
                  <a:srgbClr val="A50021"/>
                </a:solidFill>
              </a:rPr>
              <a:t>[] </a:t>
            </a:r>
            <a:endParaRPr lang="sr-Latn-RS" sz="2800" dirty="0">
              <a:solidFill>
                <a:srgbClr val="A50021"/>
              </a:solidFill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2819400" y="4191000"/>
            <a:ext cx="457200" cy="556230"/>
          </a:xfrm>
          <a:prstGeom prst="straightConnector1">
            <a:avLst/>
          </a:prstGeom>
          <a:ln>
            <a:solidFill>
              <a:srgbClr val="A5002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ontent Placeholder 2"/>
          <p:cNvSpPr txBox="1">
            <a:spLocks/>
          </p:cNvSpPr>
          <p:nvPr/>
        </p:nvSpPr>
        <p:spPr>
          <a:xfrm>
            <a:off x="676275" y="5562600"/>
            <a:ext cx="8153400" cy="11430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000" dirty="0" err="1" smtClean="0"/>
              <a:t>Vertikalnim</a:t>
            </a:r>
            <a:r>
              <a:rPr lang="en-US" sz="3000" dirty="0" smtClean="0"/>
              <a:t> </a:t>
            </a:r>
            <a:r>
              <a:rPr lang="en-US" sz="3000" dirty="0" err="1" smtClean="0"/>
              <a:t>spajanjem</a:t>
            </a:r>
            <a:r>
              <a:rPr lang="en-US" sz="3000" dirty="0" smtClean="0"/>
              <a:t> </a:t>
            </a:r>
            <a:r>
              <a:rPr lang="en-US" sz="3000" dirty="0" err="1" smtClean="0"/>
              <a:t>nizova</a:t>
            </a:r>
            <a:r>
              <a:rPr lang="en-US" sz="3000" dirty="0" smtClean="0"/>
              <a:t> </a:t>
            </a:r>
            <a:r>
              <a:rPr lang="en-US" sz="3000" dirty="0" err="1" smtClean="0"/>
              <a:t>karaktera</a:t>
            </a:r>
            <a:r>
              <a:rPr lang="en-US" sz="3000" dirty="0" smtClean="0"/>
              <a:t> </a:t>
            </a:r>
            <a:r>
              <a:rPr lang="sr-Latn-RS" sz="3000" dirty="0" smtClean="0"/>
              <a:t> (moraju biti iste dužine) </a:t>
            </a:r>
            <a:r>
              <a:rPr lang="en-US" sz="3000" dirty="0" err="1" smtClean="0"/>
              <a:t>dobijaju</a:t>
            </a:r>
            <a:r>
              <a:rPr lang="en-US" sz="3000" dirty="0" smtClean="0"/>
              <a:t> se </a:t>
            </a:r>
            <a:r>
              <a:rPr lang="en-US" sz="3000" dirty="0" err="1" smtClean="0"/>
              <a:t>matrice</a:t>
            </a:r>
            <a:r>
              <a:rPr lang="en-US" sz="3000" dirty="0" smtClean="0"/>
              <a:t> </a:t>
            </a:r>
            <a:r>
              <a:rPr lang="en-US" sz="3000" dirty="0" err="1" smtClean="0"/>
              <a:t>karaktera</a:t>
            </a:r>
            <a:endParaRPr lang="sr-Latn-RS" sz="3000" dirty="0">
              <a:solidFill>
                <a:srgbClr val="A5002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8134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Aritmeti</a:t>
            </a:r>
            <a:r>
              <a:rPr lang="sr-Latn-RS" dirty="0" smtClean="0"/>
              <a:t>č</a:t>
            </a:r>
            <a:r>
              <a:rPr lang="en-US" dirty="0" err="1" smtClean="0"/>
              <a:t>ki</a:t>
            </a:r>
            <a:r>
              <a:rPr lang="en-US" dirty="0" smtClean="0"/>
              <a:t> </a:t>
            </a:r>
            <a:r>
              <a:rPr lang="en-US" dirty="0" err="1" smtClean="0"/>
              <a:t>operatori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-228600" y="1600200"/>
            <a:ext cx="9372600" cy="4038600"/>
          </a:xfrm>
        </p:spPr>
        <p:txBody>
          <a:bodyPr numCol="2">
            <a:normAutofit fontScale="85000" lnSpcReduction="10000"/>
          </a:bodyPr>
          <a:lstStyle/>
          <a:p>
            <a:pPr lvl="1"/>
            <a:r>
              <a:rPr lang="sr-Latn-RS" dirty="0" smtClean="0"/>
              <a:t>Sabiranje </a:t>
            </a:r>
            <a:r>
              <a:rPr lang="sr-Latn-RS" dirty="0" smtClean="0">
                <a:solidFill>
                  <a:srgbClr val="A50021"/>
                </a:solidFill>
              </a:rPr>
              <a:t>+</a:t>
            </a:r>
          </a:p>
          <a:p>
            <a:pPr lvl="1"/>
            <a:r>
              <a:rPr lang="sr-Latn-RS" dirty="0"/>
              <a:t>O</a:t>
            </a:r>
            <a:r>
              <a:rPr lang="sr-Latn-RS" dirty="0" smtClean="0"/>
              <a:t>duzimanje </a:t>
            </a:r>
            <a:r>
              <a:rPr lang="sr-Latn-RS" dirty="0" smtClean="0">
                <a:solidFill>
                  <a:srgbClr val="A50021"/>
                </a:solidFill>
              </a:rPr>
              <a:t>–</a:t>
            </a:r>
          </a:p>
          <a:p>
            <a:pPr lvl="1"/>
            <a:r>
              <a:rPr lang="sr-Latn-RS" dirty="0" smtClean="0"/>
              <a:t>Matrično množenje </a:t>
            </a:r>
            <a:r>
              <a:rPr lang="sr-Latn-RS" dirty="0" smtClean="0">
                <a:solidFill>
                  <a:srgbClr val="A50021"/>
                </a:solidFill>
              </a:rPr>
              <a:t>*</a:t>
            </a:r>
          </a:p>
          <a:p>
            <a:pPr lvl="1"/>
            <a:r>
              <a:rPr lang="sr-Latn-RS" dirty="0" smtClean="0"/>
              <a:t>Matrično desno deljenje </a:t>
            </a:r>
            <a:r>
              <a:rPr lang="sr-Latn-RS" dirty="0" smtClean="0">
                <a:solidFill>
                  <a:srgbClr val="A50021"/>
                </a:solidFill>
              </a:rPr>
              <a:t>/</a:t>
            </a:r>
          </a:p>
          <a:p>
            <a:pPr lvl="2"/>
            <a:r>
              <a:rPr lang="sr-Latn-RS" dirty="0" smtClean="0"/>
              <a:t>X=B/A, X je rešenje sistema X*A=B</a:t>
            </a:r>
          </a:p>
          <a:p>
            <a:pPr lvl="1"/>
            <a:r>
              <a:rPr lang="sr-Latn-RS" dirty="0" smtClean="0"/>
              <a:t>Matrično levo deljenje</a:t>
            </a:r>
          </a:p>
          <a:p>
            <a:pPr lvl="2"/>
            <a:r>
              <a:rPr lang="sr-Latn-RS" dirty="0" smtClean="0"/>
              <a:t>X=</a:t>
            </a:r>
            <a:r>
              <a:rPr lang="en-US" dirty="0" smtClean="0"/>
              <a:t>A\</a:t>
            </a:r>
            <a:r>
              <a:rPr lang="sr-Latn-RS" dirty="0" smtClean="0"/>
              <a:t>B, </a:t>
            </a:r>
            <a:r>
              <a:rPr lang="sr-Latn-RS" dirty="0"/>
              <a:t>X je rešenje sistema </a:t>
            </a:r>
            <a:r>
              <a:rPr lang="en-US" dirty="0" smtClean="0"/>
              <a:t>A</a:t>
            </a:r>
            <a:r>
              <a:rPr lang="sr-Latn-RS" dirty="0" smtClean="0"/>
              <a:t>*</a:t>
            </a:r>
            <a:r>
              <a:rPr lang="en-US" dirty="0" smtClean="0"/>
              <a:t>X</a:t>
            </a:r>
            <a:r>
              <a:rPr lang="sr-Latn-RS" dirty="0" smtClean="0"/>
              <a:t>=B</a:t>
            </a:r>
            <a:endParaRPr lang="sr-Latn-RS" dirty="0"/>
          </a:p>
          <a:p>
            <a:pPr lvl="1"/>
            <a:r>
              <a:rPr lang="sr-Latn-RS" dirty="0" smtClean="0"/>
              <a:t>Matrično s</a:t>
            </a:r>
            <a:r>
              <a:rPr lang="en-US" dirty="0" err="1" smtClean="0"/>
              <a:t>tepenovanje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A50021"/>
                </a:solidFill>
              </a:rPr>
              <a:t>^</a:t>
            </a:r>
            <a:endParaRPr lang="sr-Latn-RS" dirty="0" smtClean="0">
              <a:solidFill>
                <a:srgbClr val="A50021"/>
              </a:solidFill>
            </a:endParaRPr>
          </a:p>
          <a:p>
            <a:pPr lvl="1"/>
            <a:r>
              <a:rPr lang="sr-Latn-RS" dirty="0" smtClean="0"/>
              <a:t>Transponovanje sa </a:t>
            </a:r>
            <a:r>
              <a:rPr lang="sr-Latn-RS" dirty="0" err="1" smtClean="0"/>
              <a:t>konjugovanjem</a:t>
            </a:r>
            <a:r>
              <a:rPr lang="sr-Latn-RS" dirty="0" smtClean="0"/>
              <a:t> </a:t>
            </a:r>
            <a:r>
              <a:rPr lang="en-US" dirty="0" smtClean="0">
                <a:solidFill>
                  <a:srgbClr val="A50021"/>
                </a:solidFill>
              </a:rPr>
              <a:t>’</a:t>
            </a:r>
            <a:endParaRPr lang="sr-Latn-RS" dirty="0" smtClean="0">
              <a:solidFill>
                <a:srgbClr val="A50021"/>
              </a:solidFill>
            </a:endParaRPr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r>
              <a:rPr lang="sr-Latn-RS" dirty="0" smtClean="0"/>
              <a:t>Množenje (po elementima) </a:t>
            </a:r>
            <a:r>
              <a:rPr lang="sr-Latn-RS" dirty="0" smtClean="0">
                <a:solidFill>
                  <a:srgbClr val="A50021"/>
                </a:solidFill>
              </a:rPr>
              <a:t>.*</a:t>
            </a:r>
          </a:p>
          <a:p>
            <a:pPr lvl="1"/>
            <a:r>
              <a:rPr lang="sr-Latn-RS" dirty="0" smtClean="0"/>
              <a:t>Desno deljenje (po elem</a:t>
            </a:r>
            <a:r>
              <a:rPr lang="en-US" dirty="0" smtClean="0"/>
              <a:t>e</a:t>
            </a:r>
            <a:r>
              <a:rPr lang="sr-Latn-RS" dirty="0" err="1" smtClean="0"/>
              <a:t>ntima</a:t>
            </a:r>
            <a:r>
              <a:rPr lang="sr-Latn-RS" dirty="0" smtClean="0"/>
              <a:t>) </a:t>
            </a:r>
            <a:r>
              <a:rPr lang="sr-Latn-RS" dirty="0" smtClean="0">
                <a:solidFill>
                  <a:srgbClr val="A50021"/>
                </a:solidFill>
              </a:rPr>
              <a:t>./</a:t>
            </a:r>
          </a:p>
          <a:p>
            <a:pPr marL="365760" lvl="1" indent="0">
              <a:buNone/>
            </a:pPr>
            <a:r>
              <a:rPr lang="en-US" dirty="0" smtClean="0"/>
              <a:t>	</a:t>
            </a:r>
            <a:endParaRPr lang="sr-Latn-RS" dirty="0"/>
          </a:p>
          <a:p>
            <a:pPr lvl="1"/>
            <a:r>
              <a:rPr lang="sr-Latn-RS" dirty="0" smtClean="0"/>
              <a:t>Levo deljenje (po elementima) </a:t>
            </a:r>
            <a:r>
              <a:rPr lang="sr-Latn-RS" dirty="0" smtClean="0">
                <a:solidFill>
                  <a:srgbClr val="A50021"/>
                </a:solidFill>
              </a:rPr>
              <a:t>.</a:t>
            </a:r>
            <a:r>
              <a:rPr lang="en-US" dirty="0" smtClean="0">
                <a:solidFill>
                  <a:srgbClr val="A50021"/>
                </a:solidFill>
              </a:rPr>
              <a:t>\</a:t>
            </a:r>
          </a:p>
          <a:p>
            <a:pPr lvl="1"/>
            <a:endParaRPr lang="en-US" dirty="0" smtClean="0"/>
          </a:p>
          <a:p>
            <a:pPr lvl="1"/>
            <a:r>
              <a:rPr lang="en-US" dirty="0" err="1" smtClean="0"/>
              <a:t>Stepenovanje</a:t>
            </a:r>
            <a:r>
              <a:rPr lang="en-US" dirty="0" smtClean="0"/>
              <a:t> (</a:t>
            </a:r>
            <a:r>
              <a:rPr lang="en-US" dirty="0" err="1" smtClean="0"/>
              <a:t>po</a:t>
            </a:r>
            <a:r>
              <a:rPr lang="en-US" dirty="0" smtClean="0"/>
              <a:t> </a:t>
            </a:r>
            <a:r>
              <a:rPr lang="en-US" dirty="0" err="1" smtClean="0"/>
              <a:t>elementima</a:t>
            </a:r>
            <a:r>
              <a:rPr lang="en-US" dirty="0" smtClean="0"/>
              <a:t>) </a:t>
            </a:r>
            <a:r>
              <a:rPr lang="en-US" dirty="0" smtClean="0">
                <a:solidFill>
                  <a:srgbClr val="A50021"/>
                </a:solidFill>
              </a:rPr>
              <a:t>.^</a:t>
            </a:r>
          </a:p>
          <a:p>
            <a:pPr lvl="1"/>
            <a:r>
              <a:rPr lang="en-US" dirty="0" err="1" smtClean="0"/>
              <a:t>Transponovanje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A50021"/>
                </a:solidFill>
              </a:rPr>
              <a:t>.’</a:t>
            </a:r>
            <a:endParaRPr lang="sr-Latn-RS" dirty="0" smtClean="0">
              <a:solidFill>
                <a:srgbClr val="A50021"/>
              </a:solidFill>
            </a:endParaRPr>
          </a:p>
          <a:p>
            <a:pPr lvl="1"/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50148002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Aritmeti</a:t>
            </a:r>
            <a:r>
              <a:rPr lang="sr-Latn-RS" dirty="0" smtClean="0"/>
              <a:t>č</a:t>
            </a:r>
            <a:r>
              <a:rPr lang="en-US" dirty="0" err="1" smtClean="0"/>
              <a:t>ki</a:t>
            </a:r>
            <a:r>
              <a:rPr lang="en-US" dirty="0" smtClean="0"/>
              <a:t> </a:t>
            </a:r>
            <a:r>
              <a:rPr lang="en-US" dirty="0" err="1" smtClean="0"/>
              <a:t>operatori</a:t>
            </a:r>
            <a:endParaRPr lang="sr-Latn-RS" dirty="0"/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914400" y="1728788"/>
            <a:ext cx="23622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marL="4572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-65" charset="0"/>
              </a:defRPr>
            </a:lvl1pPr>
            <a:lvl2pPr marL="9144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-65" charset="0"/>
              </a:defRPr>
            </a:lvl2pPr>
            <a:lvl3pPr marL="13716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-65" charset="0"/>
              </a:defRPr>
            </a:lvl3pPr>
            <a:lvl4pPr marL="18288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-65" charset="0"/>
              </a:defRPr>
            </a:lvl4pPr>
            <a:lvl5pPr marL="22860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-65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-65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-65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-65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-65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dirty="0"/>
              <a:t>&gt;&gt;A=[1 </a:t>
            </a:r>
            <a:r>
              <a:rPr lang="en-GB" dirty="0" smtClean="0"/>
              <a:t>2;</a:t>
            </a:r>
            <a:r>
              <a:rPr lang="sr-Latn-RS" dirty="0" smtClean="0"/>
              <a:t>3</a:t>
            </a:r>
            <a:r>
              <a:rPr lang="en-GB" dirty="0" smtClean="0"/>
              <a:t> </a:t>
            </a:r>
            <a:r>
              <a:rPr lang="sr-Latn-RS" dirty="0"/>
              <a:t>4</a:t>
            </a:r>
            <a:r>
              <a:rPr lang="en-GB" dirty="0" smtClean="0"/>
              <a:t>];</a:t>
            </a:r>
            <a:endParaRPr lang="en-GB" dirty="0"/>
          </a:p>
          <a:p>
            <a:pPr>
              <a:spcBef>
                <a:spcPct val="50000"/>
              </a:spcBef>
            </a:pPr>
            <a:r>
              <a:rPr lang="en-GB" dirty="0"/>
              <a:t>&gt;&gt;B=A*A      </a:t>
            </a:r>
            <a:endParaRPr lang="en-GB" dirty="0" smtClean="0"/>
          </a:p>
          <a:p>
            <a:pPr>
              <a:spcBef>
                <a:spcPct val="50000"/>
              </a:spcBef>
            </a:pPr>
            <a:r>
              <a:rPr lang="en-GB" dirty="0" smtClean="0"/>
              <a:t>B =</a:t>
            </a:r>
          </a:p>
          <a:p>
            <a:pPr>
              <a:spcBef>
                <a:spcPct val="50000"/>
              </a:spcBef>
            </a:pPr>
            <a:r>
              <a:rPr lang="en-GB" dirty="0" smtClean="0"/>
              <a:t>      </a:t>
            </a:r>
            <a:r>
              <a:rPr lang="sr-Latn-RS" dirty="0"/>
              <a:t>7</a:t>
            </a:r>
            <a:r>
              <a:rPr lang="en-GB" dirty="0" smtClean="0"/>
              <a:t>    1</a:t>
            </a:r>
            <a:r>
              <a:rPr lang="sr-Latn-RS" dirty="0" smtClean="0"/>
              <a:t>0</a:t>
            </a:r>
            <a:endParaRPr lang="en-GB" dirty="0"/>
          </a:p>
          <a:p>
            <a:pPr marL="0" indent="0">
              <a:spcBef>
                <a:spcPct val="50000"/>
              </a:spcBef>
            </a:pPr>
            <a:r>
              <a:rPr lang="en-GB" dirty="0" smtClean="0"/>
              <a:t>     </a:t>
            </a:r>
            <a:r>
              <a:rPr lang="sr-Latn-RS" dirty="0" smtClean="0"/>
              <a:t>15</a:t>
            </a:r>
            <a:r>
              <a:rPr lang="en-GB" dirty="0" smtClean="0"/>
              <a:t>   </a:t>
            </a:r>
            <a:r>
              <a:rPr lang="sr-Latn-RS" dirty="0" smtClean="0"/>
              <a:t>22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406444"/>
            <a:ext cx="3209925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2362200"/>
            <a:ext cx="4114800" cy="151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4387394"/>
            <a:ext cx="5534025" cy="232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68803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. Operatori</a:t>
            </a:r>
            <a:endParaRPr lang="sr-Latn-RS" dirty="0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914400" y="1728788"/>
            <a:ext cx="23622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marL="4572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-65" charset="0"/>
              </a:defRPr>
            </a:lvl1pPr>
            <a:lvl2pPr marL="9144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-65" charset="0"/>
              </a:defRPr>
            </a:lvl2pPr>
            <a:lvl3pPr marL="13716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-65" charset="0"/>
              </a:defRPr>
            </a:lvl3pPr>
            <a:lvl4pPr marL="18288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-65" charset="0"/>
              </a:defRPr>
            </a:lvl4pPr>
            <a:lvl5pPr marL="22860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-65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-65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-65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-65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-65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sz="2000" dirty="0"/>
              <a:t>&gt;&gt;A=[1 </a:t>
            </a:r>
            <a:r>
              <a:rPr lang="en-GB" sz="2000" dirty="0" smtClean="0"/>
              <a:t>2;</a:t>
            </a:r>
            <a:r>
              <a:rPr lang="sr-Latn-RS" sz="2000" dirty="0" smtClean="0"/>
              <a:t>3</a:t>
            </a:r>
            <a:r>
              <a:rPr lang="en-GB" sz="2000" dirty="0" smtClean="0"/>
              <a:t> </a:t>
            </a:r>
            <a:r>
              <a:rPr lang="sr-Latn-RS" sz="2000" dirty="0"/>
              <a:t>4</a:t>
            </a:r>
            <a:r>
              <a:rPr lang="en-GB" sz="2000" dirty="0" smtClean="0"/>
              <a:t>];</a:t>
            </a:r>
            <a:endParaRPr lang="en-GB" sz="2000" dirty="0"/>
          </a:p>
          <a:p>
            <a:pPr>
              <a:spcBef>
                <a:spcPct val="50000"/>
              </a:spcBef>
            </a:pPr>
            <a:r>
              <a:rPr lang="en-GB" sz="2000" dirty="0" smtClean="0"/>
              <a:t>&gt;&gt; B=A</a:t>
            </a:r>
            <a:r>
              <a:rPr lang="en-GB" sz="2000" dirty="0"/>
              <a:t>.*A </a:t>
            </a:r>
            <a:endParaRPr lang="en-GB" sz="2000" dirty="0" smtClean="0"/>
          </a:p>
          <a:p>
            <a:pPr>
              <a:spcBef>
                <a:spcPct val="50000"/>
              </a:spcBef>
            </a:pPr>
            <a:r>
              <a:rPr lang="en-GB" sz="2000" dirty="0" smtClean="0"/>
              <a:t>B =</a:t>
            </a:r>
          </a:p>
          <a:p>
            <a:pPr>
              <a:spcBef>
                <a:spcPct val="50000"/>
              </a:spcBef>
            </a:pPr>
            <a:r>
              <a:rPr lang="en-GB" sz="2000" dirty="0" smtClean="0"/>
              <a:t>     1    4</a:t>
            </a:r>
            <a:endParaRPr lang="en-GB" sz="2000" dirty="0"/>
          </a:p>
          <a:p>
            <a:pPr>
              <a:spcBef>
                <a:spcPct val="50000"/>
              </a:spcBef>
            </a:pPr>
            <a:r>
              <a:rPr lang="en-GB" sz="2000" dirty="0" smtClean="0"/>
              <a:t>    </a:t>
            </a:r>
            <a:r>
              <a:rPr lang="sr-Latn-RS" sz="2000" dirty="0"/>
              <a:t> </a:t>
            </a:r>
            <a:r>
              <a:rPr lang="sr-Latn-RS" sz="2000" dirty="0" smtClean="0"/>
              <a:t>9</a:t>
            </a:r>
            <a:r>
              <a:rPr lang="en-GB" sz="2000" dirty="0" smtClean="0"/>
              <a:t>   </a:t>
            </a:r>
            <a:r>
              <a:rPr lang="sr-Latn-RS" sz="2000" dirty="0" smtClean="0"/>
              <a:t>16</a:t>
            </a:r>
            <a:endParaRPr lang="en-US" sz="2000" dirty="0">
              <a:solidFill>
                <a:srgbClr val="CC33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676400"/>
            <a:ext cx="3552825" cy="161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4038599"/>
            <a:ext cx="3443288" cy="2590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137" y="4362451"/>
            <a:ext cx="5224463" cy="2295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733802" y="3352800"/>
            <a:ext cx="533399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marL="4572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-65" charset="0"/>
              </a:defRPr>
            </a:lvl1pPr>
            <a:lvl2pPr marL="9144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-65" charset="0"/>
              </a:defRPr>
            </a:lvl2pPr>
            <a:lvl3pPr marL="13716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-65" charset="0"/>
              </a:defRPr>
            </a:lvl3pPr>
            <a:lvl4pPr marL="18288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-65" charset="0"/>
              </a:defRPr>
            </a:lvl4pPr>
            <a:lvl5pPr marL="2286000" indent="-4572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-65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-65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-65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-65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-65" charset="0"/>
              </a:defRPr>
            </a:lvl9pPr>
          </a:lstStyle>
          <a:p>
            <a:pPr marL="0">
              <a:spcBef>
                <a:spcPct val="50000"/>
              </a:spcBef>
            </a:pPr>
            <a:r>
              <a:rPr lang="sr-Latn-RS" sz="1800" dirty="0" smtClean="0">
                <a:solidFill>
                  <a:srgbClr val="CC3300"/>
                </a:solidFill>
              </a:rPr>
              <a:t>Formati matrica moraju biti identični sem ako je neki od operatora </a:t>
            </a:r>
            <a:r>
              <a:rPr lang="sr-Latn-RS" sz="1800" dirty="0" err="1" smtClean="0">
                <a:solidFill>
                  <a:srgbClr val="CC3300"/>
                </a:solidFill>
              </a:rPr>
              <a:t>skalar</a:t>
            </a:r>
            <a:r>
              <a:rPr lang="en-US" sz="1800" dirty="0" smtClean="0">
                <a:solidFill>
                  <a:srgbClr val="CC3300"/>
                </a:solidFill>
              </a:rPr>
              <a:t> (u tom </a:t>
            </a:r>
            <a:r>
              <a:rPr lang="en-US" sz="1800" dirty="0" err="1" smtClean="0">
                <a:solidFill>
                  <a:srgbClr val="CC3300"/>
                </a:solidFill>
              </a:rPr>
              <a:t>slu</a:t>
            </a:r>
            <a:r>
              <a:rPr lang="sr-Latn-RS" sz="1800" dirty="0" smtClean="0">
                <a:solidFill>
                  <a:srgbClr val="CC3300"/>
                </a:solidFill>
              </a:rPr>
              <a:t>čaju se </a:t>
            </a:r>
            <a:r>
              <a:rPr lang="sr-Latn-RS" sz="1800" dirty="0" err="1" smtClean="0">
                <a:solidFill>
                  <a:srgbClr val="CC3300"/>
                </a:solidFill>
              </a:rPr>
              <a:t>skalar</a:t>
            </a:r>
            <a:r>
              <a:rPr lang="sr-Latn-RS" sz="1800" dirty="0" smtClean="0">
                <a:solidFill>
                  <a:srgbClr val="CC3300"/>
                </a:solidFill>
              </a:rPr>
              <a:t> proširuje do matrice odgovarajućeg formata</a:t>
            </a:r>
            <a:r>
              <a:rPr lang="en-US" sz="1800" dirty="0" smtClean="0">
                <a:solidFill>
                  <a:srgbClr val="CC3300"/>
                </a:solidFill>
              </a:rPr>
              <a:t>)</a:t>
            </a:r>
            <a:endParaRPr lang="en-US" sz="1800" dirty="0">
              <a:solidFill>
                <a:srgbClr val="CC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34832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Relacioni</a:t>
            </a:r>
            <a:r>
              <a:rPr lang="en-US" dirty="0" smtClean="0"/>
              <a:t> </a:t>
            </a:r>
            <a:r>
              <a:rPr lang="en-US" dirty="0" err="1" smtClean="0"/>
              <a:t>operatori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3654552" cy="4495800"/>
          </a:xfrm>
        </p:spPr>
        <p:txBody>
          <a:bodyPr>
            <a:normAutofit/>
          </a:bodyPr>
          <a:lstStyle/>
          <a:p>
            <a:r>
              <a:rPr lang="en-US" sz="2800" dirty="0" err="1" smtClean="0"/>
              <a:t>Manje</a:t>
            </a:r>
            <a:r>
              <a:rPr lang="en-US" sz="2800" dirty="0" smtClean="0"/>
              <a:t> </a:t>
            </a:r>
            <a:r>
              <a:rPr lang="en-US" sz="2800" dirty="0" smtClean="0">
                <a:solidFill>
                  <a:srgbClr val="A50021"/>
                </a:solidFill>
              </a:rPr>
              <a:t>&lt;</a:t>
            </a:r>
          </a:p>
          <a:p>
            <a:r>
              <a:rPr lang="en-US" sz="2800" dirty="0" err="1" smtClean="0"/>
              <a:t>Ve</a:t>
            </a:r>
            <a:r>
              <a:rPr lang="sr-Latn-RS" sz="2800" dirty="0" smtClean="0"/>
              <a:t>će </a:t>
            </a:r>
            <a:r>
              <a:rPr lang="en-US" sz="2800" dirty="0" smtClean="0">
                <a:solidFill>
                  <a:srgbClr val="A50021"/>
                </a:solidFill>
              </a:rPr>
              <a:t>&gt;</a:t>
            </a:r>
          </a:p>
          <a:p>
            <a:r>
              <a:rPr lang="en-US" sz="2800" dirty="0" err="1" smtClean="0"/>
              <a:t>Manje</a:t>
            </a:r>
            <a:r>
              <a:rPr lang="en-US" sz="2800" dirty="0" smtClean="0"/>
              <a:t> </a:t>
            </a:r>
            <a:r>
              <a:rPr lang="en-US" sz="2800" dirty="0" err="1" smtClean="0"/>
              <a:t>ili</a:t>
            </a:r>
            <a:r>
              <a:rPr lang="en-US" sz="2800" dirty="0" smtClean="0"/>
              <a:t> </a:t>
            </a:r>
            <a:r>
              <a:rPr lang="en-US" sz="2800" dirty="0" err="1" smtClean="0"/>
              <a:t>jednako</a:t>
            </a:r>
            <a:r>
              <a:rPr lang="en-US" sz="2800" dirty="0" smtClean="0"/>
              <a:t> </a:t>
            </a:r>
            <a:r>
              <a:rPr lang="en-US" sz="2800" dirty="0" smtClean="0">
                <a:solidFill>
                  <a:srgbClr val="A50021"/>
                </a:solidFill>
              </a:rPr>
              <a:t>&lt;=</a:t>
            </a:r>
          </a:p>
          <a:p>
            <a:r>
              <a:rPr lang="en-US" sz="2800" dirty="0" err="1" smtClean="0"/>
              <a:t>Ve</a:t>
            </a:r>
            <a:r>
              <a:rPr lang="sr-Latn-RS" sz="2800" dirty="0" smtClean="0"/>
              <a:t>će ili jednako </a:t>
            </a:r>
            <a:r>
              <a:rPr lang="en-US" sz="2800" dirty="0" smtClean="0">
                <a:solidFill>
                  <a:srgbClr val="A50021"/>
                </a:solidFill>
              </a:rPr>
              <a:t>&gt;=</a:t>
            </a:r>
          </a:p>
          <a:p>
            <a:r>
              <a:rPr lang="en-US" sz="2800" dirty="0" err="1" smtClean="0"/>
              <a:t>Jednako</a:t>
            </a:r>
            <a:r>
              <a:rPr lang="en-US" sz="2800" dirty="0" smtClean="0"/>
              <a:t> </a:t>
            </a:r>
            <a:r>
              <a:rPr lang="en-US" sz="2800" dirty="0" smtClean="0">
                <a:solidFill>
                  <a:srgbClr val="A50021"/>
                </a:solidFill>
              </a:rPr>
              <a:t>==</a:t>
            </a:r>
          </a:p>
          <a:p>
            <a:r>
              <a:rPr lang="en-US" sz="2800" dirty="0" err="1" smtClean="0"/>
              <a:t>Razli</a:t>
            </a:r>
            <a:r>
              <a:rPr lang="sr-Latn-RS" sz="2800" dirty="0" smtClean="0"/>
              <a:t>č</a:t>
            </a:r>
            <a:r>
              <a:rPr lang="en-US" sz="2800" dirty="0" err="1" smtClean="0"/>
              <a:t>ito</a:t>
            </a:r>
            <a:r>
              <a:rPr lang="sr-Latn-RS" sz="2800" dirty="0" smtClean="0"/>
              <a:t> </a:t>
            </a:r>
            <a:r>
              <a:rPr lang="sr-Latn-RS" sz="2800" dirty="0" smtClean="0">
                <a:solidFill>
                  <a:srgbClr val="A50021"/>
                </a:solidFill>
              </a:rPr>
              <a:t>~=</a:t>
            </a:r>
            <a:endParaRPr lang="sr-Latn-RS" sz="2800" dirty="0">
              <a:solidFill>
                <a:srgbClr val="A50021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184648" y="1600200"/>
            <a:ext cx="3654552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800" dirty="0" smtClean="0"/>
              <a:t>&gt;&gt; 2+3~=5</a:t>
            </a:r>
          </a:p>
          <a:p>
            <a:pPr marL="0" indent="0">
              <a:buNone/>
            </a:pPr>
            <a:r>
              <a:rPr lang="en-US" sz="2800" dirty="0" err="1"/>
              <a:t>a</a:t>
            </a:r>
            <a:r>
              <a:rPr lang="en-US" sz="2800" dirty="0" err="1" smtClean="0"/>
              <a:t>ns</a:t>
            </a:r>
            <a:r>
              <a:rPr lang="en-US" sz="2800" dirty="0" smtClean="0"/>
              <a:t> = </a:t>
            </a:r>
          </a:p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      0</a:t>
            </a:r>
          </a:p>
          <a:p>
            <a:pPr marL="0" indent="0">
              <a:buNone/>
            </a:pPr>
            <a:r>
              <a:rPr lang="en-US" sz="2800" dirty="0" smtClean="0"/>
              <a:t>&gt;&gt; [1,2;3,4]&gt;[1,3;-3,5]</a:t>
            </a:r>
          </a:p>
          <a:p>
            <a:pPr marL="0" indent="0">
              <a:buNone/>
            </a:pPr>
            <a:r>
              <a:rPr lang="en-US" sz="2800" dirty="0" err="1"/>
              <a:t>a</a:t>
            </a:r>
            <a:r>
              <a:rPr lang="en-US" sz="2800" dirty="0" err="1" smtClean="0"/>
              <a:t>ns</a:t>
            </a:r>
            <a:r>
              <a:rPr lang="en-US" sz="2800" dirty="0" smtClean="0"/>
              <a:t> = </a:t>
            </a:r>
          </a:p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      0 0</a:t>
            </a:r>
          </a:p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      1 0</a:t>
            </a:r>
          </a:p>
        </p:txBody>
      </p:sp>
    </p:spTree>
    <p:extLst>
      <p:ext uri="{BB962C8B-B14F-4D97-AF65-F5344CB8AC3E}">
        <p14:creationId xmlns:p14="http://schemas.microsoft.com/office/powerpoint/2010/main" val="324227639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Logi</a:t>
            </a:r>
            <a:r>
              <a:rPr lang="sr-Latn-RS" dirty="0" err="1" smtClean="0"/>
              <a:t>čki</a:t>
            </a:r>
            <a:r>
              <a:rPr lang="sr-Latn-RS" dirty="0" smtClean="0"/>
              <a:t> operatori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2892552" cy="4495800"/>
          </a:xfrm>
        </p:spPr>
        <p:txBody>
          <a:bodyPr>
            <a:normAutofit fontScale="77500" lnSpcReduction="20000"/>
          </a:bodyPr>
          <a:lstStyle/>
          <a:p>
            <a:r>
              <a:rPr lang="sr-Latn-RS" sz="3300" dirty="0" smtClean="0"/>
              <a:t>Negacija </a:t>
            </a:r>
            <a:r>
              <a:rPr lang="sr-Latn-RS" sz="3300" dirty="0" smtClean="0">
                <a:solidFill>
                  <a:srgbClr val="A50021"/>
                </a:solidFill>
              </a:rPr>
              <a:t>~</a:t>
            </a:r>
          </a:p>
          <a:p>
            <a:r>
              <a:rPr lang="sr-Latn-RS" sz="3300" dirty="0" err="1" smtClean="0"/>
              <a:t>Konjukcija</a:t>
            </a:r>
            <a:r>
              <a:rPr lang="sr-Latn-RS" sz="3300" dirty="0" smtClean="0"/>
              <a:t> </a:t>
            </a:r>
            <a:r>
              <a:rPr lang="sr-Latn-RS" sz="3300" dirty="0" smtClean="0">
                <a:solidFill>
                  <a:srgbClr val="A50021"/>
                </a:solidFill>
              </a:rPr>
              <a:t>&amp;</a:t>
            </a:r>
            <a:r>
              <a:rPr lang="en-US" sz="3300" dirty="0" smtClean="0">
                <a:solidFill>
                  <a:srgbClr val="A50021"/>
                </a:solidFill>
              </a:rPr>
              <a:t> </a:t>
            </a:r>
            <a:r>
              <a:rPr lang="en-US" sz="3300" dirty="0" smtClean="0"/>
              <a:t>(</a:t>
            </a:r>
            <a:r>
              <a:rPr lang="en-US" sz="3300" dirty="0" smtClean="0">
                <a:solidFill>
                  <a:srgbClr val="A50021"/>
                </a:solidFill>
              </a:rPr>
              <a:t>&amp;&amp;</a:t>
            </a:r>
            <a:r>
              <a:rPr lang="en-US" sz="3300" dirty="0" smtClean="0"/>
              <a:t>)</a:t>
            </a:r>
            <a:endParaRPr lang="sr-Latn-RS" sz="3300" dirty="0" smtClean="0">
              <a:solidFill>
                <a:srgbClr val="A50021"/>
              </a:solidFill>
            </a:endParaRPr>
          </a:p>
          <a:p>
            <a:r>
              <a:rPr lang="sr-Latn-RS" sz="3300" dirty="0" err="1" smtClean="0"/>
              <a:t>Disjunkcija</a:t>
            </a:r>
            <a:r>
              <a:rPr lang="sr-Latn-RS" sz="3300" dirty="0" smtClean="0"/>
              <a:t> </a:t>
            </a:r>
            <a:r>
              <a:rPr lang="en-US" sz="3300" dirty="0" smtClean="0">
                <a:solidFill>
                  <a:srgbClr val="A50021"/>
                </a:solidFill>
              </a:rPr>
              <a:t>| </a:t>
            </a:r>
            <a:r>
              <a:rPr lang="en-US" sz="3300" dirty="0" smtClean="0"/>
              <a:t>(</a:t>
            </a:r>
            <a:r>
              <a:rPr lang="en-US" sz="3300" dirty="0" smtClean="0">
                <a:solidFill>
                  <a:srgbClr val="A50021"/>
                </a:solidFill>
              </a:rPr>
              <a:t>||</a:t>
            </a:r>
            <a:r>
              <a:rPr lang="en-US" sz="3300" dirty="0" smtClean="0"/>
              <a:t>)</a:t>
            </a:r>
          </a:p>
          <a:p>
            <a:pPr marL="0" indent="0">
              <a:buNone/>
            </a:pPr>
            <a:r>
              <a:rPr lang="en-US" sz="3300" dirty="0" smtClean="0"/>
              <a:t>&gt;&gt; a=[0,0,1,1]; </a:t>
            </a:r>
          </a:p>
          <a:p>
            <a:pPr marL="0" indent="0">
              <a:buNone/>
            </a:pPr>
            <a:r>
              <a:rPr lang="en-US" sz="3300" dirty="0" smtClean="0"/>
              <a:t>&gt;&gt;b=[0,1,0,1];</a:t>
            </a:r>
          </a:p>
          <a:p>
            <a:pPr marL="0" indent="0">
              <a:buNone/>
            </a:pPr>
            <a:r>
              <a:rPr lang="en-US" sz="3300" dirty="0" smtClean="0"/>
              <a:t>&gt;&gt; </a:t>
            </a:r>
            <a:r>
              <a:rPr lang="en-US" sz="3300" dirty="0" err="1" smtClean="0"/>
              <a:t>a&amp;b</a:t>
            </a:r>
            <a:endParaRPr lang="en-US" sz="3300" dirty="0" smtClean="0"/>
          </a:p>
          <a:p>
            <a:pPr marL="0" indent="0">
              <a:buNone/>
            </a:pPr>
            <a:r>
              <a:rPr lang="en-US" sz="3300" dirty="0" err="1"/>
              <a:t>a</a:t>
            </a:r>
            <a:r>
              <a:rPr lang="en-US" sz="3300" dirty="0" err="1" smtClean="0"/>
              <a:t>ns</a:t>
            </a:r>
            <a:r>
              <a:rPr lang="en-US" sz="3300" dirty="0" smtClean="0"/>
              <a:t> = </a:t>
            </a:r>
          </a:p>
          <a:p>
            <a:pPr marL="0" indent="0">
              <a:buNone/>
            </a:pPr>
            <a:r>
              <a:rPr lang="en-US" sz="3300" dirty="0" smtClean="0"/>
              <a:t>        0 0 0 1</a:t>
            </a:r>
          </a:p>
          <a:p>
            <a:pPr marL="0" indent="0">
              <a:buNone/>
            </a:pPr>
            <a:r>
              <a:rPr lang="en-US" sz="3300" dirty="0" smtClean="0"/>
              <a:t>&gt;&gt; a|~b</a:t>
            </a:r>
          </a:p>
          <a:p>
            <a:pPr marL="0" indent="0">
              <a:buNone/>
            </a:pPr>
            <a:r>
              <a:rPr lang="en-US" sz="3300" dirty="0" err="1"/>
              <a:t>ans</a:t>
            </a:r>
            <a:r>
              <a:rPr lang="en-US" sz="3300" dirty="0"/>
              <a:t> = </a:t>
            </a:r>
          </a:p>
          <a:p>
            <a:pPr marL="0" indent="0">
              <a:buNone/>
            </a:pPr>
            <a:r>
              <a:rPr lang="en-US" sz="3300" dirty="0"/>
              <a:t>        </a:t>
            </a:r>
            <a:r>
              <a:rPr lang="en-US" sz="3300" dirty="0" smtClean="0"/>
              <a:t>1 </a:t>
            </a:r>
            <a:r>
              <a:rPr lang="en-US" sz="3300" dirty="0"/>
              <a:t>0 </a:t>
            </a:r>
            <a:r>
              <a:rPr lang="en-US" sz="3300" dirty="0" smtClean="0"/>
              <a:t>1 </a:t>
            </a:r>
            <a:r>
              <a:rPr lang="en-US" sz="3300" dirty="0"/>
              <a:t>1</a:t>
            </a:r>
          </a:p>
          <a:p>
            <a:pPr marL="0" indent="0">
              <a:buNone/>
            </a:pPr>
            <a:endParaRPr lang="sr-Latn-R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733800" y="1600200"/>
            <a:ext cx="4953000" cy="38862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r-Latn-RS" sz="2600" dirty="0" smtClean="0"/>
              <a:t>Kratko spojeni operatori</a:t>
            </a:r>
          </a:p>
          <a:p>
            <a:pPr lvl="1"/>
            <a:r>
              <a:rPr lang="en-US" sz="2400" dirty="0" smtClean="0">
                <a:solidFill>
                  <a:srgbClr val="A50021"/>
                </a:solidFill>
              </a:rPr>
              <a:t>&amp;&amp;</a:t>
            </a:r>
            <a:r>
              <a:rPr lang="sr-Latn-RS" sz="2400" dirty="0" smtClean="0">
                <a:solidFill>
                  <a:srgbClr val="A50021"/>
                </a:solidFill>
              </a:rPr>
              <a:t>, </a:t>
            </a:r>
            <a:r>
              <a:rPr lang="en-US" sz="2400" dirty="0" smtClean="0">
                <a:solidFill>
                  <a:srgbClr val="A50021"/>
                </a:solidFill>
              </a:rPr>
              <a:t>||</a:t>
            </a:r>
          </a:p>
          <a:p>
            <a:r>
              <a:rPr lang="en-US" sz="2600" dirty="0" err="1" smtClean="0"/>
              <a:t>Vrednost</a:t>
            </a:r>
            <a:r>
              <a:rPr lang="en-US" sz="2600" dirty="0" smtClean="0"/>
              <a:t> </a:t>
            </a:r>
            <a:r>
              <a:rPr lang="en-US" sz="2600" dirty="0" err="1" smtClean="0"/>
              <a:t>drugog</a:t>
            </a:r>
            <a:r>
              <a:rPr lang="en-US" sz="2600" dirty="0" smtClean="0"/>
              <a:t> </a:t>
            </a:r>
            <a:r>
              <a:rPr lang="en-US" sz="2600" dirty="0" err="1" smtClean="0"/>
              <a:t>operanda</a:t>
            </a:r>
            <a:r>
              <a:rPr lang="en-US" sz="2600" dirty="0" smtClean="0"/>
              <a:t> se ne </a:t>
            </a:r>
            <a:r>
              <a:rPr lang="sr-Latn-RS" sz="2600" dirty="0" smtClean="0"/>
              <a:t>iz</a:t>
            </a:r>
            <a:r>
              <a:rPr lang="en-US" sz="2600" dirty="0" err="1" smtClean="0"/>
              <a:t>ra</a:t>
            </a:r>
            <a:r>
              <a:rPr lang="sr-Latn-RS" sz="2600" dirty="0" smtClean="0"/>
              <a:t>č</a:t>
            </a:r>
            <a:r>
              <a:rPr lang="en-US" sz="2600" dirty="0" err="1" smtClean="0"/>
              <a:t>una</a:t>
            </a:r>
            <a:r>
              <a:rPr lang="sr-Latn-RS" sz="2600" dirty="0" err="1" smtClean="0"/>
              <a:t>va</a:t>
            </a:r>
            <a:r>
              <a:rPr lang="en-US" sz="2600" dirty="0" smtClean="0"/>
              <a:t> </a:t>
            </a:r>
            <a:r>
              <a:rPr lang="sr-Latn-RS" sz="2600" dirty="0" smtClean="0"/>
              <a:t>ako se može utvrditi vrednost čitavog izraza</a:t>
            </a:r>
          </a:p>
          <a:p>
            <a:pPr lvl="1"/>
            <a:r>
              <a:rPr lang="sr-Latn-RS" sz="2400" dirty="0"/>
              <a:t>0</a:t>
            </a:r>
            <a:r>
              <a:rPr lang="sr-Latn-RS" sz="2400" dirty="0" smtClean="0"/>
              <a:t> &amp;&amp; ?</a:t>
            </a:r>
            <a:r>
              <a:rPr lang="en-US" sz="2400" dirty="0" smtClean="0"/>
              <a:t> </a:t>
            </a:r>
            <a:r>
              <a:rPr lang="en-US" sz="2400" dirty="0" smtClean="0">
                <a:latin typeface="Arial"/>
                <a:cs typeface="Arial"/>
              </a:rPr>
              <a:t>→</a:t>
            </a:r>
            <a:r>
              <a:rPr lang="sr-Latn-RS" sz="2400" dirty="0" smtClean="0"/>
              <a:t>  0</a:t>
            </a:r>
          </a:p>
          <a:p>
            <a:pPr lvl="1"/>
            <a:r>
              <a:rPr lang="sr-Latn-RS" sz="2400" dirty="0" smtClean="0"/>
              <a:t>1 </a:t>
            </a:r>
            <a:r>
              <a:rPr lang="en-US" sz="2400" dirty="0" smtClean="0"/>
              <a:t>|| ? </a:t>
            </a:r>
            <a:r>
              <a:rPr lang="en-US" sz="2400" dirty="0" smtClean="0">
                <a:latin typeface="Arial"/>
                <a:cs typeface="Arial"/>
              </a:rPr>
              <a:t>→ </a:t>
            </a:r>
            <a:r>
              <a:rPr lang="en-US" sz="2400" dirty="0" smtClean="0"/>
              <a:t>1</a:t>
            </a:r>
          </a:p>
          <a:p>
            <a:r>
              <a:rPr lang="en-US" sz="2600" dirty="0"/>
              <a:t>y</a:t>
            </a:r>
            <a:r>
              <a:rPr lang="en-US" sz="2600" dirty="0" smtClean="0"/>
              <a:t>==0 || x/y&gt;0</a:t>
            </a:r>
            <a:endParaRPr lang="sr-Latn-RS" sz="2600" dirty="0" smtClean="0"/>
          </a:p>
          <a:p>
            <a:pPr marL="0" indent="0">
              <a:buFont typeface="Wingdings"/>
              <a:buNone/>
            </a:pPr>
            <a:endParaRPr lang="sr-Latn-RS" dirty="0"/>
          </a:p>
        </p:txBody>
      </p:sp>
      <p:sp>
        <p:nvSpPr>
          <p:cNvPr id="5" name="TextBox 4"/>
          <p:cNvSpPr txBox="1"/>
          <p:nvPr/>
        </p:nvSpPr>
        <p:spPr>
          <a:xfrm>
            <a:off x="3200400" y="5657671"/>
            <a:ext cx="5715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A50021"/>
                </a:solidFill>
              </a:rPr>
              <a:t>Ako</a:t>
            </a:r>
            <a:r>
              <a:rPr lang="en-US" sz="2400" dirty="0" smtClean="0">
                <a:solidFill>
                  <a:srgbClr val="A50021"/>
                </a:solidFill>
              </a:rPr>
              <a:t> y </a:t>
            </a:r>
            <a:r>
              <a:rPr lang="en-US" sz="2400" dirty="0" err="1" smtClean="0">
                <a:solidFill>
                  <a:srgbClr val="A50021"/>
                </a:solidFill>
              </a:rPr>
              <a:t>ima</a:t>
            </a:r>
            <a:r>
              <a:rPr lang="en-US" sz="2400" dirty="0" smtClean="0">
                <a:solidFill>
                  <a:srgbClr val="A50021"/>
                </a:solidFill>
              </a:rPr>
              <a:t> </a:t>
            </a:r>
            <a:r>
              <a:rPr lang="en-US" sz="2400" dirty="0" err="1" smtClean="0">
                <a:solidFill>
                  <a:srgbClr val="A50021"/>
                </a:solidFill>
              </a:rPr>
              <a:t>vrednost</a:t>
            </a:r>
            <a:r>
              <a:rPr lang="en-US" sz="2400" dirty="0" smtClean="0">
                <a:solidFill>
                  <a:srgbClr val="A50021"/>
                </a:solidFill>
              </a:rPr>
              <a:t> 0 </a:t>
            </a:r>
            <a:r>
              <a:rPr lang="sr-Latn-RS" sz="2400" dirty="0" smtClean="0">
                <a:solidFill>
                  <a:srgbClr val="A50021"/>
                </a:solidFill>
              </a:rPr>
              <a:t>vrednost izraza je </a:t>
            </a:r>
            <a:r>
              <a:rPr lang="sr-Latn-RS" sz="2400" dirty="0" err="1" smtClean="0">
                <a:solidFill>
                  <a:srgbClr val="A50021"/>
                </a:solidFill>
              </a:rPr>
              <a:t>true</a:t>
            </a:r>
            <a:r>
              <a:rPr lang="sr-Latn-RS" sz="2400" dirty="0" smtClean="0">
                <a:solidFill>
                  <a:srgbClr val="A50021"/>
                </a:solidFill>
              </a:rPr>
              <a:t> </a:t>
            </a:r>
            <a:r>
              <a:rPr lang="en-US" sz="2400" dirty="0" smtClean="0">
                <a:solidFill>
                  <a:srgbClr val="A50021"/>
                </a:solidFill>
              </a:rPr>
              <a:t>(ne i</a:t>
            </a:r>
            <a:r>
              <a:rPr lang="sr-Latn-RS" sz="2400" dirty="0" err="1" smtClean="0">
                <a:solidFill>
                  <a:srgbClr val="A50021"/>
                </a:solidFill>
              </a:rPr>
              <a:t>zrač</a:t>
            </a:r>
            <a:r>
              <a:rPr lang="en-US" sz="2400" dirty="0" err="1" smtClean="0">
                <a:solidFill>
                  <a:srgbClr val="A50021"/>
                </a:solidFill>
              </a:rPr>
              <a:t>unava</a:t>
            </a:r>
            <a:r>
              <a:rPr lang="en-US" sz="2400" dirty="0" smtClean="0">
                <a:solidFill>
                  <a:srgbClr val="A50021"/>
                </a:solidFill>
              </a:rPr>
              <a:t> </a:t>
            </a:r>
            <a:r>
              <a:rPr lang="sr-Latn-RS" sz="2400" dirty="0" smtClean="0">
                <a:solidFill>
                  <a:srgbClr val="A50021"/>
                </a:solidFill>
              </a:rPr>
              <a:t>x/y</a:t>
            </a:r>
            <a:r>
              <a:rPr lang="en-US" sz="2400" dirty="0" smtClean="0">
                <a:solidFill>
                  <a:srgbClr val="A50021"/>
                </a:solidFill>
              </a:rPr>
              <a:t>&gt;0</a:t>
            </a:r>
            <a:r>
              <a:rPr lang="sr-Latn-RS" sz="2400" dirty="0" smtClean="0">
                <a:solidFill>
                  <a:srgbClr val="A50021"/>
                </a:solidFill>
              </a:rPr>
              <a:t>, odnosno ne deli </a:t>
            </a:r>
            <a:r>
              <a:rPr lang="sr-Latn-RS" sz="2400" smtClean="0">
                <a:solidFill>
                  <a:srgbClr val="A50021"/>
                </a:solidFill>
              </a:rPr>
              <a:t>sa 0)</a:t>
            </a:r>
            <a:r>
              <a:rPr lang="en-US" sz="2400" smtClean="0">
                <a:solidFill>
                  <a:srgbClr val="A50021"/>
                </a:solidFill>
              </a:rPr>
              <a:t> </a:t>
            </a:r>
            <a:endParaRPr lang="sr-Latn-RS" sz="2400" dirty="0">
              <a:solidFill>
                <a:srgbClr val="A50021"/>
              </a:solidFill>
            </a:endParaRPr>
          </a:p>
        </p:txBody>
      </p:sp>
      <p:sp>
        <p:nvSpPr>
          <p:cNvPr id="7" name="Freeform 6"/>
          <p:cNvSpPr/>
          <p:nvPr/>
        </p:nvSpPr>
        <p:spPr>
          <a:xfrm>
            <a:off x="3062151" y="5229225"/>
            <a:ext cx="2690949" cy="1430499"/>
          </a:xfrm>
          <a:custGeom>
            <a:avLst/>
            <a:gdLst>
              <a:gd name="connsiteX0" fmla="*/ 1614624 w 2690949"/>
              <a:gd name="connsiteY0" fmla="*/ 1247775 h 1430499"/>
              <a:gd name="connsiteX1" fmla="*/ 166824 w 2690949"/>
              <a:gd name="connsiteY1" fmla="*/ 1381125 h 1430499"/>
              <a:gd name="connsiteX2" fmla="*/ 243024 w 2690949"/>
              <a:gd name="connsiteY2" fmla="*/ 514350 h 1430499"/>
              <a:gd name="connsiteX3" fmla="*/ 2062299 w 2690949"/>
              <a:gd name="connsiteY3" fmla="*/ 371475 h 1430499"/>
              <a:gd name="connsiteX4" fmla="*/ 2690949 w 2690949"/>
              <a:gd name="connsiteY4" fmla="*/ 0 h 1430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90949" h="1430499">
                <a:moveTo>
                  <a:pt x="1614624" y="1247775"/>
                </a:moveTo>
                <a:cubicBezTo>
                  <a:pt x="1005024" y="1375568"/>
                  <a:pt x="395424" y="1503362"/>
                  <a:pt x="166824" y="1381125"/>
                </a:cubicBezTo>
                <a:cubicBezTo>
                  <a:pt x="-61776" y="1258888"/>
                  <a:pt x="-72889" y="682625"/>
                  <a:pt x="243024" y="514350"/>
                </a:cubicBezTo>
                <a:cubicBezTo>
                  <a:pt x="558936" y="346075"/>
                  <a:pt x="1654312" y="457200"/>
                  <a:pt x="2062299" y="371475"/>
                </a:cubicBezTo>
                <a:cubicBezTo>
                  <a:pt x="2470286" y="285750"/>
                  <a:pt x="2580617" y="142875"/>
                  <a:pt x="2690949" y="0"/>
                </a:cubicBezTo>
              </a:path>
            </a:pathLst>
          </a:custGeom>
          <a:ln>
            <a:solidFill>
              <a:srgbClr val="A5002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46411606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Logičko indeksiranje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2435352" cy="4648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/>
              <a:t>&gt;&gt; r=1:3:12</a:t>
            </a:r>
          </a:p>
          <a:p>
            <a:pPr marL="0" indent="0">
              <a:buNone/>
            </a:pPr>
            <a:r>
              <a:rPr lang="en-US" sz="2000" dirty="0" smtClean="0"/>
              <a:t>r = </a:t>
            </a:r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  1 4 7 10</a:t>
            </a:r>
          </a:p>
          <a:p>
            <a:pPr marL="0" indent="0">
              <a:buNone/>
            </a:pPr>
            <a:r>
              <a:rPr lang="en-US" sz="2000" dirty="0" smtClean="0"/>
              <a:t>&gt;&gt; </a:t>
            </a:r>
            <a:r>
              <a:rPr lang="en-US" sz="2000" dirty="0" err="1" smtClean="0"/>
              <a:t>ind</a:t>
            </a:r>
            <a:r>
              <a:rPr lang="en-US" sz="2000" dirty="0" smtClean="0"/>
              <a:t>=r&gt;4</a:t>
            </a:r>
          </a:p>
          <a:p>
            <a:pPr marL="0" indent="0">
              <a:buNone/>
            </a:pPr>
            <a:r>
              <a:rPr lang="en-US" sz="2000" dirty="0" err="1"/>
              <a:t>i</a:t>
            </a:r>
            <a:r>
              <a:rPr lang="en-US" sz="2000" dirty="0" err="1" smtClean="0"/>
              <a:t>nd</a:t>
            </a:r>
            <a:r>
              <a:rPr lang="en-US" sz="2000" dirty="0" smtClean="0"/>
              <a:t> =</a:t>
            </a:r>
            <a:endParaRPr lang="en-US" sz="2000" dirty="0" smtClean="0">
              <a:solidFill>
                <a:srgbClr val="A50021"/>
              </a:solidFill>
            </a:endParaRPr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0 0 1 1</a:t>
            </a:r>
            <a:endParaRPr lang="sr-Latn-RS" sz="2000" dirty="0" smtClean="0"/>
          </a:p>
          <a:p>
            <a:pPr marL="0" indent="0">
              <a:buNone/>
            </a:pPr>
            <a:r>
              <a:rPr lang="en-US" sz="2000" dirty="0" smtClean="0"/>
              <a:t>&gt;&gt; r(</a:t>
            </a:r>
            <a:r>
              <a:rPr lang="en-US" sz="2000" dirty="0" err="1" smtClean="0"/>
              <a:t>ind</a:t>
            </a:r>
            <a:r>
              <a:rPr lang="en-US" sz="2000" dirty="0" smtClean="0"/>
              <a:t>)</a:t>
            </a:r>
            <a:endParaRPr lang="sr-Latn-RS" sz="2000" dirty="0" smtClean="0">
              <a:solidFill>
                <a:srgbClr val="A50021"/>
              </a:solidFill>
            </a:endParaRPr>
          </a:p>
          <a:p>
            <a:pPr marL="0" indent="0">
              <a:buNone/>
            </a:pPr>
            <a:r>
              <a:rPr lang="en-US" sz="2000" dirty="0" err="1" smtClean="0"/>
              <a:t>ans</a:t>
            </a:r>
            <a:r>
              <a:rPr lang="en-US" sz="2000" dirty="0" smtClean="0"/>
              <a:t> =</a:t>
            </a:r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 </a:t>
            </a:r>
            <a:r>
              <a:rPr lang="sr-Latn-RS" sz="2000" dirty="0" smtClean="0"/>
              <a:t> </a:t>
            </a:r>
            <a:r>
              <a:rPr lang="en-US" sz="2000" dirty="0" smtClean="0"/>
              <a:t>7 10</a:t>
            </a:r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</a:t>
            </a:r>
            <a:endParaRPr lang="sr-Latn-R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2667000" y="2240340"/>
            <a:ext cx="28955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A50021"/>
                </a:solidFill>
              </a:rPr>
              <a:t>Matrica</a:t>
            </a:r>
            <a:r>
              <a:rPr lang="en-US" sz="2400" dirty="0" smtClean="0">
                <a:solidFill>
                  <a:srgbClr val="A50021"/>
                </a:solidFill>
              </a:rPr>
              <a:t> </a:t>
            </a:r>
            <a:r>
              <a:rPr lang="en-US" sz="2400" dirty="0" err="1" smtClean="0">
                <a:solidFill>
                  <a:srgbClr val="A50021"/>
                </a:solidFill>
              </a:rPr>
              <a:t>logi</a:t>
            </a:r>
            <a:r>
              <a:rPr lang="sr-Latn-RS" sz="2400" dirty="0" smtClean="0">
                <a:solidFill>
                  <a:srgbClr val="A50021"/>
                </a:solidFill>
              </a:rPr>
              <a:t>č</a:t>
            </a:r>
            <a:r>
              <a:rPr lang="en-US" sz="2400" dirty="0" err="1" smtClean="0">
                <a:solidFill>
                  <a:srgbClr val="A50021"/>
                </a:solidFill>
              </a:rPr>
              <a:t>kih</a:t>
            </a:r>
            <a:r>
              <a:rPr lang="en-US" sz="2400" dirty="0" smtClean="0">
                <a:solidFill>
                  <a:srgbClr val="A50021"/>
                </a:solidFill>
              </a:rPr>
              <a:t> </a:t>
            </a:r>
            <a:r>
              <a:rPr lang="en-US" sz="2400" dirty="0" err="1" smtClean="0">
                <a:solidFill>
                  <a:srgbClr val="A50021"/>
                </a:solidFill>
              </a:rPr>
              <a:t>indeksa</a:t>
            </a:r>
            <a:r>
              <a:rPr lang="en-US" sz="2400" dirty="0" smtClean="0">
                <a:solidFill>
                  <a:srgbClr val="A50021"/>
                </a:solidFill>
              </a:rPr>
              <a:t> je </a:t>
            </a:r>
            <a:r>
              <a:rPr lang="en-US" sz="2400" dirty="0" err="1" smtClean="0">
                <a:solidFill>
                  <a:srgbClr val="A50021"/>
                </a:solidFill>
              </a:rPr>
              <a:t>istog</a:t>
            </a:r>
            <a:r>
              <a:rPr lang="en-US" sz="2400" dirty="0" smtClean="0">
                <a:solidFill>
                  <a:srgbClr val="A50021"/>
                </a:solidFill>
              </a:rPr>
              <a:t> </a:t>
            </a:r>
            <a:r>
              <a:rPr lang="en-US" sz="2400" dirty="0" err="1" smtClean="0">
                <a:solidFill>
                  <a:srgbClr val="A50021"/>
                </a:solidFill>
              </a:rPr>
              <a:t>formata</a:t>
            </a:r>
            <a:r>
              <a:rPr lang="en-US" sz="2400" dirty="0" smtClean="0">
                <a:solidFill>
                  <a:srgbClr val="A50021"/>
                </a:solidFill>
              </a:rPr>
              <a:t> </a:t>
            </a:r>
            <a:r>
              <a:rPr lang="en-US" sz="2400" dirty="0" err="1" smtClean="0">
                <a:solidFill>
                  <a:srgbClr val="A50021"/>
                </a:solidFill>
              </a:rPr>
              <a:t>kao</a:t>
            </a:r>
            <a:r>
              <a:rPr lang="en-US" sz="2400" dirty="0" smtClean="0">
                <a:solidFill>
                  <a:srgbClr val="A50021"/>
                </a:solidFill>
              </a:rPr>
              <a:t> i </a:t>
            </a:r>
            <a:r>
              <a:rPr lang="en-US" sz="2400" dirty="0" err="1" smtClean="0">
                <a:solidFill>
                  <a:srgbClr val="A50021"/>
                </a:solidFill>
              </a:rPr>
              <a:t>matrica</a:t>
            </a:r>
            <a:r>
              <a:rPr lang="en-US" sz="2400" dirty="0" smtClean="0">
                <a:solidFill>
                  <a:srgbClr val="A50021"/>
                </a:solidFill>
              </a:rPr>
              <a:t> </a:t>
            </a:r>
            <a:r>
              <a:rPr lang="en-US" sz="2400" dirty="0" err="1" smtClean="0">
                <a:solidFill>
                  <a:srgbClr val="A50021"/>
                </a:solidFill>
              </a:rPr>
              <a:t>koja</a:t>
            </a:r>
            <a:r>
              <a:rPr lang="en-US" sz="2400" dirty="0" smtClean="0">
                <a:solidFill>
                  <a:srgbClr val="A50021"/>
                </a:solidFill>
              </a:rPr>
              <a:t> se </a:t>
            </a:r>
            <a:r>
              <a:rPr lang="en-US" sz="2400" dirty="0" err="1" smtClean="0">
                <a:solidFill>
                  <a:srgbClr val="A50021"/>
                </a:solidFill>
              </a:rPr>
              <a:t>indeksira</a:t>
            </a:r>
            <a:endParaRPr lang="en-US" dirty="0">
              <a:solidFill>
                <a:srgbClr val="A50021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6172200" y="1600200"/>
            <a:ext cx="2514600" cy="4648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sz="1800" dirty="0" smtClean="0"/>
              <a:t>&gt;&gt; R=[1,2,3;4,5,6]</a:t>
            </a:r>
          </a:p>
          <a:p>
            <a:pPr marL="0" indent="0">
              <a:buFont typeface="Wingdings"/>
              <a:buNone/>
            </a:pPr>
            <a:r>
              <a:rPr lang="en-US" sz="1800" dirty="0"/>
              <a:t>R</a:t>
            </a:r>
            <a:r>
              <a:rPr lang="en-US" sz="1800" dirty="0" smtClean="0"/>
              <a:t> = </a:t>
            </a:r>
          </a:p>
          <a:p>
            <a:pPr marL="0" indent="0">
              <a:buFont typeface="Wingdings"/>
              <a:buNone/>
            </a:pPr>
            <a:r>
              <a:rPr lang="en-US" sz="1800" dirty="0" smtClean="0"/>
              <a:t>     [1 2 3</a:t>
            </a:r>
          </a:p>
          <a:p>
            <a:pPr marL="0" indent="0">
              <a:buFont typeface="Wingdings"/>
              <a:buNone/>
            </a:pPr>
            <a:r>
              <a:rPr lang="en-US" sz="1800" dirty="0"/>
              <a:t> </a:t>
            </a:r>
            <a:r>
              <a:rPr lang="en-US" sz="1800" dirty="0" smtClean="0"/>
              <a:t>     4 5 6]</a:t>
            </a:r>
          </a:p>
          <a:p>
            <a:pPr marL="0" indent="0">
              <a:buFont typeface="Wingdings"/>
              <a:buNone/>
            </a:pPr>
            <a:r>
              <a:rPr lang="en-US" sz="1800" dirty="0" smtClean="0"/>
              <a:t>&gt;&gt; </a:t>
            </a:r>
            <a:r>
              <a:rPr lang="en-US" sz="1800" dirty="0" err="1" smtClean="0"/>
              <a:t>ind</a:t>
            </a:r>
            <a:r>
              <a:rPr lang="en-US" sz="1800" smtClean="0"/>
              <a:t>=rem(R,2)==</a:t>
            </a:r>
            <a:r>
              <a:rPr lang="en-US" sz="1800" dirty="0" smtClean="0"/>
              <a:t>0</a:t>
            </a:r>
          </a:p>
          <a:p>
            <a:pPr marL="0" indent="0">
              <a:buFont typeface="Wingdings"/>
              <a:buNone/>
            </a:pPr>
            <a:r>
              <a:rPr lang="en-US" sz="1800" dirty="0" err="1" smtClean="0"/>
              <a:t>ind</a:t>
            </a:r>
            <a:r>
              <a:rPr lang="en-US" sz="1800" dirty="0" smtClean="0"/>
              <a:t> =</a:t>
            </a:r>
            <a:endParaRPr lang="en-US" sz="1800" dirty="0" smtClean="0">
              <a:solidFill>
                <a:srgbClr val="A50021"/>
              </a:solidFill>
            </a:endParaRPr>
          </a:p>
          <a:p>
            <a:pPr marL="0" indent="0">
              <a:buFont typeface="Wingdings"/>
              <a:buNone/>
            </a:pPr>
            <a:r>
              <a:rPr lang="en-US" sz="1800" dirty="0" smtClean="0"/>
              <a:t>       [0 </a:t>
            </a:r>
            <a:r>
              <a:rPr lang="en-US" sz="1800" dirty="0"/>
              <a:t>1</a:t>
            </a:r>
            <a:r>
              <a:rPr lang="en-US" sz="1800" dirty="0" smtClean="0"/>
              <a:t> 0</a:t>
            </a:r>
          </a:p>
          <a:p>
            <a:pPr marL="0" indent="0">
              <a:buFont typeface="Wingdings"/>
              <a:buNone/>
            </a:pPr>
            <a:r>
              <a:rPr lang="en-US" sz="1800" dirty="0"/>
              <a:t> </a:t>
            </a:r>
            <a:r>
              <a:rPr lang="en-US" sz="1800" dirty="0" smtClean="0"/>
              <a:t>       1 0 1]</a:t>
            </a:r>
            <a:endParaRPr lang="sr-Latn-RS" sz="1800" dirty="0" smtClean="0"/>
          </a:p>
          <a:p>
            <a:pPr marL="0" indent="0">
              <a:buFont typeface="Wingdings"/>
              <a:buNone/>
            </a:pPr>
            <a:r>
              <a:rPr lang="en-US" sz="1800" dirty="0" smtClean="0"/>
              <a:t>&gt;&gt; R(</a:t>
            </a:r>
            <a:r>
              <a:rPr lang="en-US" sz="1800" dirty="0" err="1" smtClean="0"/>
              <a:t>ind</a:t>
            </a:r>
            <a:r>
              <a:rPr lang="en-US" sz="1800" dirty="0" smtClean="0"/>
              <a:t>)</a:t>
            </a:r>
            <a:endParaRPr lang="sr-Latn-RS" sz="1800" dirty="0" smtClean="0">
              <a:solidFill>
                <a:srgbClr val="A50021"/>
              </a:solidFill>
            </a:endParaRPr>
          </a:p>
          <a:p>
            <a:pPr marL="0" indent="0">
              <a:buFont typeface="Wingdings"/>
              <a:buNone/>
            </a:pPr>
            <a:r>
              <a:rPr lang="en-US" sz="1800" dirty="0" err="1" smtClean="0"/>
              <a:t>ans</a:t>
            </a:r>
            <a:r>
              <a:rPr lang="en-US" sz="1800" dirty="0" smtClean="0"/>
              <a:t> =</a:t>
            </a:r>
          </a:p>
          <a:p>
            <a:pPr marL="0" indent="0">
              <a:buFont typeface="Wingdings"/>
              <a:buNone/>
            </a:pPr>
            <a:r>
              <a:rPr lang="en-US" sz="1800" dirty="0" smtClean="0"/>
              <a:t>        </a:t>
            </a:r>
            <a:r>
              <a:rPr lang="sr-Latn-RS" sz="1800" dirty="0" smtClean="0"/>
              <a:t> </a:t>
            </a:r>
            <a:r>
              <a:rPr lang="en-US" sz="1800" dirty="0" smtClean="0"/>
              <a:t>[4</a:t>
            </a:r>
          </a:p>
          <a:p>
            <a:pPr marL="0" indent="0">
              <a:buFont typeface="Wingdings"/>
              <a:buNone/>
            </a:pPr>
            <a:r>
              <a:rPr lang="en-US" sz="1800" dirty="0"/>
              <a:t> </a:t>
            </a:r>
            <a:r>
              <a:rPr lang="en-US" sz="1800" dirty="0" smtClean="0"/>
              <a:t>         2</a:t>
            </a:r>
          </a:p>
          <a:p>
            <a:pPr marL="0" indent="0">
              <a:buFont typeface="Wingdings"/>
              <a:buNone/>
            </a:pPr>
            <a:r>
              <a:rPr lang="en-US" sz="1800" dirty="0" smtClean="0"/>
              <a:t>          6]</a:t>
            </a:r>
            <a:endParaRPr lang="sr-Latn-RS" sz="1800" dirty="0"/>
          </a:p>
        </p:txBody>
      </p:sp>
      <p:cxnSp>
        <p:nvCxnSpPr>
          <p:cNvPr id="8" name="Straight Arrow Connector 7"/>
          <p:cNvCxnSpPr>
            <a:stCxn id="5" idx="1"/>
          </p:cNvCxnSpPr>
          <p:nvPr/>
        </p:nvCxnSpPr>
        <p:spPr>
          <a:xfrm flipH="1" flipV="1">
            <a:off x="1981200" y="2743200"/>
            <a:ext cx="685800" cy="281970"/>
          </a:xfrm>
          <a:prstGeom prst="straightConnector1">
            <a:avLst/>
          </a:prstGeom>
          <a:ln>
            <a:solidFill>
              <a:srgbClr val="A5002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5" idx="1"/>
          </p:cNvCxnSpPr>
          <p:nvPr/>
        </p:nvCxnSpPr>
        <p:spPr>
          <a:xfrm flipH="1">
            <a:off x="1752600" y="3025170"/>
            <a:ext cx="914400" cy="556230"/>
          </a:xfrm>
          <a:prstGeom prst="straightConnector1">
            <a:avLst/>
          </a:prstGeom>
          <a:ln>
            <a:solidFill>
              <a:srgbClr val="A5002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5" idx="1"/>
          </p:cNvCxnSpPr>
          <p:nvPr/>
        </p:nvCxnSpPr>
        <p:spPr>
          <a:xfrm flipH="1">
            <a:off x="1533525" y="3025170"/>
            <a:ext cx="1133475" cy="1013430"/>
          </a:xfrm>
          <a:prstGeom prst="straightConnector1">
            <a:avLst/>
          </a:prstGeom>
          <a:ln>
            <a:solidFill>
              <a:srgbClr val="A5002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5" idx="3"/>
          </p:cNvCxnSpPr>
          <p:nvPr/>
        </p:nvCxnSpPr>
        <p:spPr>
          <a:xfrm flipV="1">
            <a:off x="5562599" y="2743200"/>
            <a:ext cx="990601" cy="281970"/>
          </a:xfrm>
          <a:prstGeom prst="straightConnector1">
            <a:avLst/>
          </a:prstGeom>
          <a:ln>
            <a:solidFill>
              <a:srgbClr val="A5002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5" idx="3"/>
          </p:cNvCxnSpPr>
          <p:nvPr/>
        </p:nvCxnSpPr>
        <p:spPr>
          <a:xfrm>
            <a:off x="5562599" y="3025170"/>
            <a:ext cx="1143001" cy="784830"/>
          </a:xfrm>
          <a:prstGeom prst="straightConnector1">
            <a:avLst/>
          </a:prstGeom>
          <a:ln>
            <a:solidFill>
              <a:srgbClr val="A5002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5" idx="3"/>
          </p:cNvCxnSpPr>
          <p:nvPr/>
        </p:nvCxnSpPr>
        <p:spPr>
          <a:xfrm>
            <a:off x="5562599" y="3025170"/>
            <a:ext cx="1143001" cy="1546830"/>
          </a:xfrm>
          <a:prstGeom prst="straightConnector1">
            <a:avLst/>
          </a:prstGeom>
          <a:ln>
            <a:solidFill>
              <a:srgbClr val="A5002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114300" y="5429071"/>
            <a:ext cx="6362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sr-Latn-RS" sz="2400" dirty="0" smtClean="0">
                <a:solidFill>
                  <a:srgbClr val="A50021"/>
                </a:solidFill>
              </a:rPr>
              <a:t>Rezultat logičkog </a:t>
            </a:r>
            <a:r>
              <a:rPr lang="sr-Latn-RS" sz="2400" dirty="0" err="1" smtClean="0">
                <a:solidFill>
                  <a:srgbClr val="A50021"/>
                </a:solidFill>
              </a:rPr>
              <a:t>indeksiranja</a:t>
            </a:r>
            <a:r>
              <a:rPr lang="sr-Latn-RS" sz="2400" dirty="0" smtClean="0">
                <a:solidFill>
                  <a:srgbClr val="A50021"/>
                </a:solidFill>
              </a:rPr>
              <a:t> vektora je vektor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r-Latn-RS" sz="2400" dirty="0" smtClean="0">
                <a:solidFill>
                  <a:srgbClr val="A50021"/>
                </a:solidFill>
              </a:rPr>
              <a:t>Rezultat logičkog </a:t>
            </a:r>
            <a:r>
              <a:rPr lang="sr-Latn-RS" sz="2400" dirty="0" err="1" smtClean="0">
                <a:solidFill>
                  <a:srgbClr val="A50021"/>
                </a:solidFill>
              </a:rPr>
              <a:t>indeksiranja</a:t>
            </a:r>
            <a:r>
              <a:rPr lang="sr-Latn-RS" sz="2400" dirty="0" smtClean="0">
                <a:solidFill>
                  <a:srgbClr val="A50021"/>
                </a:solidFill>
              </a:rPr>
              <a:t> matrice (koja nije vektor) je vektor kolone</a:t>
            </a:r>
            <a:endParaRPr lang="en-US" dirty="0">
              <a:solidFill>
                <a:srgbClr val="A50021"/>
              </a:solidFill>
            </a:endParaRPr>
          </a:p>
        </p:txBody>
      </p:sp>
      <p:sp>
        <p:nvSpPr>
          <p:cNvPr id="39" name="Freeform 38"/>
          <p:cNvSpPr/>
          <p:nvPr/>
        </p:nvSpPr>
        <p:spPr>
          <a:xfrm>
            <a:off x="3429000" y="5838825"/>
            <a:ext cx="3381375" cy="752396"/>
          </a:xfrm>
          <a:custGeom>
            <a:avLst/>
            <a:gdLst>
              <a:gd name="connsiteX0" fmla="*/ 0 w 3438525"/>
              <a:gd name="connsiteY0" fmla="*/ 590550 h 752396"/>
              <a:gd name="connsiteX1" fmla="*/ 2486025 w 3438525"/>
              <a:gd name="connsiteY1" fmla="*/ 714375 h 752396"/>
              <a:gd name="connsiteX2" fmla="*/ 3438525 w 3438525"/>
              <a:gd name="connsiteY2" fmla="*/ 0 h 752396"/>
              <a:gd name="connsiteX3" fmla="*/ 3438525 w 3438525"/>
              <a:gd name="connsiteY3" fmla="*/ 0 h 752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38525" h="752396">
                <a:moveTo>
                  <a:pt x="0" y="590550"/>
                </a:moveTo>
                <a:cubicBezTo>
                  <a:pt x="956469" y="701675"/>
                  <a:pt x="1912938" y="812800"/>
                  <a:pt x="2486025" y="714375"/>
                </a:cubicBezTo>
                <a:cubicBezTo>
                  <a:pt x="3059112" y="615950"/>
                  <a:pt x="3438525" y="0"/>
                  <a:pt x="3438525" y="0"/>
                </a:cubicBezTo>
                <a:lnTo>
                  <a:pt x="3438525" y="0"/>
                </a:lnTo>
              </a:path>
            </a:pathLst>
          </a:custGeom>
          <a:ln>
            <a:solidFill>
              <a:srgbClr val="A5002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46" name="Freeform 45"/>
          <p:cNvSpPr/>
          <p:nvPr/>
        </p:nvSpPr>
        <p:spPr>
          <a:xfrm>
            <a:off x="1533525" y="5105400"/>
            <a:ext cx="5172075" cy="609600"/>
          </a:xfrm>
          <a:custGeom>
            <a:avLst/>
            <a:gdLst>
              <a:gd name="connsiteX0" fmla="*/ 4724400 w 5156793"/>
              <a:gd name="connsiteY0" fmla="*/ 609600 h 609600"/>
              <a:gd name="connsiteX1" fmla="*/ 4829175 w 5156793"/>
              <a:gd name="connsiteY1" fmla="*/ 457200 h 609600"/>
              <a:gd name="connsiteX2" fmla="*/ 1085850 w 5156793"/>
              <a:gd name="connsiteY2" fmla="*/ 295275 h 609600"/>
              <a:gd name="connsiteX3" fmla="*/ 0 w 5156793"/>
              <a:gd name="connsiteY3" fmla="*/ 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56793" h="609600">
                <a:moveTo>
                  <a:pt x="4724400" y="609600"/>
                </a:moveTo>
                <a:cubicBezTo>
                  <a:pt x="5080000" y="559593"/>
                  <a:pt x="5435600" y="509587"/>
                  <a:pt x="4829175" y="457200"/>
                </a:cubicBezTo>
                <a:cubicBezTo>
                  <a:pt x="4222750" y="404813"/>
                  <a:pt x="1890712" y="371475"/>
                  <a:pt x="1085850" y="295275"/>
                </a:cubicBezTo>
                <a:cubicBezTo>
                  <a:pt x="280987" y="219075"/>
                  <a:pt x="140493" y="109537"/>
                  <a:pt x="0" y="0"/>
                </a:cubicBezTo>
              </a:path>
            </a:pathLst>
          </a:custGeom>
          <a:ln>
            <a:solidFill>
              <a:srgbClr val="A5002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59429404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Informacije</a:t>
            </a:r>
            <a:r>
              <a:rPr lang="en-US" dirty="0" smtClean="0"/>
              <a:t> o </a:t>
            </a:r>
            <a:r>
              <a:rPr lang="en-US" dirty="0" err="1" smtClean="0"/>
              <a:t>tipu</a:t>
            </a:r>
            <a:r>
              <a:rPr lang="en-US" dirty="0" smtClean="0"/>
              <a:t> </a:t>
            </a:r>
            <a:r>
              <a:rPr lang="en-US" dirty="0" err="1" smtClean="0"/>
              <a:t>podataka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3200" dirty="0" err="1" smtClean="0">
                <a:solidFill>
                  <a:srgbClr val="A50021"/>
                </a:solidFill>
              </a:rPr>
              <a:t>classs</a:t>
            </a:r>
            <a:r>
              <a:rPr lang="en-US" sz="3200" dirty="0" smtClean="0"/>
              <a:t>(x): </a:t>
            </a:r>
            <a:r>
              <a:rPr lang="en-US" sz="3200" dirty="0" err="1" smtClean="0"/>
              <a:t>Vra</a:t>
            </a:r>
            <a:r>
              <a:rPr lang="sr-Latn-RS" sz="3200" dirty="0" err="1" smtClean="0"/>
              <a:t>ća</a:t>
            </a:r>
            <a:r>
              <a:rPr lang="sr-Latn-RS" sz="3200" dirty="0" smtClean="0"/>
              <a:t> tip vrednosti x</a:t>
            </a:r>
            <a:endParaRPr lang="en-US" sz="3200" dirty="0" smtClean="0"/>
          </a:p>
          <a:p>
            <a:r>
              <a:rPr lang="en-US" sz="3200" dirty="0" err="1" smtClean="0">
                <a:solidFill>
                  <a:srgbClr val="A50021"/>
                </a:solidFill>
              </a:rPr>
              <a:t>isnumeric</a:t>
            </a:r>
            <a:r>
              <a:rPr lang="en-US" sz="3200" dirty="0"/>
              <a:t>(x)</a:t>
            </a:r>
            <a:r>
              <a:rPr lang="en-US" sz="3200" dirty="0" smtClean="0">
                <a:solidFill>
                  <a:srgbClr val="A50021"/>
                </a:solidFill>
              </a:rPr>
              <a:t>, </a:t>
            </a:r>
            <a:r>
              <a:rPr lang="en-US" sz="3200" dirty="0" err="1" smtClean="0">
                <a:solidFill>
                  <a:srgbClr val="A50021"/>
                </a:solidFill>
              </a:rPr>
              <a:t>islogical</a:t>
            </a:r>
            <a:r>
              <a:rPr lang="en-US" sz="3200" dirty="0"/>
              <a:t>(x)</a:t>
            </a:r>
            <a:r>
              <a:rPr lang="en-US" sz="3200" dirty="0" smtClean="0">
                <a:solidFill>
                  <a:srgbClr val="A50021"/>
                </a:solidFill>
              </a:rPr>
              <a:t>, </a:t>
            </a:r>
            <a:r>
              <a:rPr lang="en-US" sz="3200" dirty="0" err="1" smtClean="0">
                <a:solidFill>
                  <a:srgbClr val="A50021"/>
                </a:solidFill>
              </a:rPr>
              <a:t>ischar</a:t>
            </a:r>
            <a:r>
              <a:rPr lang="en-US" sz="3200" dirty="0"/>
              <a:t>(x</a:t>
            </a:r>
            <a:r>
              <a:rPr lang="en-US" sz="3200" dirty="0" smtClean="0"/>
              <a:t>)</a:t>
            </a:r>
            <a:r>
              <a:rPr lang="sr-Latn-RS" sz="3200" dirty="0" smtClean="0"/>
              <a:t>: Testira da li je </a:t>
            </a:r>
            <a:r>
              <a:rPr lang="sr-Latn-RS" sz="3200" dirty="0" err="1" smtClean="0"/>
              <a:t>vrenost</a:t>
            </a:r>
            <a:r>
              <a:rPr lang="sr-Latn-RS" sz="3200" dirty="0" smtClean="0"/>
              <a:t> x numerička, logička ili znakovna </a:t>
            </a:r>
            <a:endParaRPr lang="en-US" sz="3200" dirty="0" smtClean="0">
              <a:solidFill>
                <a:srgbClr val="A50021"/>
              </a:solidFill>
            </a:endParaRPr>
          </a:p>
          <a:p>
            <a:r>
              <a:rPr lang="en-US" sz="3200" dirty="0" err="1" smtClean="0">
                <a:solidFill>
                  <a:srgbClr val="A50021"/>
                </a:solidFill>
              </a:rPr>
              <a:t>isa</a:t>
            </a:r>
            <a:r>
              <a:rPr lang="en-US" sz="3200" dirty="0" smtClean="0">
                <a:solidFill>
                  <a:schemeClr val="tx2"/>
                </a:solidFill>
              </a:rPr>
              <a:t>(x</a:t>
            </a:r>
            <a:r>
              <a:rPr lang="en-US" sz="3200" dirty="0">
                <a:solidFill>
                  <a:schemeClr val="tx2"/>
                </a:solidFill>
              </a:rPr>
              <a:t>, ‘</a:t>
            </a:r>
            <a:r>
              <a:rPr lang="en-US" sz="3200" dirty="0" err="1">
                <a:solidFill>
                  <a:schemeClr val="tx2"/>
                </a:solidFill>
              </a:rPr>
              <a:t>naziv</a:t>
            </a:r>
            <a:r>
              <a:rPr lang="en-US" sz="3200" dirty="0">
                <a:solidFill>
                  <a:schemeClr val="tx2"/>
                </a:solidFill>
              </a:rPr>
              <a:t> </a:t>
            </a:r>
            <a:r>
              <a:rPr lang="en-US" sz="3200" dirty="0" err="1">
                <a:solidFill>
                  <a:schemeClr val="tx2"/>
                </a:solidFill>
              </a:rPr>
              <a:t>tipa</a:t>
            </a:r>
            <a:r>
              <a:rPr lang="en-US" sz="3200" dirty="0">
                <a:solidFill>
                  <a:schemeClr val="tx2"/>
                </a:solidFill>
              </a:rPr>
              <a:t>’): Da li je x </a:t>
            </a:r>
            <a:r>
              <a:rPr lang="en-US" sz="3200" dirty="0" err="1">
                <a:solidFill>
                  <a:schemeClr val="tx2"/>
                </a:solidFill>
              </a:rPr>
              <a:t>datog</a:t>
            </a:r>
            <a:r>
              <a:rPr lang="en-US" sz="3200" dirty="0">
                <a:solidFill>
                  <a:schemeClr val="tx2"/>
                </a:solidFill>
              </a:rPr>
              <a:t> </a:t>
            </a:r>
            <a:r>
              <a:rPr lang="en-US" sz="3200" dirty="0" err="1">
                <a:solidFill>
                  <a:schemeClr val="tx2"/>
                </a:solidFill>
              </a:rPr>
              <a:t>tipa</a:t>
            </a:r>
            <a:endParaRPr lang="en-US" sz="3200" dirty="0">
              <a:solidFill>
                <a:schemeClr val="tx2"/>
              </a:solidFill>
            </a:endParaRPr>
          </a:p>
          <a:p>
            <a:r>
              <a:rPr lang="en-US" sz="3200" dirty="0" err="1" smtClean="0">
                <a:solidFill>
                  <a:srgbClr val="A50021"/>
                </a:solidFill>
              </a:rPr>
              <a:t>isreal</a:t>
            </a:r>
            <a:r>
              <a:rPr lang="en-US" sz="3200" dirty="0"/>
              <a:t>(x</a:t>
            </a:r>
            <a:r>
              <a:rPr lang="en-US" sz="3200" dirty="0" smtClean="0"/>
              <a:t>)</a:t>
            </a:r>
            <a:r>
              <a:rPr lang="sr-Latn-RS" sz="3200" dirty="0" smtClean="0"/>
              <a:t>: Testira da li je vrednost x realna (ne kompleksna)</a:t>
            </a:r>
            <a:endParaRPr lang="en-US" sz="3200" dirty="0" smtClean="0">
              <a:solidFill>
                <a:srgbClr val="A50021"/>
              </a:solidFill>
            </a:endParaRPr>
          </a:p>
          <a:p>
            <a:r>
              <a:rPr lang="en-US" sz="3200" dirty="0" err="1" smtClean="0">
                <a:solidFill>
                  <a:srgbClr val="A50021"/>
                </a:solidFill>
              </a:rPr>
              <a:t>isfinite</a:t>
            </a:r>
            <a:r>
              <a:rPr lang="en-US" sz="3200" dirty="0" smtClean="0"/>
              <a:t>(x</a:t>
            </a:r>
            <a:r>
              <a:rPr lang="en-US" sz="3200" dirty="0"/>
              <a:t>)</a:t>
            </a:r>
            <a:r>
              <a:rPr lang="sr-Latn-RS" sz="3200" dirty="0"/>
              <a:t>, </a:t>
            </a:r>
            <a:r>
              <a:rPr lang="en-US" sz="3200" dirty="0" err="1">
                <a:solidFill>
                  <a:srgbClr val="A50021"/>
                </a:solidFill>
              </a:rPr>
              <a:t>isnan</a:t>
            </a:r>
            <a:r>
              <a:rPr lang="en-US" sz="3200" dirty="0"/>
              <a:t>(x), </a:t>
            </a:r>
            <a:r>
              <a:rPr lang="en-US" sz="3200" dirty="0" err="1">
                <a:solidFill>
                  <a:srgbClr val="A50021"/>
                </a:solidFill>
              </a:rPr>
              <a:t>isinf</a:t>
            </a:r>
            <a:r>
              <a:rPr lang="en-US" sz="3200" dirty="0"/>
              <a:t>(x) : </a:t>
            </a:r>
            <a:r>
              <a:rPr lang="sr-Latn-RS" sz="3200" dirty="0"/>
              <a:t>Testira </a:t>
            </a:r>
            <a:r>
              <a:rPr lang="sr-Latn-RS" sz="3200" dirty="0" smtClean="0"/>
              <a:t>da </a:t>
            </a:r>
            <a:r>
              <a:rPr lang="sr-Latn-RS" sz="3200" dirty="0"/>
              <a:t>li </a:t>
            </a:r>
            <a:r>
              <a:rPr lang="sr-Latn-RS" sz="3200" dirty="0" smtClean="0"/>
              <a:t>je vrednost x konačna, </a:t>
            </a:r>
            <a:r>
              <a:rPr lang="sr-Latn-RS" sz="3200" dirty="0" err="1">
                <a:solidFill>
                  <a:srgbClr val="A50021"/>
                </a:solidFill>
              </a:rPr>
              <a:t>NaN</a:t>
            </a:r>
            <a:r>
              <a:rPr lang="sr-Latn-RS" sz="3200" dirty="0"/>
              <a:t> odnosno </a:t>
            </a:r>
            <a:r>
              <a:rPr lang="sr-Latn-RS" sz="3200" dirty="0" err="1" smtClean="0">
                <a:solidFill>
                  <a:srgbClr val="A50021"/>
                </a:solidFill>
              </a:rPr>
              <a:t>Inf</a:t>
            </a:r>
            <a:endParaRPr lang="en-US" sz="3200" dirty="0" smtClean="0">
              <a:solidFill>
                <a:srgbClr val="A50021"/>
              </a:solidFill>
            </a:endParaRPr>
          </a:p>
          <a:p>
            <a:r>
              <a:rPr lang="en-US" sz="3200" dirty="0" err="1" smtClean="0">
                <a:solidFill>
                  <a:srgbClr val="A50021"/>
                </a:solidFill>
              </a:rPr>
              <a:t>intmax</a:t>
            </a:r>
            <a:r>
              <a:rPr lang="en-US" sz="3200" dirty="0" smtClean="0">
                <a:solidFill>
                  <a:schemeClr val="tx2"/>
                </a:solidFill>
              </a:rPr>
              <a:t>(‘</a:t>
            </a:r>
            <a:r>
              <a:rPr lang="en-US" sz="3200" dirty="0" err="1" smtClean="0">
                <a:solidFill>
                  <a:schemeClr val="tx2"/>
                </a:solidFill>
              </a:rPr>
              <a:t>celobrojni</a:t>
            </a:r>
            <a:r>
              <a:rPr lang="en-US" sz="3200" dirty="0" smtClean="0">
                <a:solidFill>
                  <a:schemeClr val="tx2"/>
                </a:solidFill>
              </a:rPr>
              <a:t> tip’)</a:t>
            </a:r>
            <a:r>
              <a:rPr lang="en-US" sz="3200" dirty="0" smtClean="0"/>
              <a:t>, </a:t>
            </a:r>
            <a:r>
              <a:rPr lang="en-US" sz="3200" dirty="0" err="1" smtClean="0">
                <a:solidFill>
                  <a:srgbClr val="A50021"/>
                </a:solidFill>
              </a:rPr>
              <a:t>intmin</a:t>
            </a:r>
            <a:r>
              <a:rPr lang="en-US" sz="3200" dirty="0" smtClean="0">
                <a:solidFill>
                  <a:schemeClr val="tx2"/>
                </a:solidFill>
              </a:rPr>
              <a:t>(‘</a:t>
            </a:r>
            <a:r>
              <a:rPr lang="en-US" sz="3200" dirty="0" err="1">
                <a:solidFill>
                  <a:schemeClr val="tx2"/>
                </a:solidFill>
              </a:rPr>
              <a:t>celobrojni</a:t>
            </a:r>
            <a:r>
              <a:rPr lang="en-US" sz="3200" dirty="0">
                <a:solidFill>
                  <a:schemeClr val="tx2"/>
                </a:solidFill>
              </a:rPr>
              <a:t> </a:t>
            </a:r>
            <a:r>
              <a:rPr lang="en-US" sz="3200" dirty="0" smtClean="0">
                <a:solidFill>
                  <a:schemeClr val="tx2"/>
                </a:solidFill>
              </a:rPr>
              <a:t>tip’)</a:t>
            </a:r>
            <a:r>
              <a:rPr lang="en-US" sz="3200" dirty="0" smtClean="0"/>
              <a:t>,  </a:t>
            </a:r>
            <a:r>
              <a:rPr lang="en-US" sz="3200" dirty="0" err="1" smtClean="0">
                <a:solidFill>
                  <a:srgbClr val="A50021"/>
                </a:solidFill>
              </a:rPr>
              <a:t>realmax</a:t>
            </a:r>
            <a:r>
              <a:rPr lang="en-US" sz="3200" dirty="0" smtClean="0">
                <a:solidFill>
                  <a:schemeClr val="tx2"/>
                </a:solidFill>
              </a:rPr>
              <a:t>(‘</a:t>
            </a:r>
            <a:r>
              <a:rPr lang="en-US" sz="3200" dirty="0" err="1" smtClean="0">
                <a:solidFill>
                  <a:schemeClr val="tx2"/>
                </a:solidFill>
              </a:rPr>
              <a:t>realni</a:t>
            </a:r>
            <a:r>
              <a:rPr lang="en-US" sz="3200" dirty="0" smtClean="0">
                <a:solidFill>
                  <a:schemeClr val="tx2"/>
                </a:solidFill>
              </a:rPr>
              <a:t> </a:t>
            </a:r>
            <a:r>
              <a:rPr lang="en-US" sz="3200" dirty="0">
                <a:solidFill>
                  <a:schemeClr val="tx2"/>
                </a:solidFill>
              </a:rPr>
              <a:t>tip</a:t>
            </a:r>
            <a:r>
              <a:rPr lang="en-US" sz="3200" dirty="0" smtClean="0">
                <a:solidFill>
                  <a:schemeClr val="tx2"/>
                </a:solidFill>
              </a:rPr>
              <a:t>’)</a:t>
            </a:r>
            <a:r>
              <a:rPr lang="en-US" sz="3200" dirty="0" smtClean="0"/>
              <a:t>, </a:t>
            </a:r>
            <a:r>
              <a:rPr lang="en-US" sz="3200" dirty="0" err="1" smtClean="0">
                <a:solidFill>
                  <a:srgbClr val="A50021"/>
                </a:solidFill>
              </a:rPr>
              <a:t>realmin</a:t>
            </a:r>
            <a:r>
              <a:rPr lang="en-US" sz="3200" dirty="0">
                <a:solidFill>
                  <a:schemeClr val="tx2"/>
                </a:solidFill>
              </a:rPr>
              <a:t>(‘</a:t>
            </a:r>
            <a:r>
              <a:rPr lang="en-US" sz="3200" dirty="0" err="1">
                <a:solidFill>
                  <a:schemeClr val="tx2"/>
                </a:solidFill>
              </a:rPr>
              <a:t>realni</a:t>
            </a:r>
            <a:r>
              <a:rPr lang="en-US" sz="3200" dirty="0">
                <a:solidFill>
                  <a:schemeClr val="tx2"/>
                </a:solidFill>
              </a:rPr>
              <a:t> tip</a:t>
            </a:r>
            <a:r>
              <a:rPr lang="en-US" sz="3200" dirty="0" smtClean="0">
                <a:solidFill>
                  <a:schemeClr val="tx2"/>
                </a:solidFill>
              </a:rPr>
              <a:t>’): </a:t>
            </a:r>
            <a:r>
              <a:rPr lang="en-US" sz="3200" dirty="0" err="1" smtClean="0">
                <a:solidFill>
                  <a:schemeClr val="tx2"/>
                </a:solidFill>
              </a:rPr>
              <a:t>Vra</a:t>
            </a:r>
            <a:r>
              <a:rPr lang="sr-Latn-RS" sz="3200" dirty="0" smtClean="0">
                <a:solidFill>
                  <a:schemeClr val="tx2"/>
                </a:solidFill>
              </a:rPr>
              <a:t>ć</a:t>
            </a:r>
            <a:r>
              <a:rPr lang="en-US" sz="3200" dirty="0" err="1" smtClean="0">
                <a:solidFill>
                  <a:schemeClr val="tx2"/>
                </a:solidFill>
              </a:rPr>
              <a:t>aju</a:t>
            </a:r>
            <a:r>
              <a:rPr lang="sr-Latn-RS" sz="3200" dirty="0" smtClean="0">
                <a:solidFill>
                  <a:schemeClr val="tx2"/>
                </a:solidFill>
              </a:rPr>
              <a:t> maksimalnu odnosno minimalnu vrednost </a:t>
            </a:r>
            <a:r>
              <a:rPr lang="en-US" sz="3200" dirty="0" err="1">
                <a:solidFill>
                  <a:schemeClr val="tx2"/>
                </a:solidFill>
              </a:rPr>
              <a:t>d</a:t>
            </a:r>
            <a:r>
              <a:rPr lang="sr-Latn-RS" sz="3200" dirty="0" err="1" smtClean="0">
                <a:solidFill>
                  <a:schemeClr val="tx2"/>
                </a:solidFill>
              </a:rPr>
              <a:t>atog</a:t>
            </a:r>
            <a:r>
              <a:rPr lang="sr-Latn-RS" sz="3200" dirty="0" smtClean="0">
                <a:solidFill>
                  <a:schemeClr val="tx2"/>
                </a:solidFill>
              </a:rPr>
              <a:t> tipa</a:t>
            </a:r>
            <a:endParaRPr lang="sr-Latn-RS" sz="3200" dirty="0"/>
          </a:p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17333341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Informacije </a:t>
            </a:r>
            <a:r>
              <a:rPr lang="sr-Latn-RS" smtClean="0"/>
              <a:t>o matrici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sr-Latn-RS" sz="3200" dirty="0" err="1" smtClean="0">
                <a:solidFill>
                  <a:srgbClr val="A50021"/>
                </a:solidFill>
              </a:rPr>
              <a:t>length</a:t>
            </a:r>
            <a:r>
              <a:rPr lang="sr-Latn-RS" sz="3200" dirty="0" smtClean="0"/>
              <a:t>(x): Ako je x vektor vraća dužinu vektora x. Ako je x matrica vraća maksimalni broj elemenata po svim dimenzijama</a:t>
            </a:r>
          </a:p>
          <a:p>
            <a:r>
              <a:rPr lang="sr-Latn-RS" sz="3200" dirty="0" err="1">
                <a:solidFill>
                  <a:srgbClr val="A50021"/>
                </a:solidFill>
              </a:rPr>
              <a:t>size</a:t>
            </a:r>
            <a:r>
              <a:rPr lang="sr-Cyrl-RS" sz="3200" dirty="0"/>
              <a:t>(</a:t>
            </a:r>
            <a:r>
              <a:rPr lang="en-US" sz="3200" dirty="0"/>
              <a:t>x</a:t>
            </a:r>
            <a:r>
              <a:rPr lang="sr-Cyrl-RS" sz="3200" dirty="0"/>
              <a:t>)</a:t>
            </a:r>
            <a:r>
              <a:rPr lang="en-US" sz="3200" dirty="0"/>
              <a:t>: </a:t>
            </a:r>
            <a:r>
              <a:rPr lang="sr-Latn-RS" sz="3200" dirty="0" smtClean="0"/>
              <a:t>Format </a:t>
            </a:r>
            <a:r>
              <a:rPr lang="sr-Latn-RS" sz="3200" dirty="0"/>
              <a:t>matrice x</a:t>
            </a:r>
          </a:p>
          <a:p>
            <a:r>
              <a:rPr lang="sr-Latn-RS" sz="3200" dirty="0" err="1" smtClean="0">
                <a:solidFill>
                  <a:srgbClr val="A50021"/>
                </a:solidFill>
              </a:rPr>
              <a:t>ndims</a:t>
            </a:r>
            <a:r>
              <a:rPr lang="sr-Latn-RS" sz="3200" dirty="0" smtClean="0"/>
              <a:t>(x): Broj dimenzija matrice x </a:t>
            </a:r>
          </a:p>
          <a:p>
            <a:r>
              <a:rPr lang="sr-Latn-RS" sz="3200" dirty="0" err="1">
                <a:solidFill>
                  <a:srgbClr val="A50021"/>
                </a:solidFill>
              </a:rPr>
              <a:t>n</a:t>
            </a:r>
            <a:r>
              <a:rPr lang="sr-Latn-RS" sz="3200" dirty="0" err="1" smtClean="0">
                <a:solidFill>
                  <a:srgbClr val="A50021"/>
                </a:solidFill>
              </a:rPr>
              <a:t>umel</a:t>
            </a:r>
            <a:r>
              <a:rPr lang="sr-Latn-RS" sz="3200" dirty="0" smtClean="0"/>
              <a:t>(x): Broj elemenata matrice x</a:t>
            </a:r>
            <a:endParaRPr lang="sr-Latn-RS" sz="3200" dirty="0"/>
          </a:p>
        </p:txBody>
      </p:sp>
    </p:spTree>
    <p:extLst>
      <p:ext uri="{BB962C8B-B14F-4D97-AF65-F5344CB8AC3E}">
        <p14:creationId xmlns:p14="http://schemas.microsoft.com/office/powerpoint/2010/main" val="90829474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Elementarne</a:t>
            </a:r>
            <a:r>
              <a:rPr lang="en-US" dirty="0" smtClean="0"/>
              <a:t> </a:t>
            </a:r>
            <a:r>
              <a:rPr lang="en-US" dirty="0" err="1" smtClean="0"/>
              <a:t>matemati</a:t>
            </a:r>
            <a:r>
              <a:rPr lang="sr-Latn-RS" dirty="0" err="1" smtClean="0"/>
              <a:t>čke</a:t>
            </a:r>
            <a:r>
              <a:rPr lang="sr-Latn-RS" dirty="0" smtClean="0"/>
              <a:t> funkcije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226552" cy="449580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sr-Latn-RS" altLang="zh-CN" sz="3200" dirty="0">
                <a:solidFill>
                  <a:srgbClr val="A50021"/>
                </a:solidFill>
              </a:rPr>
              <a:t>l</a:t>
            </a:r>
            <a:r>
              <a:rPr lang="en-US" altLang="zh-CN" sz="3200" dirty="0" err="1" smtClean="0">
                <a:solidFill>
                  <a:srgbClr val="A50021"/>
                </a:solidFill>
              </a:rPr>
              <a:t>og</a:t>
            </a:r>
            <a:r>
              <a:rPr lang="sr-Latn-RS" altLang="zh-CN" sz="3200" dirty="0" smtClean="0">
                <a:solidFill>
                  <a:schemeClr val="tx2"/>
                </a:solidFill>
              </a:rPr>
              <a:t>(x):</a:t>
            </a:r>
            <a:r>
              <a:rPr lang="en-US" altLang="zh-CN" sz="3200" dirty="0" smtClean="0"/>
              <a:t> </a:t>
            </a:r>
            <a:r>
              <a:rPr lang="sr-Latn-RS" altLang="zh-CN" sz="3200" dirty="0"/>
              <a:t>P</a:t>
            </a:r>
            <a:r>
              <a:rPr lang="sr-Latn-RS" altLang="zh-CN" sz="3200" dirty="0" smtClean="0"/>
              <a:t>rirodni logaritam</a:t>
            </a:r>
            <a:endParaRPr lang="en-US" altLang="zh-CN" sz="3200" dirty="0"/>
          </a:p>
          <a:p>
            <a:pPr>
              <a:lnSpc>
                <a:spcPct val="90000"/>
              </a:lnSpc>
            </a:pPr>
            <a:r>
              <a:rPr lang="sr-Latn-RS" altLang="zh-CN" sz="3200" dirty="0" err="1" smtClean="0">
                <a:solidFill>
                  <a:srgbClr val="A50021"/>
                </a:solidFill>
              </a:rPr>
              <a:t>exp</a:t>
            </a:r>
            <a:r>
              <a:rPr lang="en-US" altLang="zh-CN" sz="3200" dirty="0" smtClean="0">
                <a:solidFill>
                  <a:schemeClr val="tx2"/>
                </a:solidFill>
              </a:rPr>
              <a:t>(x</a:t>
            </a:r>
            <a:r>
              <a:rPr lang="en-US" altLang="zh-CN" sz="3200" dirty="0">
                <a:solidFill>
                  <a:schemeClr val="tx2"/>
                </a:solidFill>
              </a:rPr>
              <a:t>), </a:t>
            </a:r>
            <a:r>
              <a:rPr lang="en-US" altLang="zh-CN" sz="3200" dirty="0" err="1">
                <a:solidFill>
                  <a:srgbClr val="A50021"/>
                </a:solidFill>
              </a:rPr>
              <a:t>sqrt</a:t>
            </a:r>
            <a:r>
              <a:rPr lang="en-US" altLang="zh-CN" sz="3200" dirty="0">
                <a:solidFill>
                  <a:schemeClr val="tx2"/>
                </a:solidFill>
              </a:rPr>
              <a:t>(x), </a:t>
            </a:r>
            <a:r>
              <a:rPr lang="sr-Latn-RS" altLang="zh-CN" sz="3200" dirty="0" err="1" smtClean="0">
                <a:solidFill>
                  <a:srgbClr val="A50021"/>
                </a:solidFill>
              </a:rPr>
              <a:t>abs</a:t>
            </a:r>
            <a:r>
              <a:rPr lang="en-US" altLang="zh-CN" sz="3200" dirty="0" smtClean="0">
                <a:solidFill>
                  <a:schemeClr val="tx2"/>
                </a:solidFill>
              </a:rPr>
              <a:t>(x</a:t>
            </a:r>
            <a:r>
              <a:rPr lang="en-US" altLang="zh-CN" sz="3200" dirty="0">
                <a:solidFill>
                  <a:schemeClr val="tx2"/>
                </a:solidFill>
              </a:rPr>
              <a:t>), </a:t>
            </a:r>
            <a:r>
              <a:rPr lang="en-US" altLang="zh-CN" sz="3200" dirty="0" smtClean="0">
                <a:solidFill>
                  <a:srgbClr val="A50021"/>
                </a:solidFill>
              </a:rPr>
              <a:t>s</a:t>
            </a:r>
            <a:r>
              <a:rPr lang="sr-Latn-RS" altLang="zh-CN" sz="3200" dirty="0" err="1" smtClean="0">
                <a:solidFill>
                  <a:srgbClr val="A50021"/>
                </a:solidFill>
              </a:rPr>
              <a:t>ign</a:t>
            </a:r>
            <a:r>
              <a:rPr lang="en-US" altLang="zh-CN" sz="3200" dirty="0" smtClean="0">
                <a:solidFill>
                  <a:schemeClr val="tx2"/>
                </a:solidFill>
              </a:rPr>
              <a:t>(x</a:t>
            </a:r>
            <a:r>
              <a:rPr lang="en-US" altLang="zh-CN" sz="3200" dirty="0">
                <a:solidFill>
                  <a:schemeClr val="tx2"/>
                </a:solidFill>
              </a:rPr>
              <a:t>), </a:t>
            </a:r>
            <a:r>
              <a:rPr lang="en-US" altLang="zh-CN" sz="3200" dirty="0" smtClean="0">
                <a:solidFill>
                  <a:srgbClr val="A50021"/>
                </a:solidFill>
              </a:rPr>
              <a:t>sin</a:t>
            </a:r>
            <a:r>
              <a:rPr lang="en-US" altLang="zh-CN" sz="3200" dirty="0" smtClean="0">
                <a:solidFill>
                  <a:schemeClr val="tx2"/>
                </a:solidFill>
              </a:rPr>
              <a:t>(x</a:t>
            </a:r>
            <a:r>
              <a:rPr lang="en-US" altLang="zh-CN" sz="3200" dirty="0">
                <a:solidFill>
                  <a:schemeClr val="tx2"/>
                </a:solidFill>
              </a:rPr>
              <a:t>), </a:t>
            </a:r>
            <a:r>
              <a:rPr lang="en-US" altLang="zh-CN" sz="3200" dirty="0" err="1">
                <a:solidFill>
                  <a:srgbClr val="A50021"/>
                </a:solidFill>
              </a:rPr>
              <a:t>cos</a:t>
            </a:r>
            <a:r>
              <a:rPr lang="en-US" altLang="zh-CN" sz="3200" dirty="0">
                <a:solidFill>
                  <a:schemeClr val="tx2"/>
                </a:solidFill>
              </a:rPr>
              <a:t>(x),</a:t>
            </a:r>
            <a:r>
              <a:rPr lang="en-US" altLang="zh-CN" sz="3200" dirty="0"/>
              <a:t> </a:t>
            </a:r>
            <a:r>
              <a:rPr lang="en-US" altLang="zh-CN" sz="3200" dirty="0" smtClean="0"/>
              <a:t>…</a:t>
            </a:r>
            <a:r>
              <a:rPr lang="sr-Latn-RS" altLang="zh-CN" sz="3200" dirty="0" smtClean="0"/>
              <a:t>, </a:t>
            </a:r>
            <a:r>
              <a:rPr lang="sr-Latn-RS" altLang="zh-CN" sz="3200" dirty="0" err="1" smtClean="0">
                <a:solidFill>
                  <a:srgbClr val="A50021"/>
                </a:solidFill>
              </a:rPr>
              <a:t>asin</a:t>
            </a:r>
            <a:r>
              <a:rPr lang="sr-Latn-RS" altLang="zh-CN" sz="3200" dirty="0" smtClean="0"/>
              <a:t>(x), </a:t>
            </a:r>
            <a:r>
              <a:rPr lang="sr-Latn-RS" altLang="zh-CN" sz="3200" dirty="0" err="1" smtClean="0">
                <a:solidFill>
                  <a:srgbClr val="A50021"/>
                </a:solidFill>
              </a:rPr>
              <a:t>acos</a:t>
            </a:r>
            <a:r>
              <a:rPr lang="sr-Latn-RS" altLang="zh-CN" sz="3200" dirty="0" smtClean="0"/>
              <a:t>(x), …</a:t>
            </a:r>
            <a:endParaRPr lang="en-US" altLang="zh-CN" sz="3200" dirty="0"/>
          </a:p>
          <a:p>
            <a:pPr>
              <a:lnSpc>
                <a:spcPct val="90000"/>
              </a:lnSpc>
            </a:pPr>
            <a:r>
              <a:rPr lang="sr-Latn-RS" altLang="zh-CN" sz="3200" dirty="0" err="1" smtClean="0">
                <a:solidFill>
                  <a:srgbClr val="A50021"/>
                </a:solidFill>
              </a:rPr>
              <a:t>round</a:t>
            </a:r>
            <a:r>
              <a:rPr lang="en-US" altLang="zh-CN" sz="3200" dirty="0" smtClean="0">
                <a:solidFill>
                  <a:schemeClr val="tx2"/>
                </a:solidFill>
              </a:rPr>
              <a:t>(x</a:t>
            </a:r>
            <a:r>
              <a:rPr lang="en-US" altLang="zh-CN" sz="3200" dirty="0">
                <a:solidFill>
                  <a:schemeClr val="tx2"/>
                </a:solidFill>
              </a:rPr>
              <a:t>):</a:t>
            </a:r>
            <a:r>
              <a:rPr lang="en-US" altLang="zh-CN" sz="3200" dirty="0"/>
              <a:t>  </a:t>
            </a:r>
            <a:r>
              <a:rPr lang="sr-Latn-RS" altLang="zh-CN" sz="3200" dirty="0" err="1" smtClean="0"/>
              <a:t>Zaokruživanje</a:t>
            </a:r>
            <a:r>
              <a:rPr lang="sr-Latn-RS" altLang="zh-CN" sz="3200" dirty="0" smtClean="0"/>
              <a:t> prema najbližem celom broju</a:t>
            </a:r>
            <a:endParaRPr lang="en-US" altLang="zh-CN" sz="3200" dirty="0"/>
          </a:p>
          <a:p>
            <a:pPr>
              <a:lnSpc>
                <a:spcPct val="90000"/>
              </a:lnSpc>
            </a:pPr>
            <a:r>
              <a:rPr lang="sr-Latn-RS" altLang="zh-CN" sz="3200" dirty="0" smtClean="0">
                <a:solidFill>
                  <a:srgbClr val="A50021"/>
                </a:solidFill>
              </a:rPr>
              <a:t>c</a:t>
            </a:r>
            <a:r>
              <a:rPr lang="en-US" altLang="zh-CN" sz="3200" dirty="0" err="1">
                <a:solidFill>
                  <a:srgbClr val="A50021"/>
                </a:solidFill>
              </a:rPr>
              <a:t>eil</a:t>
            </a:r>
            <a:r>
              <a:rPr lang="en-US" altLang="zh-CN" sz="3200" dirty="0">
                <a:solidFill>
                  <a:schemeClr val="tx2"/>
                </a:solidFill>
              </a:rPr>
              <a:t>(x</a:t>
            </a:r>
            <a:r>
              <a:rPr lang="en-US" altLang="zh-CN" sz="3200" dirty="0" smtClean="0">
                <a:solidFill>
                  <a:schemeClr val="tx2"/>
                </a:solidFill>
              </a:rPr>
              <a:t>)</a:t>
            </a:r>
            <a:r>
              <a:rPr lang="sr-Latn-RS" altLang="zh-CN" sz="3200" dirty="0" smtClean="0">
                <a:solidFill>
                  <a:schemeClr val="tx2"/>
                </a:solidFill>
              </a:rPr>
              <a:t>, </a:t>
            </a:r>
            <a:r>
              <a:rPr lang="sr-Latn-RS" altLang="zh-CN" sz="3200" dirty="0" err="1" smtClean="0">
                <a:solidFill>
                  <a:srgbClr val="A50021"/>
                </a:solidFill>
              </a:rPr>
              <a:t>floor</a:t>
            </a:r>
            <a:r>
              <a:rPr lang="sr-Latn-RS" altLang="zh-CN" sz="3200" dirty="0" smtClean="0">
                <a:solidFill>
                  <a:schemeClr val="tx2"/>
                </a:solidFill>
              </a:rPr>
              <a:t>(x), </a:t>
            </a:r>
            <a:r>
              <a:rPr lang="sr-Latn-RS" altLang="zh-CN" sz="3200" dirty="0" err="1" smtClean="0">
                <a:solidFill>
                  <a:srgbClr val="A50021"/>
                </a:solidFill>
              </a:rPr>
              <a:t>fix</a:t>
            </a:r>
            <a:r>
              <a:rPr lang="sr-Latn-RS" altLang="zh-CN" sz="3200" dirty="0" smtClean="0">
                <a:solidFill>
                  <a:schemeClr val="tx2"/>
                </a:solidFill>
              </a:rPr>
              <a:t>(x):</a:t>
            </a:r>
            <a:r>
              <a:rPr lang="en-US" altLang="zh-CN" sz="3200" dirty="0" smtClean="0"/>
              <a:t> </a:t>
            </a:r>
            <a:r>
              <a:rPr lang="sr-Latn-RS" altLang="zh-CN" sz="3200" dirty="0" err="1"/>
              <a:t>Zaokruživanje</a:t>
            </a:r>
            <a:r>
              <a:rPr lang="sr-Latn-RS" altLang="zh-CN" sz="3200" dirty="0"/>
              <a:t> </a:t>
            </a:r>
            <a:r>
              <a:rPr lang="sr-Latn-RS" altLang="zh-CN" sz="3200" dirty="0" smtClean="0"/>
              <a:t>prema </a:t>
            </a:r>
            <a:r>
              <a:rPr lang="sr-Latn-RS" altLang="zh-CN" sz="3200" dirty="0" smtClean="0">
                <a:latin typeface="Arial"/>
                <a:cs typeface="Arial"/>
              </a:rPr>
              <a:t>∞,-</a:t>
            </a:r>
            <a:r>
              <a:rPr lang="sr-Latn-RS" altLang="zh-CN" sz="3200" dirty="0">
                <a:latin typeface="Arial"/>
                <a:cs typeface="Arial"/>
              </a:rPr>
              <a:t> ∞</a:t>
            </a:r>
            <a:r>
              <a:rPr lang="sr-Latn-RS" altLang="zh-CN" sz="3200" dirty="0" smtClean="0"/>
              <a:t> odnosno prema 0</a:t>
            </a:r>
          </a:p>
          <a:p>
            <a:pPr marL="0" indent="0" algn="ctr">
              <a:lnSpc>
                <a:spcPct val="90000"/>
              </a:lnSpc>
              <a:buNone/>
            </a:pPr>
            <a:r>
              <a:rPr lang="en-US" altLang="zh-CN" sz="3200" dirty="0"/>
              <a:t> </a:t>
            </a:r>
            <a:r>
              <a:rPr lang="sr-Latn-RS" altLang="zh-CN" sz="3200" dirty="0" err="1" smtClean="0">
                <a:solidFill>
                  <a:schemeClr val="tx2"/>
                </a:solidFill>
              </a:rPr>
              <a:t>ceil</a:t>
            </a:r>
            <a:r>
              <a:rPr lang="en-US" altLang="zh-CN" sz="3200" dirty="0" smtClean="0">
                <a:solidFill>
                  <a:schemeClr val="tx2"/>
                </a:solidFill>
              </a:rPr>
              <a:t>(5.</a:t>
            </a:r>
            <a:r>
              <a:rPr lang="sr-Latn-RS" altLang="zh-CN" sz="3200" dirty="0" smtClean="0">
                <a:solidFill>
                  <a:schemeClr val="tx2"/>
                </a:solidFill>
              </a:rPr>
              <a:t>4</a:t>
            </a:r>
            <a:r>
              <a:rPr lang="en-US" altLang="zh-CN" sz="3200" dirty="0" smtClean="0">
                <a:solidFill>
                  <a:schemeClr val="tx2"/>
                </a:solidFill>
              </a:rPr>
              <a:t>) </a:t>
            </a:r>
            <a:r>
              <a:rPr lang="en-US" altLang="zh-CN" sz="3200" dirty="0">
                <a:solidFill>
                  <a:schemeClr val="tx2"/>
                </a:solidFill>
              </a:rPr>
              <a:t>=</a:t>
            </a:r>
            <a:r>
              <a:rPr lang="sr-Latn-RS" altLang="zh-CN" sz="3200" dirty="0">
                <a:solidFill>
                  <a:schemeClr val="tx2"/>
                </a:solidFill>
              </a:rPr>
              <a:t>6</a:t>
            </a:r>
            <a:r>
              <a:rPr lang="en-US" altLang="zh-CN" sz="3200" dirty="0">
                <a:solidFill>
                  <a:schemeClr val="tx2"/>
                </a:solidFill>
              </a:rPr>
              <a:t>; </a:t>
            </a:r>
            <a:r>
              <a:rPr lang="sr-Latn-RS" altLang="zh-CN" sz="3200" dirty="0" err="1" smtClean="0">
                <a:solidFill>
                  <a:schemeClr val="tx2"/>
                </a:solidFill>
              </a:rPr>
              <a:t>ceil</a:t>
            </a:r>
            <a:r>
              <a:rPr lang="en-US" altLang="zh-CN" sz="3200" dirty="0" smtClean="0">
                <a:solidFill>
                  <a:schemeClr val="tx2"/>
                </a:solidFill>
              </a:rPr>
              <a:t>(-</a:t>
            </a:r>
            <a:r>
              <a:rPr lang="en-US" altLang="zh-CN" sz="3200" dirty="0">
                <a:solidFill>
                  <a:schemeClr val="tx2"/>
                </a:solidFill>
              </a:rPr>
              <a:t>5.4</a:t>
            </a:r>
            <a:r>
              <a:rPr lang="en-US" altLang="zh-CN" sz="3200" dirty="0" smtClean="0">
                <a:solidFill>
                  <a:schemeClr val="tx2"/>
                </a:solidFill>
              </a:rPr>
              <a:t>)=-</a:t>
            </a:r>
            <a:r>
              <a:rPr lang="sr-Latn-RS" altLang="zh-CN" sz="3200" dirty="0" smtClean="0">
                <a:solidFill>
                  <a:schemeClr val="tx2"/>
                </a:solidFill>
              </a:rPr>
              <a:t>5</a:t>
            </a:r>
            <a:endParaRPr lang="en-US" altLang="zh-CN" sz="3200" dirty="0" smtClean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</a:pPr>
            <a:r>
              <a:rPr lang="en-US" altLang="zh-CN" sz="3200" dirty="0" smtClean="0">
                <a:solidFill>
                  <a:srgbClr val="A50021"/>
                </a:solidFill>
              </a:rPr>
              <a:t>mod</a:t>
            </a:r>
            <a:r>
              <a:rPr lang="en-US" altLang="zh-CN" sz="3200" dirty="0" smtClean="0">
                <a:solidFill>
                  <a:schemeClr val="tx2"/>
                </a:solidFill>
              </a:rPr>
              <a:t>(x</a:t>
            </a:r>
            <a:r>
              <a:rPr lang="sr-Latn-RS" altLang="zh-CN" sz="3200" dirty="0" smtClean="0">
                <a:solidFill>
                  <a:schemeClr val="tx2"/>
                </a:solidFill>
              </a:rPr>
              <a:t>,y</a:t>
            </a:r>
            <a:r>
              <a:rPr lang="en-US" altLang="zh-CN" sz="3200" dirty="0" smtClean="0">
                <a:solidFill>
                  <a:schemeClr val="tx2"/>
                </a:solidFill>
              </a:rPr>
              <a:t>)</a:t>
            </a:r>
            <a:r>
              <a:rPr lang="sr-Latn-RS" altLang="zh-CN" sz="3200" dirty="0">
                <a:solidFill>
                  <a:schemeClr val="tx2"/>
                </a:solidFill>
              </a:rPr>
              <a:t>, </a:t>
            </a:r>
            <a:r>
              <a:rPr lang="en-US" altLang="zh-CN" sz="3200" dirty="0" smtClean="0">
                <a:solidFill>
                  <a:srgbClr val="A50021"/>
                </a:solidFill>
              </a:rPr>
              <a:t>rem</a:t>
            </a:r>
            <a:r>
              <a:rPr lang="sr-Latn-RS" altLang="zh-CN" sz="3200" dirty="0" smtClean="0">
                <a:solidFill>
                  <a:schemeClr val="tx2"/>
                </a:solidFill>
              </a:rPr>
              <a:t>(x,y)</a:t>
            </a:r>
            <a:r>
              <a:rPr lang="en-US" altLang="zh-CN" sz="3200" dirty="0" smtClean="0">
                <a:solidFill>
                  <a:schemeClr val="tx2"/>
                </a:solidFill>
              </a:rPr>
              <a:t>: </a:t>
            </a:r>
            <a:r>
              <a:rPr lang="en-US" altLang="zh-CN" sz="3200" dirty="0" err="1" smtClean="0">
                <a:solidFill>
                  <a:schemeClr val="tx2"/>
                </a:solidFill>
              </a:rPr>
              <a:t>ostatak</a:t>
            </a:r>
            <a:r>
              <a:rPr lang="en-US" altLang="zh-CN" sz="3200" dirty="0" smtClean="0">
                <a:solidFill>
                  <a:schemeClr val="tx2"/>
                </a:solidFill>
              </a:rPr>
              <a:t> </a:t>
            </a:r>
            <a:r>
              <a:rPr lang="sr-Latn-RS" altLang="zh-CN" sz="3200" dirty="0" smtClean="0">
                <a:solidFill>
                  <a:schemeClr val="tx2"/>
                </a:solidFill>
              </a:rPr>
              <a:t>pri deljenju</a:t>
            </a:r>
            <a:endParaRPr lang="en-US" altLang="zh-CN" sz="3200" dirty="0"/>
          </a:p>
          <a:p>
            <a:pPr>
              <a:lnSpc>
                <a:spcPct val="90000"/>
              </a:lnSpc>
            </a:pPr>
            <a:r>
              <a:rPr lang="sr-Latn-RS" altLang="zh-CN" sz="3200" dirty="0" smtClean="0"/>
              <a:t>Ako je  A matrica</a:t>
            </a:r>
            <a:r>
              <a:rPr lang="en-US" altLang="zh-CN" sz="3200" dirty="0" smtClean="0"/>
              <a:t>, </a:t>
            </a:r>
            <a:r>
              <a:rPr lang="en-US" altLang="zh-CN" sz="3200" dirty="0"/>
              <a:t>fun(A) </a:t>
            </a:r>
            <a:r>
              <a:rPr lang="sr-Latn-RS" altLang="zh-CN" sz="3200" dirty="0" smtClean="0"/>
              <a:t>se izračunava na svakom pojedinačnom elementu</a:t>
            </a:r>
            <a:r>
              <a:rPr lang="en-US" altLang="zh-CN" sz="3200" dirty="0" smtClean="0"/>
              <a:t>  </a:t>
            </a:r>
            <a:endParaRPr lang="en-US" altLang="zh-CN" sz="3200" dirty="0"/>
          </a:p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198418738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Funkcije za kreiranje matrica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sr-Latn-RS" dirty="0" err="1" smtClean="0">
                <a:solidFill>
                  <a:srgbClr val="A50021"/>
                </a:solidFill>
              </a:rPr>
              <a:t>zeros</a:t>
            </a:r>
            <a:r>
              <a:rPr lang="sr-Latn-RS" dirty="0" smtClean="0"/>
              <a:t>(m), </a:t>
            </a:r>
            <a:r>
              <a:rPr lang="sr-Latn-RS" dirty="0" err="1" smtClean="0">
                <a:solidFill>
                  <a:srgbClr val="A50021"/>
                </a:solidFill>
              </a:rPr>
              <a:t>zeros</a:t>
            </a:r>
            <a:r>
              <a:rPr lang="sr-Latn-RS" dirty="0" smtClean="0"/>
              <a:t>(m,n): kreira kvadratnu odnosno pravougaonu nula matricu</a:t>
            </a:r>
          </a:p>
          <a:p>
            <a:r>
              <a:rPr lang="sr-Latn-RS" dirty="0" err="1" smtClean="0">
                <a:solidFill>
                  <a:srgbClr val="A50021"/>
                </a:solidFill>
              </a:rPr>
              <a:t>ones</a:t>
            </a:r>
            <a:r>
              <a:rPr lang="sr-Latn-RS" dirty="0" smtClean="0"/>
              <a:t>(m</a:t>
            </a:r>
            <a:r>
              <a:rPr lang="sr-Latn-RS" dirty="0"/>
              <a:t>), </a:t>
            </a:r>
            <a:r>
              <a:rPr lang="sr-Latn-RS" dirty="0" err="1" smtClean="0">
                <a:solidFill>
                  <a:srgbClr val="A50021"/>
                </a:solidFill>
              </a:rPr>
              <a:t>ones</a:t>
            </a:r>
            <a:r>
              <a:rPr lang="sr-Latn-RS" dirty="0" smtClean="0"/>
              <a:t>(m,n</a:t>
            </a:r>
            <a:r>
              <a:rPr lang="sr-Latn-RS" dirty="0"/>
              <a:t>): kreira kvadratnu odnosno pravougaonu </a:t>
            </a:r>
            <a:r>
              <a:rPr lang="sr-Latn-RS" dirty="0" smtClean="0"/>
              <a:t>matricu jedinica</a:t>
            </a:r>
          </a:p>
          <a:p>
            <a:r>
              <a:rPr lang="sr-Latn-RS" dirty="0" err="1" smtClean="0">
                <a:solidFill>
                  <a:srgbClr val="A50021"/>
                </a:solidFill>
              </a:rPr>
              <a:t>eye</a:t>
            </a:r>
            <a:r>
              <a:rPr lang="sr-Latn-RS" dirty="0" smtClean="0"/>
              <a:t>(m</a:t>
            </a:r>
            <a:r>
              <a:rPr lang="sr-Latn-RS" dirty="0"/>
              <a:t>), </a:t>
            </a:r>
            <a:r>
              <a:rPr lang="sr-Latn-RS" dirty="0" err="1" smtClean="0">
                <a:solidFill>
                  <a:srgbClr val="A50021"/>
                </a:solidFill>
              </a:rPr>
              <a:t>eye</a:t>
            </a:r>
            <a:r>
              <a:rPr lang="sr-Latn-RS" dirty="0" smtClean="0"/>
              <a:t>(m,n</a:t>
            </a:r>
            <a:r>
              <a:rPr lang="sr-Latn-RS" dirty="0"/>
              <a:t>): kreira kvadratnu odnosno pravougaonu </a:t>
            </a:r>
            <a:r>
              <a:rPr lang="sr-Latn-RS" dirty="0" smtClean="0"/>
              <a:t>jediničnu matricu</a:t>
            </a:r>
          </a:p>
          <a:p>
            <a:r>
              <a:rPr lang="sr-Latn-RS" dirty="0" err="1" smtClean="0">
                <a:solidFill>
                  <a:srgbClr val="A50021"/>
                </a:solidFill>
              </a:rPr>
              <a:t>rand</a:t>
            </a:r>
            <a:r>
              <a:rPr lang="sr-Latn-RS" dirty="0" smtClean="0"/>
              <a:t>(m</a:t>
            </a:r>
            <a:r>
              <a:rPr lang="sr-Latn-RS" dirty="0"/>
              <a:t>), </a:t>
            </a:r>
            <a:r>
              <a:rPr lang="sr-Latn-RS" dirty="0" err="1" smtClean="0">
                <a:solidFill>
                  <a:srgbClr val="A50021"/>
                </a:solidFill>
              </a:rPr>
              <a:t>rand</a:t>
            </a:r>
            <a:r>
              <a:rPr lang="sr-Latn-RS" dirty="0" smtClean="0"/>
              <a:t>(m,n</a:t>
            </a:r>
            <a:r>
              <a:rPr lang="sr-Latn-RS" dirty="0"/>
              <a:t>): kreira kvadratnu odnosno pravougaonu </a:t>
            </a:r>
            <a:r>
              <a:rPr lang="sr-Latn-RS" dirty="0" smtClean="0"/>
              <a:t>matricu slučajnih brojeva iz </a:t>
            </a:r>
            <a:r>
              <a:rPr lang="en-US" dirty="0"/>
              <a:t>(</a:t>
            </a:r>
            <a:r>
              <a:rPr lang="en-US" dirty="0" smtClean="0"/>
              <a:t>0,1</a:t>
            </a:r>
            <a:r>
              <a:rPr lang="en-US" dirty="0"/>
              <a:t>)</a:t>
            </a:r>
            <a:endParaRPr lang="sr-Latn-RS" dirty="0"/>
          </a:p>
          <a:p>
            <a:r>
              <a:rPr lang="sr-Latn-RS" dirty="0" err="1" smtClean="0">
                <a:solidFill>
                  <a:srgbClr val="A50021"/>
                </a:solidFill>
              </a:rPr>
              <a:t>diag</a:t>
            </a:r>
            <a:r>
              <a:rPr lang="sr-Latn-RS" dirty="0" smtClean="0"/>
              <a:t>(x): kreira matricu čija je glavna dijagonala vektor x</a:t>
            </a:r>
            <a:endParaRPr lang="sr-Latn-RS" dirty="0"/>
          </a:p>
          <a:p>
            <a:endParaRPr lang="sr-Latn-RS" dirty="0"/>
          </a:p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296520971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Logičke funkcije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8455152" cy="4876800"/>
          </a:xfrm>
        </p:spPr>
        <p:txBody>
          <a:bodyPr>
            <a:noAutofit/>
          </a:bodyPr>
          <a:lstStyle/>
          <a:p>
            <a:r>
              <a:rPr lang="sr-Latn-RS" altLang="zh-CN" sz="2800" dirty="0" err="1" smtClean="0">
                <a:solidFill>
                  <a:srgbClr val="A50021"/>
                </a:solidFill>
              </a:rPr>
              <a:t>any</a:t>
            </a:r>
            <a:r>
              <a:rPr lang="sr-Latn-RS" altLang="zh-CN" sz="2800" dirty="0" smtClean="0">
                <a:solidFill>
                  <a:schemeClr val="tx2"/>
                </a:solidFill>
              </a:rPr>
              <a:t>(x): Ako je x vektor vraća 1(</a:t>
            </a:r>
            <a:r>
              <a:rPr lang="sr-Latn-RS" altLang="zh-CN" sz="2800" dirty="0" err="1" smtClean="0">
                <a:solidFill>
                  <a:srgbClr val="A50021"/>
                </a:solidFill>
              </a:rPr>
              <a:t>true</a:t>
            </a:r>
            <a:r>
              <a:rPr lang="sr-Latn-RS" altLang="zh-CN" sz="2800" dirty="0" smtClean="0">
                <a:solidFill>
                  <a:schemeClr val="tx2"/>
                </a:solidFill>
              </a:rPr>
              <a:t>) ako bar jedan elemenat vektora ispunjava uslov x inače vraća 0(</a:t>
            </a:r>
            <a:r>
              <a:rPr lang="sr-Latn-RS" altLang="zh-CN" sz="2800" dirty="0" err="1" smtClean="0">
                <a:solidFill>
                  <a:srgbClr val="A50021"/>
                </a:solidFill>
              </a:rPr>
              <a:t>false</a:t>
            </a:r>
            <a:r>
              <a:rPr lang="sr-Latn-RS" altLang="zh-CN" sz="2800" dirty="0" smtClean="0">
                <a:solidFill>
                  <a:schemeClr val="tx2"/>
                </a:solidFill>
              </a:rPr>
              <a:t>). Ako je x matrica test se vrši po kolonama i vraća se vektor </a:t>
            </a:r>
            <a:r>
              <a:rPr lang="en-US" altLang="zh-CN" sz="2800" dirty="0" err="1" smtClean="0">
                <a:solidFill>
                  <a:schemeClr val="tx2"/>
                </a:solidFill>
              </a:rPr>
              <a:t>logi</a:t>
            </a:r>
            <a:r>
              <a:rPr lang="sr-Latn-RS" altLang="zh-CN" sz="2800" dirty="0" smtClean="0">
                <a:solidFill>
                  <a:schemeClr val="tx2"/>
                </a:solidFill>
              </a:rPr>
              <a:t>č</a:t>
            </a:r>
            <a:r>
              <a:rPr lang="en-US" altLang="zh-CN" sz="2800" dirty="0" err="1" smtClean="0">
                <a:solidFill>
                  <a:schemeClr val="tx2"/>
                </a:solidFill>
              </a:rPr>
              <a:t>kih</a:t>
            </a:r>
            <a:r>
              <a:rPr lang="en-US" altLang="zh-CN" sz="2800" dirty="0" smtClean="0">
                <a:solidFill>
                  <a:schemeClr val="tx2"/>
                </a:solidFill>
              </a:rPr>
              <a:t> </a:t>
            </a:r>
            <a:r>
              <a:rPr lang="en-US" altLang="zh-CN" sz="2800" dirty="0" err="1" smtClean="0">
                <a:solidFill>
                  <a:schemeClr val="tx2"/>
                </a:solidFill>
              </a:rPr>
              <a:t>vrednosti</a:t>
            </a:r>
            <a:r>
              <a:rPr lang="sr-Latn-RS" altLang="zh-CN" sz="2800" dirty="0" smtClean="0">
                <a:solidFill>
                  <a:schemeClr val="tx2"/>
                </a:solidFill>
              </a:rPr>
              <a:t>:</a:t>
            </a:r>
            <a:r>
              <a:rPr lang="en-US" altLang="zh-CN" sz="2800" dirty="0" smtClean="0">
                <a:solidFill>
                  <a:schemeClr val="tx2"/>
                </a:solidFill>
              </a:rPr>
              <a:t> [any(x(:,1)), </a:t>
            </a:r>
            <a:r>
              <a:rPr lang="en-US" altLang="zh-CN" sz="2800" dirty="0">
                <a:solidFill>
                  <a:schemeClr val="tx2"/>
                </a:solidFill>
              </a:rPr>
              <a:t>any(x</a:t>
            </a:r>
            <a:r>
              <a:rPr lang="en-US" altLang="zh-CN" sz="2800" dirty="0" smtClean="0">
                <a:solidFill>
                  <a:schemeClr val="tx2"/>
                </a:solidFill>
              </a:rPr>
              <a:t>(:,2)), …, </a:t>
            </a:r>
            <a:r>
              <a:rPr lang="en-US" altLang="zh-CN" sz="2800" dirty="0">
                <a:solidFill>
                  <a:schemeClr val="tx2"/>
                </a:solidFill>
              </a:rPr>
              <a:t>any(x</a:t>
            </a:r>
            <a:r>
              <a:rPr lang="en-US" altLang="zh-CN" sz="2800" dirty="0" smtClean="0">
                <a:solidFill>
                  <a:schemeClr val="tx2"/>
                </a:solidFill>
              </a:rPr>
              <a:t>(:,n))]</a:t>
            </a:r>
            <a:r>
              <a:rPr lang="sr-Latn-RS" altLang="zh-CN" sz="2800" dirty="0" smtClean="0">
                <a:solidFill>
                  <a:schemeClr val="tx2"/>
                </a:solidFill>
              </a:rPr>
              <a:t> </a:t>
            </a:r>
          </a:p>
          <a:p>
            <a:r>
              <a:rPr lang="sr-Latn-RS" altLang="zh-CN" sz="2800" dirty="0" smtClean="0">
                <a:solidFill>
                  <a:srgbClr val="A50021"/>
                </a:solidFill>
              </a:rPr>
              <a:t>al</a:t>
            </a:r>
            <a:r>
              <a:rPr lang="en-US" altLang="zh-CN" sz="2800" dirty="0" smtClean="0">
                <a:solidFill>
                  <a:srgbClr val="A50021"/>
                </a:solidFill>
              </a:rPr>
              <a:t>l</a:t>
            </a:r>
            <a:r>
              <a:rPr lang="en-US" altLang="zh-CN" sz="2800" dirty="0" smtClean="0">
                <a:solidFill>
                  <a:schemeClr val="tx2"/>
                </a:solidFill>
              </a:rPr>
              <a:t>(x): </a:t>
            </a:r>
            <a:r>
              <a:rPr lang="sr-Latn-RS" altLang="zh-CN" sz="2800" dirty="0">
                <a:solidFill>
                  <a:schemeClr val="tx2"/>
                </a:solidFill>
              </a:rPr>
              <a:t>Ako je x vektor vraća 1(</a:t>
            </a:r>
            <a:r>
              <a:rPr lang="sr-Latn-RS" altLang="zh-CN" sz="2800" dirty="0" err="1">
                <a:solidFill>
                  <a:srgbClr val="A50021"/>
                </a:solidFill>
              </a:rPr>
              <a:t>true</a:t>
            </a:r>
            <a:r>
              <a:rPr lang="sr-Latn-RS" altLang="zh-CN" sz="2800" dirty="0">
                <a:solidFill>
                  <a:schemeClr val="tx2"/>
                </a:solidFill>
              </a:rPr>
              <a:t>) ako </a:t>
            </a:r>
            <a:r>
              <a:rPr lang="en-US" altLang="zh-CN" sz="2800" dirty="0" err="1" smtClean="0">
                <a:solidFill>
                  <a:schemeClr val="tx2"/>
                </a:solidFill>
              </a:rPr>
              <a:t>svi</a:t>
            </a:r>
            <a:r>
              <a:rPr lang="sr-Latn-RS" altLang="zh-CN" sz="2800" dirty="0" smtClean="0">
                <a:solidFill>
                  <a:schemeClr val="tx2"/>
                </a:solidFill>
              </a:rPr>
              <a:t> element</a:t>
            </a:r>
            <a:r>
              <a:rPr lang="en-US" altLang="zh-CN" sz="2800" dirty="0" smtClean="0">
                <a:solidFill>
                  <a:schemeClr val="tx2"/>
                </a:solidFill>
              </a:rPr>
              <a:t>i</a:t>
            </a:r>
            <a:r>
              <a:rPr lang="sr-Latn-RS" altLang="zh-CN" sz="2800" dirty="0" smtClean="0">
                <a:solidFill>
                  <a:schemeClr val="tx2"/>
                </a:solidFill>
              </a:rPr>
              <a:t> </a:t>
            </a:r>
            <a:r>
              <a:rPr lang="sr-Latn-RS" altLang="zh-CN" sz="2800" dirty="0">
                <a:solidFill>
                  <a:schemeClr val="tx2"/>
                </a:solidFill>
              </a:rPr>
              <a:t>vektora </a:t>
            </a:r>
            <a:r>
              <a:rPr lang="sr-Latn-RS" altLang="zh-CN" sz="2800" dirty="0" smtClean="0">
                <a:solidFill>
                  <a:schemeClr val="tx2"/>
                </a:solidFill>
              </a:rPr>
              <a:t>ispunjava</a:t>
            </a:r>
            <a:r>
              <a:rPr lang="en-US" altLang="zh-CN" sz="2800" dirty="0" err="1" smtClean="0">
                <a:solidFill>
                  <a:schemeClr val="tx2"/>
                </a:solidFill>
              </a:rPr>
              <a:t>ju</a:t>
            </a:r>
            <a:r>
              <a:rPr lang="sr-Latn-RS" altLang="zh-CN" sz="2800" dirty="0" smtClean="0">
                <a:solidFill>
                  <a:schemeClr val="tx2"/>
                </a:solidFill>
              </a:rPr>
              <a:t> </a:t>
            </a:r>
            <a:r>
              <a:rPr lang="sr-Latn-RS" altLang="zh-CN" sz="2800" dirty="0">
                <a:solidFill>
                  <a:schemeClr val="tx2"/>
                </a:solidFill>
              </a:rPr>
              <a:t>uslov x inače vraća 0(</a:t>
            </a:r>
            <a:r>
              <a:rPr lang="sr-Latn-RS" altLang="zh-CN" sz="2800" dirty="0" err="1">
                <a:solidFill>
                  <a:srgbClr val="A50021"/>
                </a:solidFill>
              </a:rPr>
              <a:t>false</a:t>
            </a:r>
            <a:r>
              <a:rPr lang="sr-Latn-RS" altLang="zh-CN" sz="2800" dirty="0">
                <a:solidFill>
                  <a:schemeClr val="tx2"/>
                </a:solidFill>
              </a:rPr>
              <a:t>). Ako je x matrica test se vrši po kolonama i </a:t>
            </a:r>
            <a:r>
              <a:rPr lang="sr-Latn-RS" altLang="zh-CN" sz="2800" dirty="0" smtClean="0">
                <a:solidFill>
                  <a:schemeClr val="tx2"/>
                </a:solidFill>
              </a:rPr>
              <a:t>vraća se vektor </a:t>
            </a:r>
            <a:r>
              <a:rPr lang="en-US" altLang="zh-CN" sz="2800" dirty="0" err="1" smtClean="0">
                <a:solidFill>
                  <a:schemeClr val="tx2"/>
                </a:solidFill>
              </a:rPr>
              <a:t>logi</a:t>
            </a:r>
            <a:r>
              <a:rPr lang="sr-Latn-RS" altLang="zh-CN" sz="2800" dirty="0" smtClean="0">
                <a:solidFill>
                  <a:schemeClr val="tx2"/>
                </a:solidFill>
              </a:rPr>
              <a:t>č</a:t>
            </a:r>
            <a:r>
              <a:rPr lang="en-US" altLang="zh-CN" sz="2800" dirty="0" err="1" smtClean="0">
                <a:solidFill>
                  <a:schemeClr val="tx2"/>
                </a:solidFill>
              </a:rPr>
              <a:t>kih</a:t>
            </a:r>
            <a:r>
              <a:rPr lang="en-US" altLang="zh-CN" sz="2800" dirty="0" smtClean="0">
                <a:solidFill>
                  <a:schemeClr val="tx2"/>
                </a:solidFill>
              </a:rPr>
              <a:t> </a:t>
            </a:r>
            <a:r>
              <a:rPr lang="en-US" altLang="zh-CN" sz="2800" dirty="0" err="1" smtClean="0">
                <a:solidFill>
                  <a:schemeClr val="tx2"/>
                </a:solidFill>
              </a:rPr>
              <a:t>vrednosti</a:t>
            </a:r>
            <a:r>
              <a:rPr lang="en-US" altLang="zh-CN" sz="2800" dirty="0" smtClean="0">
                <a:solidFill>
                  <a:schemeClr val="tx2"/>
                </a:solidFill>
              </a:rPr>
              <a:t>: [</a:t>
            </a:r>
            <a:r>
              <a:rPr lang="en-US" altLang="zh-CN" sz="2800" dirty="0">
                <a:solidFill>
                  <a:schemeClr val="tx2"/>
                </a:solidFill>
              </a:rPr>
              <a:t>any(x(:,1)), any(x(:,2)), …, any(x(:,n))]</a:t>
            </a:r>
            <a:r>
              <a:rPr lang="sr-Latn-RS" altLang="zh-CN" sz="2800" dirty="0">
                <a:solidFill>
                  <a:schemeClr val="tx2"/>
                </a:solidFill>
              </a:rPr>
              <a:t> </a:t>
            </a:r>
            <a:endParaRPr lang="sr-Latn-RS" altLang="zh-CN" sz="2800" dirty="0" smtClean="0">
              <a:solidFill>
                <a:schemeClr val="tx2"/>
              </a:solidFill>
            </a:endParaRPr>
          </a:p>
          <a:p>
            <a:r>
              <a:rPr lang="sr-Latn-RS" sz="2800" dirty="0" err="1" smtClean="0">
                <a:solidFill>
                  <a:srgbClr val="A50021"/>
                </a:solidFill>
              </a:rPr>
              <a:t>find</a:t>
            </a:r>
            <a:r>
              <a:rPr lang="sr-Latn-RS" sz="2800" dirty="0" smtClean="0">
                <a:solidFill>
                  <a:schemeClr val="tx2"/>
                </a:solidFill>
              </a:rPr>
              <a:t>(x): </a:t>
            </a:r>
            <a:r>
              <a:rPr lang="en-US" sz="2800" dirty="0" smtClean="0">
                <a:solidFill>
                  <a:schemeClr val="tx2"/>
                </a:solidFill>
              </a:rPr>
              <a:t>V</a:t>
            </a:r>
            <a:r>
              <a:rPr lang="sr-Latn-RS" sz="2800" dirty="0" err="1" smtClean="0">
                <a:solidFill>
                  <a:schemeClr val="tx2"/>
                </a:solidFill>
              </a:rPr>
              <a:t>raća</a:t>
            </a:r>
            <a:r>
              <a:rPr lang="sr-Latn-RS" sz="2800" dirty="0" smtClean="0">
                <a:solidFill>
                  <a:schemeClr val="tx2"/>
                </a:solidFill>
              </a:rPr>
              <a:t> linearne indekse elemenata koji ispunjavaju dati uslov</a:t>
            </a:r>
            <a:endParaRPr lang="en-US" sz="2800" dirty="0" smtClean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46714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Funkcije za obradu vektora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r-Latn-RS" dirty="0" smtClean="0"/>
              <a:t>Prihvataju i matricu kao argument, u tom slučaju je rezultat vektor čiji su elementi rezultat</a:t>
            </a:r>
            <a:r>
              <a:rPr lang="en-US" dirty="0" smtClean="0"/>
              <a:t>i</a:t>
            </a:r>
            <a:r>
              <a:rPr lang="sr-Latn-RS" dirty="0" smtClean="0"/>
              <a:t> obrade po kolonama.</a:t>
            </a:r>
          </a:p>
          <a:p>
            <a:r>
              <a:rPr lang="sr-Latn-RS" dirty="0" smtClean="0">
                <a:solidFill>
                  <a:srgbClr val="A50021"/>
                </a:solidFill>
              </a:rPr>
              <a:t>min</a:t>
            </a:r>
            <a:r>
              <a:rPr lang="sr-Latn-RS" dirty="0" smtClean="0"/>
              <a:t>(x), </a:t>
            </a:r>
            <a:r>
              <a:rPr lang="sr-Latn-RS" dirty="0" smtClean="0">
                <a:solidFill>
                  <a:srgbClr val="A50021"/>
                </a:solidFill>
              </a:rPr>
              <a:t>max</a:t>
            </a:r>
            <a:r>
              <a:rPr lang="sr-Latn-RS" dirty="0" smtClean="0"/>
              <a:t>(x), </a:t>
            </a:r>
            <a:r>
              <a:rPr lang="sr-Latn-RS" dirty="0" err="1" smtClean="0">
                <a:solidFill>
                  <a:srgbClr val="A50021"/>
                </a:solidFill>
              </a:rPr>
              <a:t>mean</a:t>
            </a:r>
            <a:r>
              <a:rPr lang="sr-Latn-RS" dirty="0" smtClean="0"/>
              <a:t>(x): Minimum, maksimum odnosno srednja vrednost elemenata vektora</a:t>
            </a:r>
          </a:p>
          <a:p>
            <a:r>
              <a:rPr lang="sr-Latn-RS" dirty="0" err="1">
                <a:solidFill>
                  <a:srgbClr val="A50021"/>
                </a:solidFill>
              </a:rPr>
              <a:t>s</a:t>
            </a:r>
            <a:r>
              <a:rPr lang="sr-Latn-RS" dirty="0" err="1" smtClean="0">
                <a:solidFill>
                  <a:srgbClr val="A50021"/>
                </a:solidFill>
              </a:rPr>
              <a:t>um</a:t>
            </a:r>
            <a:r>
              <a:rPr lang="sr-Latn-RS" dirty="0" smtClean="0"/>
              <a:t>(x), </a:t>
            </a:r>
            <a:r>
              <a:rPr lang="sr-Latn-RS" dirty="0" err="1" smtClean="0">
                <a:solidFill>
                  <a:srgbClr val="A50021"/>
                </a:solidFill>
              </a:rPr>
              <a:t>prod</a:t>
            </a:r>
            <a:r>
              <a:rPr lang="sr-Latn-RS" dirty="0" smtClean="0"/>
              <a:t>(x): Suma odnosno proizvod elemenata vektora</a:t>
            </a:r>
          </a:p>
          <a:p>
            <a:r>
              <a:rPr lang="sr-Latn-RS" dirty="0" err="1" smtClean="0">
                <a:solidFill>
                  <a:srgbClr val="A50021"/>
                </a:solidFill>
              </a:rPr>
              <a:t>sort</a:t>
            </a:r>
            <a:r>
              <a:rPr lang="sr-Latn-RS" dirty="0" smtClean="0"/>
              <a:t>(x): Sortira elemente vektora u rastući poredak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64959746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Funkcije za obradu matrice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r-Latn-RS" dirty="0" err="1" smtClean="0">
                <a:solidFill>
                  <a:srgbClr val="A50021"/>
                </a:solidFill>
              </a:rPr>
              <a:t>det</a:t>
            </a:r>
            <a:r>
              <a:rPr lang="sr-Latn-RS" dirty="0" smtClean="0"/>
              <a:t>(x): Determinanta kvadratne matrice x</a:t>
            </a:r>
          </a:p>
          <a:p>
            <a:r>
              <a:rPr lang="sr-Latn-RS" dirty="0" err="1" smtClean="0">
                <a:solidFill>
                  <a:srgbClr val="A50021"/>
                </a:solidFill>
              </a:rPr>
              <a:t>inv</a:t>
            </a:r>
            <a:r>
              <a:rPr lang="sr-Latn-RS" dirty="0" smtClean="0"/>
              <a:t>(x): Inverzna matrica kvadratne matrice x</a:t>
            </a:r>
          </a:p>
          <a:p>
            <a:r>
              <a:rPr lang="sr-Latn-RS" dirty="0" err="1" smtClean="0">
                <a:solidFill>
                  <a:srgbClr val="A50021"/>
                </a:solidFill>
              </a:rPr>
              <a:t>diag</a:t>
            </a:r>
            <a:r>
              <a:rPr lang="sr-Latn-RS" dirty="0" smtClean="0"/>
              <a:t>(x): Vrača vektor glavne dijagonale matrice x</a:t>
            </a:r>
          </a:p>
          <a:p>
            <a:r>
              <a:rPr lang="sr-Latn-RS" dirty="0" smtClean="0">
                <a:solidFill>
                  <a:srgbClr val="A50021"/>
                </a:solidFill>
              </a:rPr>
              <a:t>rot90</a:t>
            </a:r>
            <a:r>
              <a:rPr lang="sr-Latn-RS" dirty="0" smtClean="0"/>
              <a:t>(x): Rotacija matrice za 90 stepeni suprotno od kretanja kazaljke na časovniku</a:t>
            </a:r>
          </a:p>
          <a:p>
            <a:r>
              <a:rPr lang="sr-Latn-RS" dirty="0" err="1" smtClean="0">
                <a:solidFill>
                  <a:srgbClr val="A50021"/>
                </a:solidFill>
              </a:rPr>
              <a:t>fliplr</a:t>
            </a:r>
            <a:r>
              <a:rPr lang="sr-Latn-RS" dirty="0" smtClean="0"/>
              <a:t>(x): Okreće matricu x oko vertikalne ose</a:t>
            </a:r>
          </a:p>
          <a:p>
            <a:r>
              <a:rPr lang="sr-Latn-RS" dirty="0" err="1">
                <a:solidFill>
                  <a:srgbClr val="A50021"/>
                </a:solidFill>
              </a:rPr>
              <a:t>f</a:t>
            </a:r>
            <a:r>
              <a:rPr lang="sr-Latn-RS" dirty="0" err="1" smtClean="0">
                <a:solidFill>
                  <a:srgbClr val="A50021"/>
                </a:solidFill>
              </a:rPr>
              <a:t>lipud</a:t>
            </a:r>
            <a:r>
              <a:rPr lang="sr-Latn-RS" dirty="0" smtClean="0"/>
              <a:t>(x): </a:t>
            </a:r>
            <a:r>
              <a:rPr lang="sr-Latn-RS" dirty="0"/>
              <a:t>Okreće matricu x oko </a:t>
            </a:r>
            <a:r>
              <a:rPr lang="sr-Latn-RS" dirty="0" smtClean="0"/>
              <a:t>horizontalne ose</a:t>
            </a:r>
          </a:p>
          <a:p>
            <a:r>
              <a:rPr lang="sr-Latn-RS" dirty="0" smtClean="0">
                <a:solidFill>
                  <a:srgbClr val="A50021"/>
                </a:solidFill>
              </a:rPr>
              <a:t>triu</a:t>
            </a:r>
            <a:r>
              <a:rPr lang="sr-Latn-RS" dirty="0" smtClean="0"/>
              <a:t>(x): Gornje trougaona matrica matrice x</a:t>
            </a:r>
          </a:p>
          <a:p>
            <a:r>
              <a:rPr lang="sr-Latn-RS" dirty="0" err="1">
                <a:solidFill>
                  <a:srgbClr val="A50021"/>
                </a:solidFill>
              </a:rPr>
              <a:t>t</a:t>
            </a:r>
            <a:r>
              <a:rPr lang="sr-Latn-RS" dirty="0" err="1" smtClean="0">
                <a:solidFill>
                  <a:srgbClr val="A50021"/>
                </a:solidFill>
              </a:rPr>
              <a:t>ril</a:t>
            </a:r>
            <a:r>
              <a:rPr lang="sr-Latn-RS" dirty="0" smtClean="0"/>
              <a:t>(x): Donje </a:t>
            </a:r>
            <a:r>
              <a:rPr lang="sr-Latn-RS" dirty="0"/>
              <a:t>trougaona matrica matrice </a:t>
            </a:r>
            <a:r>
              <a:rPr lang="sr-Latn-RS" dirty="0" smtClean="0"/>
              <a:t>x</a:t>
            </a:r>
          </a:p>
          <a:p>
            <a:r>
              <a:rPr lang="sr-Latn-RS" dirty="0" err="1" smtClean="0">
                <a:solidFill>
                  <a:srgbClr val="A50021"/>
                </a:solidFill>
              </a:rPr>
              <a:t>reshape</a:t>
            </a:r>
            <a:r>
              <a:rPr lang="sr-Latn-RS" dirty="0" smtClean="0"/>
              <a:t>(x, m, n): Kreira matricu formata </a:t>
            </a:r>
            <a:r>
              <a:rPr lang="sr-Latn-RS" dirty="0" err="1" smtClean="0"/>
              <a:t>mxn</a:t>
            </a:r>
            <a:r>
              <a:rPr lang="sr-Latn-RS" dirty="0" smtClean="0"/>
              <a:t> od matrice x</a:t>
            </a:r>
          </a:p>
          <a:p>
            <a:endParaRPr lang="sr-Latn-RS" dirty="0" smtClean="0"/>
          </a:p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331895906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Funkcije za obradu </a:t>
            </a:r>
            <a:r>
              <a:rPr lang="sr-Latn-RS" dirty="0" err="1" smtClean="0"/>
              <a:t>stringova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02752" cy="4876800"/>
          </a:xfrm>
        </p:spPr>
        <p:txBody>
          <a:bodyPr>
            <a:noAutofit/>
          </a:bodyPr>
          <a:lstStyle/>
          <a:p>
            <a:r>
              <a:rPr lang="sr-Latn-RS" sz="2200" dirty="0" err="1" smtClean="0">
                <a:solidFill>
                  <a:srgbClr val="A50021"/>
                </a:solidFill>
              </a:rPr>
              <a:t>blanks</a:t>
            </a:r>
            <a:r>
              <a:rPr lang="sr-Latn-RS" sz="2200" dirty="0" smtClean="0"/>
              <a:t>(n): Kreira vektor praznina dužine n</a:t>
            </a:r>
          </a:p>
          <a:p>
            <a:r>
              <a:rPr lang="sr-Latn-RS" sz="2200" dirty="0" err="1" smtClean="0">
                <a:solidFill>
                  <a:srgbClr val="A50021"/>
                </a:solidFill>
              </a:rPr>
              <a:t>findstr</a:t>
            </a:r>
            <a:r>
              <a:rPr lang="sr-Latn-RS" sz="2200" dirty="0" smtClean="0"/>
              <a:t>(s1,s2): Traži pojavljivanja stringa s2 u s1 i vraća indekse u s1 na kojima počinju nađena </a:t>
            </a:r>
            <a:r>
              <a:rPr lang="sr-Latn-RS" sz="2200" dirty="0" err="1" smtClean="0"/>
              <a:t>pojavljianja</a:t>
            </a:r>
            <a:endParaRPr lang="sr-Latn-RS" sz="2200" dirty="0" smtClean="0"/>
          </a:p>
          <a:p>
            <a:r>
              <a:rPr lang="sr-Latn-RS" sz="2200" dirty="0" err="1" smtClean="0">
                <a:solidFill>
                  <a:srgbClr val="A50021"/>
                </a:solidFill>
              </a:rPr>
              <a:t>isstr</a:t>
            </a:r>
            <a:r>
              <a:rPr lang="sr-Latn-RS" sz="2200" dirty="0" smtClean="0"/>
              <a:t>(s): Vraća 1(</a:t>
            </a:r>
            <a:r>
              <a:rPr lang="sr-Latn-RS" sz="2200" dirty="0" err="1" smtClean="0">
                <a:solidFill>
                  <a:srgbClr val="A50021"/>
                </a:solidFill>
              </a:rPr>
              <a:t>true</a:t>
            </a:r>
            <a:r>
              <a:rPr lang="sr-Latn-RS" sz="2200" dirty="0" smtClean="0"/>
              <a:t>) ako je s string inače vraća 0(</a:t>
            </a:r>
            <a:r>
              <a:rPr lang="sr-Latn-RS" sz="2200" dirty="0" err="1" smtClean="0">
                <a:solidFill>
                  <a:srgbClr val="A50021"/>
                </a:solidFill>
              </a:rPr>
              <a:t>false</a:t>
            </a:r>
            <a:r>
              <a:rPr lang="sr-Latn-RS" sz="2200" dirty="0" smtClean="0"/>
              <a:t>)</a:t>
            </a:r>
          </a:p>
          <a:p>
            <a:r>
              <a:rPr lang="sr-Latn-RS" sz="2200" dirty="0" err="1">
                <a:solidFill>
                  <a:srgbClr val="A50021"/>
                </a:solidFill>
              </a:rPr>
              <a:t>l</a:t>
            </a:r>
            <a:r>
              <a:rPr lang="sr-Latn-RS" sz="2200" dirty="0" err="1" smtClean="0">
                <a:solidFill>
                  <a:srgbClr val="A50021"/>
                </a:solidFill>
              </a:rPr>
              <a:t>ower</a:t>
            </a:r>
            <a:r>
              <a:rPr lang="sr-Latn-RS" sz="2200" dirty="0" smtClean="0"/>
              <a:t>(s), </a:t>
            </a:r>
            <a:r>
              <a:rPr lang="sr-Latn-RS" sz="2200" dirty="0" err="1" smtClean="0">
                <a:solidFill>
                  <a:srgbClr val="A50021"/>
                </a:solidFill>
              </a:rPr>
              <a:t>upper</a:t>
            </a:r>
            <a:r>
              <a:rPr lang="sr-Latn-RS" sz="2200" dirty="0" smtClean="0"/>
              <a:t>(s): Mala u velika slova i obratno</a:t>
            </a:r>
          </a:p>
          <a:p>
            <a:r>
              <a:rPr lang="sr-Latn-RS" sz="2200" dirty="0" err="1">
                <a:solidFill>
                  <a:srgbClr val="A50021"/>
                </a:solidFill>
              </a:rPr>
              <a:t>s</a:t>
            </a:r>
            <a:r>
              <a:rPr lang="sr-Latn-RS" sz="2200" dirty="0" err="1" smtClean="0">
                <a:solidFill>
                  <a:srgbClr val="A50021"/>
                </a:solidFill>
              </a:rPr>
              <a:t>trcat</a:t>
            </a:r>
            <a:r>
              <a:rPr lang="sr-Latn-RS" sz="2200" dirty="0" smtClean="0"/>
              <a:t>(s1,s2,…), </a:t>
            </a:r>
            <a:r>
              <a:rPr lang="sr-Latn-RS" sz="2200" dirty="0" err="1" smtClean="0">
                <a:solidFill>
                  <a:srgbClr val="A50021"/>
                </a:solidFill>
              </a:rPr>
              <a:t>strvcat</a:t>
            </a:r>
            <a:r>
              <a:rPr lang="sr-Latn-RS" sz="2200" dirty="0" smtClean="0"/>
              <a:t>(s1,s2,…): Horizontalno/Vertikalno spajanje </a:t>
            </a:r>
            <a:r>
              <a:rPr lang="sr-Latn-RS" sz="2200" dirty="0" err="1" smtClean="0"/>
              <a:t>stringova</a:t>
            </a:r>
            <a:r>
              <a:rPr lang="sr-Latn-RS" sz="2200" dirty="0" smtClean="0"/>
              <a:t> s1, s2, … U slučaju vertikalnog spajanja vrši se dopuna prazninama kako bi rezultat bio matrica</a:t>
            </a:r>
          </a:p>
          <a:p>
            <a:r>
              <a:rPr lang="sr-Latn-RS" sz="2200" dirty="0" err="1" smtClean="0">
                <a:solidFill>
                  <a:srgbClr val="A50021"/>
                </a:solidFill>
              </a:rPr>
              <a:t>char</a:t>
            </a:r>
            <a:r>
              <a:rPr lang="sr-Latn-RS" sz="2200" dirty="0" smtClean="0"/>
              <a:t>(s1,s2,…): Formira matricu čije su vrste </a:t>
            </a:r>
            <a:r>
              <a:rPr lang="sr-Latn-RS" sz="2200" dirty="0" err="1" smtClean="0"/>
              <a:t>stringovi</a:t>
            </a:r>
            <a:r>
              <a:rPr lang="sr-Latn-RS" sz="2200" dirty="0" smtClean="0"/>
              <a:t> s1,s2,… pri tome vrši dopunu prazninama </a:t>
            </a:r>
            <a:r>
              <a:rPr lang="sr-Latn-RS" sz="2200" dirty="0"/>
              <a:t>kako bi </a:t>
            </a:r>
            <a:r>
              <a:rPr lang="sr-Latn-RS" sz="2200" dirty="0" smtClean="0"/>
              <a:t>se formirala matrica</a:t>
            </a:r>
          </a:p>
          <a:p>
            <a:r>
              <a:rPr lang="sr-Latn-RS" sz="2200" dirty="0">
                <a:solidFill>
                  <a:srgbClr val="A50021"/>
                </a:solidFill>
              </a:rPr>
              <a:t>n</a:t>
            </a:r>
            <a:r>
              <a:rPr lang="sr-Latn-RS" sz="2200" dirty="0" smtClean="0">
                <a:solidFill>
                  <a:srgbClr val="A50021"/>
                </a:solidFill>
              </a:rPr>
              <a:t>um2str</a:t>
            </a:r>
            <a:r>
              <a:rPr lang="sr-Latn-RS" sz="2200" dirty="0" smtClean="0"/>
              <a:t>(x)</a:t>
            </a:r>
            <a:r>
              <a:rPr lang="en-US" sz="2200" dirty="0" smtClean="0"/>
              <a:t>, </a:t>
            </a:r>
            <a:r>
              <a:rPr lang="en-US" sz="2200" dirty="0" err="1" smtClean="0">
                <a:solidFill>
                  <a:srgbClr val="A50021"/>
                </a:solidFill>
              </a:rPr>
              <a:t>int</a:t>
            </a:r>
            <a:r>
              <a:rPr lang="sr-Latn-RS" sz="2200" dirty="0" smtClean="0">
                <a:solidFill>
                  <a:srgbClr val="A50021"/>
                </a:solidFill>
              </a:rPr>
              <a:t>2str</a:t>
            </a:r>
            <a:r>
              <a:rPr lang="sr-Latn-RS" sz="2200" dirty="0" smtClean="0"/>
              <a:t>(x): Vraća string reprezentaciju od x</a:t>
            </a:r>
          </a:p>
          <a:p>
            <a:r>
              <a:rPr lang="en-US" sz="2200" dirty="0" err="1" smtClean="0">
                <a:solidFill>
                  <a:srgbClr val="A50021"/>
                </a:solidFill>
              </a:rPr>
              <a:t>str</a:t>
            </a:r>
            <a:r>
              <a:rPr lang="sr-Latn-RS" sz="2200" dirty="0" smtClean="0">
                <a:solidFill>
                  <a:srgbClr val="A50021"/>
                </a:solidFill>
              </a:rPr>
              <a:t>2</a:t>
            </a:r>
            <a:r>
              <a:rPr lang="en-US" sz="2200" dirty="0" err="1" smtClean="0">
                <a:solidFill>
                  <a:srgbClr val="A50021"/>
                </a:solidFill>
              </a:rPr>
              <a:t>num</a:t>
            </a:r>
            <a:r>
              <a:rPr lang="sr-Latn-RS" sz="2200" dirty="0" smtClean="0"/>
              <a:t>(x): Konvertuje string reprezentaciju u odgovarajuću numeričku</a:t>
            </a:r>
          </a:p>
        </p:txBody>
      </p:sp>
    </p:spTree>
    <p:extLst>
      <p:ext uri="{BB962C8B-B14F-4D97-AF65-F5344CB8AC3E}">
        <p14:creationId xmlns:p14="http://schemas.microsoft.com/office/powerpoint/2010/main" val="32805550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Format ispisa</a:t>
            </a:r>
            <a:endParaRPr lang="sr-Latn-R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33400" y="1752600"/>
            <a:ext cx="8458200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285750" indent="-285750">
              <a:spcBef>
                <a:spcPct val="20000"/>
              </a:spcBef>
            </a:pPr>
            <a:r>
              <a:rPr lang="en-US" sz="2800" dirty="0" smtClean="0"/>
              <a:t>&gt;&gt; </a:t>
            </a:r>
            <a:r>
              <a:rPr lang="en-GB" sz="2800" dirty="0"/>
              <a:t>value = 12.345678901234567</a:t>
            </a:r>
            <a:r>
              <a:rPr lang="tr-TR" sz="2800" dirty="0"/>
              <a:t>;</a:t>
            </a:r>
            <a:endParaRPr lang="en-GB" sz="2800" dirty="0"/>
          </a:p>
          <a:p>
            <a:pPr marL="285750" indent="-285750">
              <a:spcBef>
                <a:spcPct val="20000"/>
              </a:spcBef>
            </a:pPr>
            <a:r>
              <a:rPr lang="en-GB" sz="2800" dirty="0"/>
              <a:t>	</a:t>
            </a:r>
            <a:r>
              <a:rPr lang="en-GB" sz="2800" dirty="0">
                <a:solidFill>
                  <a:srgbClr val="A50021"/>
                </a:solidFill>
              </a:rPr>
              <a:t>format</a:t>
            </a:r>
            <a:r>
              <a:rPr lang="en-GB" sz="2800" dirty="0"/>
              <a:t> short	</a:t>
            </a:r>
            <a:r>
              <a:rPr lang="en-US" sz="2800" dirty="0" smtClean="0">
                <a:sym typeface="Symbol" pitchFamily="18" charset="2"/>
              </a:rPr>
              <a:t> </a:t>
            </a:r>
            <a:r>
              <a:rPr lang="en-GB" sz="2800" dirty="0"/>
              <a:t>12.3457</a:t>
            </a:r>
          </a:p>
          <a:p>
            <a:pPr marL="285750" indent="-285750">
              <a:spcBef>
                <a:spcPct val="20000"/>
              </a:spcBef>
            </a:pPr>
            <a:r>
              <a:rPr lang="tr-TR" sz="2800" dirty="0">
                <a:solidFill>
                  <a:srgbClr val="FF0000"/>
                </a:solidFill>
              </a:rPr>
              <a:t>	</a:t>
            </a:r>
            <a:r>
              <a:rPr lang="en-GB" sz="2800" dirty="0">
                <a:solidFill>
                  <a:srgbClr val="A50021"/>
                </a:solidFill>
              </a:rPr>
              <a:t>format</a:t>
            </a:r>
            <a:r>
              <a:rPr lang="en-GB" sz="2800" dirty="0"/>
              <a:t> long	</a:t>
            </a:r>
            <a:r>
              <a:rPr lang="en-US" sz="2800" dirty="0" smtClean="0">
                <a:sym typeface="Symbol" pitchFamily="18" charset="2"/>
              </a:rPr>
              <a:t> </a:t>
            </a:r>
            <a:r>
              <a:rPr lang="en-GB" sz="2800" dirty="0"/>
              <a:t>12.34567890123457</a:t>
            </a:r>
          </a:p>
          <a:p>
            <a:pPr marL="285750" indent="-285750">
              <a:spcBef>
                <a:spcPct val="20000"/>
              </a:spcBef>
            </a:pPr>
            <a:r>
              <a:rPr lang="tr-TR" sz="2800" dirty="0">
                <a:solidFill>
                  <a:srgbClr val="FF0000"/>
                </a:solidFill>
              </a:rPr>
              <a:t>	</a:t>
            </a:r>
            <a:r>
              <a:rPr lang="en-GB" sz="2800" dirty="0">
                <a:solidFill>
                  <a:srgbClr val="A50021"/>
                </a:solidFill>
              </a:rPr>
              <a:t>format</a:t>
            </a:r>
            <a:r>
              <a:rPr lang="en-GB" sz="2800" dirty="0"/>
              <a:t> short e	</a:t>
            </a:r>
            <a:r>
              <a:rPr lang="en-US" sz="2800" dirty="0" smtClean="0">
                <a:sym typeface="Symbol" pitchFamily="18" charset="2"/>
              </a:rPr>
              <a:t> </a:t>
            </a:r>
            <a:r>
              <a:rPr lang="en-GB" sz="2800" dirty="0"/>
              <a:t>1.2346e+001</a:t>
            </a:r>
          </a:p>
          <a:p>
            <a:pPr marL="285750" indent="-285750">
              <a:spcBef>
                <a:spcPct val="20000"/>
              </a:spcBef>
            </a:pPr>
            <a:r>
              <a:rPr lang="tr-TR" sz="2800" dirty="0">
                <a:solidFill>
                  <a:srgbClr val="FF0000"/>
                </a:solidFill>
              </a:rPr>
              <a:t>	</a:t>
            </a:r>
            <a:r>
              <a:rPr lang="en-GB" sz="2800" dirty="0">
                <a:solidFill>
                  <a:srgbClr val="A50021"/>
                </a:solidFill>
              </a:rPr>
              <a:t>format</a:t>
            </a:r>
            <a:r>
              <a:rPr lang="en-GB" sz="2800" dirty="0"/>
              <a:t> long e	</a:t>
            </a:r>
            <a:r>
              <a:rPr lang="en-US" sz="2800" dirty="0" smtClean="0">
                <a:sym typeface="Symbol" pitchFamily="18" charset="2"/>
              </a:rPr>
              <a:t> </a:t>
            </a:r>
            <a:r>
              <a:rPr lang="en-GB" sz="2800" dirty="0"/>
              <a:t>1.234567890123457e+001</a:t>
            </a:r>
            <a:endParaRPr lang="tr-TR" sz="2800" dirty="0"/>
          </a:p>
          <a:p>
            <a:pPr marL="285750" indent="-285750">
              <a:spcBef>
                <a:spcPct val="20000"/>
              </a:spcBef>
            </a:pPr>
            <a:r>
              <a:rPr lang="tr-TR" sz="2800" dirty="0">
                <a:solidFill>
                  <a:srgbClr val="FF0000"/>
                </a:solidFill>
              </a:rPr>
              <a:t>	</a:t>
            </a:r>
            <a:r>
              <a:rPr lang="en-GB" sz="2800" dirty="0">
                <a:solidFill>
                  <a:srgbClr val="A50021"/>
                </a:solidFill>
              </a:rPr>
              <a:t>format</a:t>
            </a:r>
            <a:r>
              <a:rPr lang="en-GB" sz="2800" dirty="0"/>
              <a:t> short </a:t>
            </a:r>
            <a:r>
              <a:rPr lang="tr-TR" sz="2800" dirty="0"/>
              <a:t>g</a:t>
            </a:r>
            <a:r>
              <a:rPr lang="en-GB" sz="2800" dirty="0"/>
              <a:t>	</a:t>
            </a:r>
            <a:r>
              <a:rPr lang="en-US" sz="2800" dirty="0" smtClean="0">
                <a:sym typeface="Symbol" pitchFamily="18" charset="2"/>
              </a:rPr>
              <a:t> </a:t>
            </a:r>
            <a:r>
              <a:rPr lang="en-GB" sz="2800" dirty="0"/>
              <a:t>12</a:t>
            </a:r>
            <a:r>
              <a:rPr lang="tr-TR" sz="2800" dirty="0"/>
              <a:t>.</a:t>
            </a:r>
            <a:r>
              <a:rPr lang="en-GB" sz="2800" dirty="0"/>
              <a:t>346</a:t>
            </a:r>
            <a:endParaRPr lang="tr-TR" sz="2800" dirty="0"/>
          </a:p>
          <a:p>
            <a:pPr marL="285750" indent="-285750">
              <a:spcBef>
                <a:spcPct val="20000"/>
              </a:spcBef>
            </a:pPr>
            <a:r>
              <a:rPr lang="tr-TR" sz="2800" dirty="0">
                <a:solidFill>
                  <a:srgbClr val="FF0000"/>
                </a:solidFill>
              </a:rPr>
              <a:t>	</a:t>
            </a:r>
            <a:r>
              <a:rPr lang="en-GB" sz="2800" dirty="0">
                <a:solidFill>
                  <a:srgbClr val="A50021"/>
                </a:solidFill>
              </a:rPr>
              <a:t>format</a:t>
            </a:r>
            <a:r>
              <a:rPr lang="en-GB" sz="2800" dirty="0"/>
              <a:t> long </a:t>
            </a:r>
            <a:r>
              <a:rPr lang="tr-TR" sz="2800" dirty="0"/>
              <a:t>g</a:t>
            </a:r>
            <a:r>
              <a:rPr lang="en-GB" sz="2800" dirty="0"/>
              <a:t>	</a:t>
            </a:r>
            <a:r>
              <a:rPr lang="en-US" sz="2800" dirty="0" smtClean="0">
                <a:sym typeface="Symbol" pitchFamily="18" charset="2"/>
              </a:rPr>
              <a:t> </a:t>
            </a:r>
            <a:r>
              <a:rPr lang="en-GB" sz="2800" dirty="0"/>
              <a:t>12</a:t>
            </a:r>
            <a:r>
              <a:rPr lang="tr-TR" sz="2800" dirty="0"/>
              <a:t>.</a:t>
            </a:r>
            <a:r>
              <a:rPr lang="en-GB" sz="2800" dirty="0"/>
              <a:t>345678901234</a:t>
            </a:r>
            <a:r>
              <a:rPr lang="tr-TR" sz="2800" dirty="0"/>
              <a:t>6</a:t>
            </a:r>
          </a:p>
          <a:p>
            <a:pPr marL="285750" indent="-285750">
              <a:spcBef>
                <a:spcPct val="20000"/>
              </a:spcBef>
            </a:pPr>
            <a:r>
              <a:rPr lang="tr-TR" sz="2800" dirty="0">
                <a:solidFill>
                  <a:srgbClr val="FF0000"/>
                </a:solidFill>
              </a:rPr>
              <a:t>	</a:t>
            </a:r>
            <a:r>
              <a:rPr lang="en-GB" sz="2800" dirty="0">
                <a:solidFill>
                  <a:srgbClr val="A50021"/>
                </a:solidFill>
              </a:rPr>
              <a:t>format</a:t>
            </a:r>
            <a:r>
              <a:rPr lang="en-GB" sz="2800" dirty="0"/>
              <a:t> rat		</a:t>
            </a:r>
            <a:r>
              <a:rPr lang="en-US" sz="2800" dirty="0">
                <a:sym typeface="Symbol" pitchFamily="18" charset="2"/>
              </a:rPr>
              <a:t> </a:t>
            </a:r>
            <a:r>
              <a:rPr lang="en-GB" sz="2800" dirty="0"/>
              <a:t>1000/81</a:t>
            </a:r>
          </a:p>
        </p:txBody>
      </p:sp>
    </p:spTree>
    <p:extLst>
      <p:ext uri="{BB962C8B-B14F-4D97-AF65-F5344CB8AC3E}">
        <p14:creationId xmlns:p14="http://schemas.microsoft.com/office/powerpoint/2010/main" val="134480363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</a:t>
            </a:r>
            <a:r>
              <a:rPr lang="sr-Latn-RS" dirty="0" smtClean="0"/>
              <a:t>č</a:t>
            </a:r>
            <a:r>
              <a:rPr lang="en-US" dirty="0" err="1" smtClean="0"/>
              <a:t>itavanje</a:t>
            </a:r>
            <a:r>
              <a:rPr lang="en-US" dirty="0" smtClean="0"/>
              <a:t> </a:t>
            </a:r>
            <a:r>
              <a:rPr lang="en-US" dirty="0" err="1" smtClean="0"/>
              <a:t>sa</a:t>
            </a:r>
            <a:r>
              <a:rPr lang="en-US" dirty="0" smtClean="0"/>
              <a:t> </a:t>
            </a:r>
            <a:r>
              <a:rPr lang="en-US" dirty="0" err="1" smtClean="0"/>
              <a:t>tastature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1600200"/>
          </a:xfrm>
        </p:spPr>
        <p:txBody>
          <a:bodyPr>
            <a:norm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en-US" sz="2800" dirty="0" smtClean="0">
                <a:solidFill>
                  <a:srgbClr val="A50021"/>
                </a:solidFill>
              </a:rPr>
              <a:t>input</a:t>
            </a:r>
            <a:r>
              <a:rPr lang="en-US" sz="2800" dirty="0" smtClean="0"/>
              <a:t>('</a:t>
            </a:r>
            <a:r>
              <a:rPr lang="en-US" sz="2800" dirty="0" err="1" smtClean="0"/>
              <a:t>tekst</a:t>
            </a:r>
            <a:r>
              <a:rPr lang="en-US" sz="2800" dirty="0" smtClean="0"/>
              <a:t>') </a:t>
            </a:r>
            <a:r>
              <a:rPr lang="en-US" sz="2800" dirty="0" err="1"/>
              <a:t>unos</a:t>
            </a:r>
            <a:r>
              <a:rPr lang="en-US" sz="2800" dirty="0"/>
              <a:t> </a:t>
            </a:r>
            <a:r>
              <a:rPr lang="en-US" sz="2800" dirty="0" err="1" smtClean="0"/>
              <a:t>brojne</a:t>
            </a:r>
            <a:r>
              <a:rPr lang="en-US" sz="2800" dirty="0" smtClean="0"/>
              <a:t> </a:t>
            </a:r>
            <a:r>
              <a:rPr lang="en-US" sz="2800" dirty="0" err="1" smtClean="0"/>
              <a:t>vrednosti</a:t>
            </a:r>
            <a:r>
              <a:rPr lang="en-US" sz="2800" dirty="0" smtClean="0"/>
              <a:t> </a:t>
            </a:r>
            <a:r>
              <a:rPr lang="en-US" sz="2800" dirty="0" err="1"/>
              <a:t>sa</a:t>
            </a:r>
            <a:r>
              <a:rPr lang="en-US" sz="2800" dirty="0"/>
              <a:t> </a:t>
            </a:r>
            <a:r>
              <a:rPr lang="en-US" sz="2800" dirty="0" err="1" smtClean="0"/>
              <a:t>tastature</a:t>
            </a:r>
            <a:endParaRPr lang="en-US" sz="2800" dirty="0" smtClean="0"/>
          </a:p>
          <a:p>
            <a:pPr marL="342900" indent="-342900">
              <a:spcBef>
                <a:spcPct val="20000"/>
              </a:spcBef>
            </a:pPr>
            <a:r>
              <a:rPr lang="en-US" sz="2800" dirty="0" smtClean="0">
                <a:solidFill>
                  <a:srgbClr val="A50021"/>
                </a:solidFill>
              </a:rPr>
              <a:t>input</a:t>
            </a:r>
            <a:r>
              <a:rPr lang="en-US" sz="2800" dirty="0" smtClean="0"/>
              <a:t>('</a:t>
            </a:r>
            <a:r>
              <a:rPr lang="en-US" sz="2800" dirty="0" err="1" smtClean="0"/>
              <a:t>tekst</a:t>
            </a:r>
            <a:r>
              <a:rPr lang="en-US" sz="2800" dirty="0" smtClean="0"/>
              <a:t>',</a:t>
            </a:r>
            <a:r>
              <a:rPr lang="en-US" sz="2800" dirty="0"/>
              <a:t> </a:t>
            </a:r>
            <a:r>
              <a:rPr lang="en-US" sz="2800" dirty="0" smtClean="0"/>
              <a:t>'s</a:t>
            </a:r>
            <a:r>
              <a:rPr lang="en-US" sz="2800" dirty="0"/>
              <a:t>'</a:t>
            </a:r>
            <a:r>
              <a:rPr lang="en-US" sz="2800" dirty="0" smtClean="0"/>
              <a:t>) </a:t>
            </a:r>
            <a:r>
              <a:rPr lang="en-US" sz="2800" dirty="0" err="1" smtClean="0"/>
              <a:t>unos</a:t>
            </a:r>
            <a:r>
              <a:rPr lang="en-US" sz="2800" dirty="0" smtClean="0"/>
              <a:t> </a:t>
            </a:r>
            <a:r>
              <a:rPr lang="en-US" sz="2800" dirty="0" err="1" smtClean="0"/>
              <a:t>stringa</a:t>
            </a:r>
            <a:r>
              <a:rPr lang="en-US" sz="2800" dirty="0" smtClean="0"/>
              <a:t> (</a:t>
            </a:r>
            <a:r>
              <a:rPr lang="en-US" sz="2800" dirty="0" err="1" smtClean="0"/>
              <a:t>niza</a:t>
            </a:r>
            <a:r>
              <a:rPr lang="en-US" sz="2800" dirty="0" smtClean="0"/>
              <a:t> </a:t>
            </a:r>
            <a:r>
              <a:rPr lang="en-US" sz="2800" dirty="0" err="1" smtClean="0"/>
              <a:t>znakova</a:t>
            </a:r>
            <a:r>
              <a:rPr lang="en-US" sz="2800" dirty="0" smtClean="0"/>
              <a:t>) </a:t>
            </a:r>
            <a:r>
              <a:rPr lang="en-US" sz="2800" dirty="0" err="1" smtClean="0"/>
              <a:t>sa</a:t>
            </a:r>
            <a:r>
              <a:rPr lang="en-US" sz="2800" dirty="0" smtClean="0"/>
              <a:t> </a:t>
            </a:r>
            <a:r>
              <a:rPr lang="en-US" sz="2800" dirty="0" err="1" smtClean="0"/>
              <a:t>tastature</a:t>
            </a:r>
            <a:r>
              <a:rPr lang="en-US" sz="2800" dirty="0" smtClean="0"/>
              <a:t>  </a:t>
            </a:r>
          </a:p>
          <a:p>
            <a:pPr marL="0" indent="0">
              <a:spcBef>
                <a:spcPct val="20000"/>
              </a:spcBef>
              <a:buNone/>
            </a:pPr>
            <a:endParaRPr lang="en-US" sz="2800" dirty="0" smtClean="0"/>
          </a:p>
        </p:txBody>
      </p:sp>
      <p:sp>
        <p:nvSpPr>
          <p:cNvPr id="4" name="Rectangle 3"/>
          <p:cNvSpPr/>
          <p:nvPr/>
        </p:nvSpPr>
        <p:spPr>
          <a:xfrm>
            <a:off x="685800" y="3129272"/>
            <a:ext cx="7696200" cy="3564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400" dirty="0"/>
              <a:t>&gt;&gt;x=input('</a:t>
            </a:r>
            <a:r>
              <a:rPr lang="en-US" sz="2400" dirty="0" err="1"/>
              <a:t>Unesite</a:t>
            </a:r>
            <a:r>
              <a:rPr lang="en-US" sz="2400" dirty="0"/>
              <a:t> </a:t>
            </a:r>
            <a:r>
              <a:rPr lang="en-US" sz="2400" dirty="0" err="1"/>
              <a:t>vrednost</a:t>
            </a:r>
            <a:r>
              <a:rPr lang="en-US" sz="2400" dirty="0"/>
              <a:t>: ')</a:t>
            </a:r>
          </a:p>
          <a:p>
            <a:pPr>
              <a:spcBef>
                <a:spcPct val="20000"/>
              </a:spcBef>
            </a:pPr>
            <a:r>
              <a:rPr lang="en-US" sz="2400" dirty="0" err="1"/>
              <a:t>Unesite</a:t>
            </a:r>
            <a:r>
              <a:rPr lang="en-US" sz="2400" dirty="0"/>
              <a:t> </a:t>
            </a:r>
            <a:r>
              <a:rPr lang="en-US" sz="2400" dirty="0" err="1"/>
              <a:t>vrednost</a:t>
            </a:r>
            <a:r>
              <a:rPr lang="en-US" sz="2400" dirty="0"/>
              <a:t>: 2+3*5</a:t>
            </a:r>
          </a:p>
          <a:p>
            <a:pPr>
              <a:spcBef>
                <a:spcPct val="20000"/>
              </a:spcBef>
            </a:pPr>
            <a:r>
              <a:rPr lang="en-US" sz="2400" dirty="0"/>
              <a:t>X =</a:t>
            </a:r>
          </a:p>
          <a:p>
            <a:pPr>
              <a:spcBef>
                <a:spcPct val="20000"/>
              </a:spcBef>
            </a:pPr>
            <a:r>
              <a:rPr lang="en-US" sz="2400" dirty="0"/>
              <a:t>     </a:t>
            </a:r>
            <a:r>
              <a:rPr lang="en-US" sz="2400" dirty="0" smtClean="0"/>
              <a:t>17</a:t>
            </a:r>
            <a:endParaRPr lang="sr-Latn-RS" sz="2400" dirty="0" smtClean="0"/>
          </a:p>
          <a:p>
            <a:pPr>
              <a:spcBef>
                <a:spcPct val="20000"/>
              </a:spcBef>
            </a:pPr>
            <a:r>
              <a:rPr lang="en-US" sz="2400" dirty="0" smtClean="0"/>
              <a:t>&gt;&gt;</a:t>
            </a:r>
            <a:r>
              <a:rPr lang="en-US" sz="2400" dirty="0" err="1" smtClean="0"/>
              <a:t>adresa</a:t>
            </a:r>
            <a:r>
              <a:rPr lang="en-US" sz="2400" dirty="0" smtClean="0"/>
              <a:t>=input</a:t>
            </a:r>
            <a:r>
              <a:rPr lang="en-US" sz="2400" dirty="0"/>
              <a:t>('</a:t>
            </a:r>
            <a:r>
              <a:rPr lang="en-US" sz="2400" dirty="0" err="1"/>
              <a:t>Unesite</a:t>
            </a:r>
            <a:r>
              <a:rPr lang="en-US" sz="2400" dirty="0"/>
              <a:t> </a:t>
            </a:r>
            <a:r>
              <a:rPr lang="en-US" sz="2400" dirty="0" err="1" smtClean="0"/>
              <a:t>adresu</a:t>
            </a:r>
            <a:r>
              <a:rPr lang="en-US" sz="2400" dirty="0" smtClean="0"/>
              <a:t>: </a:t>
            </a:r>
            <a:r>
              <a:rPr lang="en-US" sz="2400" dirty="0"/>
              <a:t>', 's</a:t>
            </a:r>
            <a:r>
              <a:rPr lang="en-US" sz="2400" dirty="0" smtClean="0"/>
              <a:t>')</a:t>
            </a:r>
            <a:endParaRPr lang="en-US" sz="2400" dirty="0"/>
          </a:p>
          <a:p>
            <a:pPr>
              <a:spcBef>
                <a:spcPct val="20000"/>
              </a:spcBef>
            </a:pPr>
            <a:r>
              <a:rPr lang="en-US" sz="2400" dirty="0" err="1" smtClean="0"/>
              <a:t>Unesite</a:t>
            </a:r>
            <a:r>
              <a:rPr lang="en-US" sz="2400" dirty="0" smtClean="0"/>
              <a:t> </a:t>
            </a:r>
            <a:r>
              <a:rPr lang="en-US" sz="2400" dirty="0" err="1" smtClean="0"/>
              <a:t>adresu</a:t>
            </a:r>
            <a:r>
              <a:rPr lang="en-US" sz="2400" dirty="0" smtClean="0"/>
              <a:t>: </a:t>
            </a:r>
            <a:r>
              <a:rPr lang="en-US" sz="2400" dirty="0" err="1" smtClean="0"/>
              <a:t>Kraljice</a:t>
            </a:r>
            <a:r>
              <a:rPr lang="en-US" sz="2400" dirty="0" smtClean="0"/>
              <a:t> </a:t>
            </a:r>
            <a:r>
              <a:rPr lang="en-US" sz="2400" dirty="0" err="1" smtClean="0"/>
              <a:t>Marije</a:t>
            </a:r>
            <a:r>
              <a:rPr lang="en-US" sz="2400" dirty="0" smtClean="0"/>
              <a:t> 16</a:t>
            </a:r>
          </a:p>
          <a:p>
            <a:pPr>
              <a:spcBef>
                <a:spcPct val="20000"/>
              </a:spcBef>
            </a:pPr>
            <a:r>
              <a:rPr lang="en-US" sz="2400" dirty="0" err="1"/>
              <a:t>a</a:t>
            </a:r>
            <a:r>
              <a:rPr lang="en-US" sz="2400" dirty="0" err="1" smtClean="0"/>
              <a:t>dresa</a:t>
            </a:r>
            <a:r>
              <a:rPr lang="en-US" sz="2400" dirty="0" smtClean="0"/>
              <a:t> = </a:t>
            </a:r>
          </a:p>
          <a:p>
            <a:pPr>
              <a:spcBef>
                <a:spcPct val="20000"/>
              </a:spcBef>
            </a:pPr>
            <a:r>
              <a:rPr lang="en-US" sz="2400" dirty="0"/>
              <a:t>	</a:t>
            </a:r>
            <a:r>
              <a:rPr lang="en-US" sz="2400" dirty="0" smtClean="0"/>
              <a:t>  </a:t>
            </a:r>
            <a:r>
              <a:rPr lang="en-US" sz="2400" dirty="0" err="1"/>
              <a:t>Kraljice</a:t>
            </a:r>
            <a:r>
              <a:rPr lang="en-US" sz="2400" dirty="0"/>
              <a:t> </a:t>
            </a:r>
            <a:r>
              <a:rPr lang="en-US" sz="2400" dirty="0" err="1"/>
              <a:t>Marije</a:t>
            </a:r>
            <a:r>
              <a:rPr lang="en-US" sz="2400" dirty="0"/>
              <a:t> </a:t>
            </a:r>
            <a:r>
              <a:rPr lang="en-US" sz="2400" dirty="0" smtClean="0"/>
              <a:t>16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5257800" y="3581400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A50021"/>
                </a:solidFill>
              </a:rPr>
              <a:t>Mo</a:t>
            </a:r>
            <a:r>
              <a:rPr lang="sr-Latn-RS" sz="2800" dirty="0" smtClean="0">
                <a:solidFill>
                  <a:srgbClr val="A50021"/>
                </a:solidFill>
              </a:rPr>
              <a:t>ž</a:t>
            </a:r>
            <a:r>
              <a:rPr lang="en-US" sz="2800" dirty="0" smtClean="0">
                <a:solidFill>
                  <a:srgbClr val="A50021"/>
                </a:solidFill>
              </a:rPr>
              <a:t>e se </a:t>
            </a:r>
            <a:r>
              <a:rPr lang="en-US" sz="2800" dirty="0" err="1" smtClean="0">
                <a:solidFill>
                  <a:srgbClr val="A50021"/>
                </a:solidFill>
              </a:rPr>
              <a:t>uneti</a:t>
            </a:r>
            <a:r>
              <a:rPr lang="en-US" sz="2800" dirty="0" smtClean="0">
                <a:solidFill>
                  <a:srgbClr val="A50021"/>
                </a:solidFill>
              </a:rPr>
              <a:t> </a:t>
            </a:r>
            <a:r>
              <a:rPr lang="sr-Latn-RS" sz="2800" dirty="0" smtClean="0">
                <a:solidFill>
                  <a:srgbClr val="A50021"/>
                </a:solidFill>
              </a:rPr>
              <a:t>i</a:t>
            </a:r>
            <a:r>
              <a:rPr lang="en-US" sz="2800" dirty="0" smtClean="0">
                <a:solidFill>
                  <a:srgbClr val="A50021"/>
                </a:solidFill>
              </a:rPr>
              <a:t> </a:t>
            </a:r>
            <a:r>
              <a:rPr lang="en-US" sz="2800" dirty="0" err="1" smtClean="0">
                <a:solidFill>
                  <a:srgbClr val="A50021"/>
                </a:solidFill>
              </a:rPr>
              <a:t>izraz</a:t>
            </a:r>
            <a:endParaRPr lang="sr-Latn-RS" sz="2800" dirty="0">
              <a:solidFill>
                <a:srgbClr val="A50021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3962400" y="3810000"/>
            <a:ext cx="1295400" cy="0"/>
          </a:xfrm>
          <a:prstGeom prst="straightConnector1">
            <a:avLst/>
          </a:prstGeom>
          <a:ln>
            <a:solidFill>
              <a:srgbClr val="A5002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572230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Ispis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ekran</a:t>
            </a:r>
            <a:endParaRPr lang="sr-Latn-RS" dirty="0"/>
          </a:p>
        </p:txBody>
      </p:sp>
      <p:sp>
        <p:nvSpPr>
          <p:cNvPr id="4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609600"/>
          </a:xfrm>
        </p:spPr>
        <p:txBody>
          <a:bodyPr>
            <a:norm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sr-Latn-RS" sz="2800" dirty="0" err="1">
                <a:solidFill>
                  <a:srgbClr val="A50021"/>
                </a:solidFill>
              </a:rPr>
              <a:t>d</a:t>
            </a:r>
            <a:r>
              <a:rPr lang="en-US" sz="2800" dirty="0" err="1" smtClean="0">
                <a:solidFill>
                  <a:srgbClr val="A50021"/>
                </a:solidFill>
              </a:rPr>
              <a:t>isp</a:t>
            </a:r>
            <a:r>
              <a:rPr lang="sr-Latn-RS" sz="2800" dirty="0" smtClean="0"/>
              <a:t>(x)</a:t>
            </a:r>
            <a:r>
              <a:rPr lang="en-US" sz="2800" dirty="0" smtClean="0"/>
              <a:t> </a:t>
            </a:r>
            <a:r>
              <a:rPr lang="en-US" sz="2800" dirty="0" err="1" smtClean="0"/>
              <a:t>ispisuje</a:t>
            </a:r>
            <a:r>
              <a:rPr lang="en-US" sz="2800" dirty="0" smtClean="0"/>
              <a:t> </a:t>
            </a:r>
            <a:r>
              <a:rPr lang="sr-Latn-RS" sz="2800" dirty="0" smtClean="0"/>
              <a:t>samo </a:t>
            </a:r>
            <a:r>
              <a:rPr lang="en-US" sz="2800" dirty="0" err="1" smtClean="0"/>
              <a:t>vrednost</a:t>
            </a:r>
            <a:r>
              <a:rPr lang="sr-Latn-RS" sz="2800" dirty="0" smtClean="0"/>
              <a:t> od x</a:t>
            </a:r>
            <a:endParaRPr lang="sr-Latn-RS" sz="2800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76275" y="4724400"/>
            <a:ext cx="8153400" cy="17526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20000"/>
              </a:spcBef>
              <a:buFont typeface="Wingdings"/>
              <a:buNone/>
            </a:pPr>
            <a:r>
              <a:rPr lang="en-US" sz="2400" dirty="0" smtClean="0"/>
              <a:t>&gt;&gt;</a:t>
            </a:r>
            <a:r>
              <a:rPr lang="en-US" sz="2400" dirty="0" err="1" smtClean="0"/>
              <a:t>adresa</a:t>
            </a:r>
            <a:r>
              <a:rPr lang="en-US" sz="2400" dirty="0" smtClean="0"/>
              <a:t>= '</a:t>
            </a:r>
            <a:r>
              <a:rPr lang="sr-Latn-RS" sz="2400" dirty="0" smtClean="0"/>
              <a:t>Kraljice Marije </a:t>
            </a:r>
            <a:r>
              <a:rPr lang="en-US" sz="2400" dirty="0" smtClean="0"/>
              <a:t>'</a:t>
            </a:r>
            <a:r>
              <a:rPr lang="sr-Latn-RS" sz="2400" dirty="0" smtClean="0"/>
              <a:t>;</a:t>
            </a:r>
            <a:endParaRPr lang="en-US" sz="2400" dirty="0" smtClean="0"/>
          </a:p>
          <a:p>
            <a:pPr marL="0" indent="0">
              <a:spcBef>
                <a:spcPct val="20000"/>
              </a:spcBef>
              <a:buFont typeface="Wingdings"/>
              <a:buNone/>
            </a:pPr>
            <a:r>
              <a:rPr lang="en-US" sz="2400" dirty="0" smtClean="0"/>
              <a:t>&gt;&gt; </a:t>
            </a:r>
            <a:r>
              <a:rPr lang="en-US" sz="2400" dirty="0" err="1" smtClean="0">
                <a:solidFill>
                  <a:srgbClr val="A50021"/>
                </a:solidFill>
              </a:rPr>
              <a:t>disp</a:t>
            </a:r>
            <a:r>
              <a:rPr lang="en-US" sz="2400" dirty="0" smtClean="0"/>
              <a:t>( ['</a:t>
            </a:r>
            <a:r>
              <a:rPr lang="sr-Latn-RS" sz="2400" dirty="0" err="1" smtClean="0"/>
              <a:t>Masinski</a:t>
            </a:r>
            <a:r>
              <a:rPr lang="en-US" sz="2400" dirty="0" smtClean="0"/>
              <a:t> </a:t>
            </a:r>
            <a:r>
              <a:rPr lang="en-US" sz="2400" dirty="0" err="1" smtClean="0"/>
              <a:t>Fakultet</a:t>
            </a:r>
            <a:r>
              <a:rPr lang="sr-Latn-RS" sz="2400" dirty="0" smtClean="0"/>
              <a:t> </a:t>
            </a:r>
            <a:r>
              <a:rPr lang="en-US" sz="2400" dirty="0" smtClean="0"/>
              <a:t>' </a:t>
            </a:r>
            <a:r>
              <a:rPr lang="sr-Latn-RS" sz="2400" dirty="0" smtClean="0"/>
              <a:t>adresa </a:t>
            </a:r>
            <a:r>
              <a:rPr lang="en-US" sz="2400" dirty="0" err="1" smtClean="0"/>
              <a:t>int</a:t>
            </a:r>
            <a:r>
              <a:rPr lang="sr-Latn-RS" sz="2400" dirty="0" smtClean="0"/>
              <a:t>2str(16)</a:t>
            </a:r>
            <a:r>
              <a:rPr lang="en-US" sz="2400" dirty="0" smtClean="0"/>
              <a:t> ] )</a:t>
            </a:r>
            <a:r>
              <a:rPr lang="sr-Latn-RS" sz="2400" dirty="0" smtClean="0"/>
              <a:t>;</a:t>
            </a:r>
            <a:endParaRPr lang="en-US" sz="2400" dirty="0" smtClean="0"/>
          </a:p>
          <a:p>
            <a:pPr marL="457200" lvl="1" indent="0">
              <a:spcBef>
                <a:spcPct val="20000"/>
              </a:spcBef>
              <a:buFont typeface="Wingdings 2"/>
              <a:buNone/>
            </a:pPr>
            <a:r>
              <a:rPr lang="sr-Latn-RS" sz="2400" dirty="0" err="1" smtClean="0"/>
              <a:t>Masinski</a:t>
            </a:r>
            <a:r>
              <a:rPr lang="sr-Latn-RS" sz="2400" dirty="0" smtClean="0"/>
              <a:t> Fakultet Kraljice Marije 16</a:t>
            </a:r>
            <a:endParaRPr lang="en-US" sz="2400" dirty="0" smtClean="0"/>
          </a:p>
          <a:p>
            <a:endParaRPr lang="sr-Latn-R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066800" y="2133600"/>
            <a:ext cx="2590800" cy="23622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20000"/>
              </a:spcBef>
              <a:buNone/>
            </a:pPr>
            <a:r>
              <a:rPr lang="en-US" sz="2400" dirty="0" smtClean="0"/>
              <a:t>&gt;&gt;</a:t>
            </a:r>
            <a:r>
              <a:rPr lang="en-US" sz="2400" dirty="0"/>
              <a:t> </a:t>
            </a:r>
            <a:r>
              <a:rPr lang="en-US" sz="2400" dirty="0" smtClean="0"/>
              <a:t>'Hello‘</a:t>
            </a:r>
          </a:p>
          <a:p>
            <a:pPr marL="0" indent="0">
              <a:spcBef>
                <a:spcPct val="20000"/>
              </a:spcBef>
              <a:buNone/>
            </a:pPr>
            <a:r>
              <a:rPr lang="en-US" sz="2400" dirty="0" err="1"/>
              <a:t>a</a:t>
            </a:r>
            <a:r>
              <a:rPr lang="en-US" sz="2400" dirty="0" err="1" smtClean="0"/>
              <a:t>ns</a:t>
            </a:r>
            <a:r>
              <a:rPr lang="en-US" sz="2400" dirty="0" smtClean="0"/>
              <a:t> =</a:t>
            </a:r>
          </a:p>
          <a:p>
            <a:pPr marL="0" indent="0">
              <a:spcBef>
                <a:spcPct val="20000"/>
              </a:spcBef>
              <a:buNone/>
            </a:pPr>
            <a:r>
              <a:rPr lang="en-US" sz="2400" dirty="0"/>
              <a:t> </a:t>
            </a:r>
            <a:r>
              <a:rPr lang="en-US" sz="2400" dirty="0" smtClean="0"/>
              <a:t>       Hello </a:t>
            </a:r>
          </a:p>
          <a:p>
            <a:pPr marL="0" indent="0">
              <a:spcBef>
                <a:spcPct val="20000"/>
              </a:spcBef>
              <a:buFont typeface="Wingdings"/>
              <a:buNone/>
            </a:pPr>
            <a:r>
              <a:rPr lang="en-US" sz="2400" dirty="0" smtClean="0"/>
              <a:t>&gt;&gt; </a:t>
            </a:r>
            <a:r>
              <a:rPr lang="en-US" sz="2400" dirty="0" err="1" smtClean="0">
                <a:solidFill>
                  <a:srgbClr val="A50021"/>
                </a:solidFill>
              </a:rPr>
              <a:t>disp</a:t>
            </a:r>
            <a:r>
              <a:rPr lang="en-US" sz="2400" dirty="0" smtClean="0"/>
              <a:t>( 'Hello' );</a:t>
            </a:r>
          </a:p>
          <a:p>
            <a:pPr marL="457200" lvl="1" indent="0">
              <a:spcBef>
                <a:spcPct val="20000"/>
              </a:spcBef>
              <a:buFont typeface="Wingdings 2"/>
              <a:buNone/>
            </a:pPr>
            <a:r>
              <a:rPr lang="en-US" sz="2400" dirty="0" smtClean="0"/>
              <a:t>Hello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5029200" y="2133600"/>
            <a:ext cx="3200400" cy="27432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20000"/>
              </a:spcBef>
              <a:buFont typeface="Wingdings"/>
              <a:buNone/>
            </a:pPr>
            <a:r>
              <a:rPr lang="en-US" sz="2400" dirty="0" smtClean="0"/>
              <a:t>&gt;&gt;x=5;</a:t>
            </a:r>
            <a:endParaRPr lang="sr-Latn-RS" sz="2400" dirty="0" smtClean="0"/>
          </a:p>
          <a:p>
            <a:pPr marL="0" indent="0">
              <a:spcBef>
                <a:spcPct val="20000"/>
              </a:spcBef>
              <a:buFont typeface="Wingdings"/>
              <a:buNone/>
            </a:pPr>
            <a:r>
              <a:rPr lang="en-US" sz="2400" dirty="0" smtClean="0"/>
              <a:t>&gt;&gt;x</a:t>
            </a:r>
          </a:p>
          <a:p>
            <a:pPr marL="0" indent="0">
              <a:spcBef>
                <a:spcPct val="20000"/>
              </a:spcBef>
              <a:buFont typeface="Wingdings"/>
              <a:buNone/>
            </a:pPr>
            <a:r>
              <a:rPr lang="en-US" sz="2400" dirty="0" err="1"/>
              <a:t>a</a:t>
            </a:r>
            <a:r>
              <a:rPr lang="en-US" sz="2400" dirty="0" err="1" smtClean="0"/>
              <a:t>ns</a:t>
            </a:r>
            <a:r>
              <a:rPr lang="en-US" sz="2400" dirty="0" smtClean="0"/>
              <a:t> =</a:t>
            </a:r>
          </a:p>
          <a:p>
            <a:pPr marL="0" indent="0">
              <a:spcBef>
                <a:spcPct val="20000"/>
              </a:spcBef>
              <a:buFont typeface="Wingdings"/>
              <a:buNone/>
            </a:pPr>
            <a:r>
              <a:rPr lang="en-US" sz="2400" dirty="0"/>
              <a:t> </a:t>
            </a:r>
            <a:r>
              <a:rPr lang="en-US" sz="2400" dirty="0" smtClean="0"/>
              <a:t>       5</a:t>
            </a:r>
          </a:p>
          <a:p>
            <a:pPr marL="0" indent="0">
              <a:spcBef>
                <a:spcPct val="20000"/>
              </a:spcBef>
              <a:buFont typeface="Wingdings"/>
              <a:buNone/>
            </a:pPr>
            <a:r>
              <a:rPr lang="en-US" sz="2400" dirty="0" smtClean="0"/>
              <a:t>&gt;&gt; </a:t>
            </a:r>
            <a:r>
              <a:rPr lang="en-US" sz="2400" dirty="0" err="1" smtClean="0">
                <a:solidFill>
                  <a:srgbClr val="A50021"/>
                </a:solidFill>
              </a:rPr>
              <a:t>disp</a:t>
            </a:r>
            <a:r>
              <a:rPr lang="en-US" sz="2400" dirty="0" smtClean="0"/>
              <a:t>(x)</a:t>
            </a:r>
          </a:p>
          <a:p>
            <a:pPr marL="457200" lvl="1" indent="0">
              <a:spcBef>
                <a:spcPct val="20000"/>
              </a:spcBef>
              <a:buFont typeface="Wingdings 2"/>
              <a:buNone/>
            </a:pPr>
            <a:r>
              <a:rPr lang="en-US" sz="2400" dirty="0" smtClean="0"/>
              <a:t>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162800" y="3581400"/>
            <a:ext cx="1905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A50021"/>
                </a:solidFill>
              </a:rPr>
              <a:t>Mora se i</a:t>
            </a:r>
            <a:r>
              <a:rPr lang="sr-Latn-RS" dirty="0" smtClean="0">
                <a:solidFill>
                  <a:srgbClr val="A50021"/>
                </a:solidFill>
              </a:rPr>
              <a:t>z</a:t>
            </a:r>
            <a:r>
              <a:rPr lang="en-US" dirty="0" err="1" smtClean="0">
                <a:solidFill>
                  <a:srgbClr val="A50021"/>
                </a:solidFill>
              </a:rPr>
              <a:t>vr</a:t>
            </a:r>
            <a:r>
              <a:rPr lang="sr-Latn-RS" dirty="0">
                <a:solidFill>
                  <a:srgbClr val="A50021"/>
                </a:solidFill>
              </a:rPr>
              <a:t>š</a:t>
            </a:r>
            <a:r>
              <a:rPr lang="en-US" dirty="0" err="1" smtClean="0">
                <a:solidFill>
                  <a:srgbClr val="A50021"/>
                </a:solidFill>
              </a:rPr>
              <a:t>iti</a:t>
            </a:r>
            <a:r>
              <a:rPr lang="sr-Latn-RS" dirty="0" smtClean="0">
                <a:solidFill>
                  <a:srgbClr val="A50021"/>
                </a:solidFill>
              </a:rPr>
              <a:t> konverzija da bi </a:t>
            </a:r>
          </a:p>
          <a:p>
            <a:r>
              <a:rPr lang="sr-Latn-RS" dirty="0">
                <a:solidFill>
                  <a:srgbClr val="A50021"/>
                </a:solidFill>
              </a:rPr>
              <a:t>s</a:t>
            </a:r>
            <a:r>
              <a:rPr lang="sr-Latn-RS" dirty="0" smtClean="0">
                <a:solidFill>
                  <a:srgbClr val="A50021"/>
                </a:solidFill>
              </a:rPr>
              <a:t>vi podaci bili znakovnog tipa</a:t>
            </a:r>
            <a:endParaRPr lang="sr-Latn-RS" dirty="0">
              <a:solidFill>
                <a:srgbClr val="A50021"/>
              </a:solidFill>
            </a:endParaRPr>
          </a:p>
        </p:txBody>
      </p:sp>
      <p:cxnSp>
        <p:nvCxnSpPr>
          <p:cNvPr id="9" name="Straight Arrow Connector 8"/>
          <p:cNvCxnSpPr>
            <a:stCxn id="3" idx="1"/>
          </p:cNvCxnSpPr>
          <p:nvPr/>
        </p:nvCxnSpPr>
        <p:spPr>
          <a:xfrm flipH="1">
            <a:off x="5715000" y="4181565"/>
            <a:ext cx="1447800" cy="1000035"/>
          </a:xfrm>
          <a:prstGeom prst="straightConnector1">
            <a:avLst/>
          </a:prstGeom>
          <a:ln>
            <a:solidFill>
              <a:srgbClr val="A5002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190554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Radni Prostor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524000"/>
            <a:ext cx="8001000" cy="4876800"/>
          </a:xfrm>
        </p:spPr>
        <p:txBody>
          <a:bodyPr>
            <a:normAutofit fontScale="25000" lnSpcReduction="20000"/>
          </a:bodyPr>
          <a:lstStyle/>
          <a:p>
            <a:r>
              <a:rPr lang="sr-Latn-RS" sz="9600" dirty="0" err="1" smtClean="0">
                <a:solidFill>
                  <a:srgbClr val="A50021"/>
                </a:solidFill>
              </a:rPr>
              <a:t>who</a:t>
            </a:r>
            <a:r>
              <a:rPr lang="sr-Latn-RS" sz="9600" dirty="0" smtClean="0">
                <a:solidFill>
                  <a:srgbClr val="A50021"/>
                </a:solidFill>
              </a:rPr>
              <a:t>/</a:t>
            </a:r>
            <a:r>
              <a:rPr lang="sr-Latn-RS" sz="9600" dirty="0" err="1" smtClean="0">
                <a:solidFill>
                  <a:srgbClr val="A50021"/>
                </a:solidFill>
              </a:rPr>
              <a:t>whos</a:t>
            </a:r>
            <a:r>
              <a:rPr lang="en-US" sz="9600" dirty="0" smtClean="0"/>
              <a:t>: </a:t>
            </a:r>
            <a:r>
              <a:rPr lang="en-US" sz="9600" dirty="0" err="1" smtClean="0"/>
              <a:t>lista</a:t>
            </a:r>
            <a:r>
              <a:rPr lang="en-US" sz="9600" dirty="0" smtClean="0"/>
              <a:t> </a:t>
            </a:r>
            <a:r>
              <a:rPr lang="en-US" sz="9600" dirty="0" err="1" smtClean="0"/>
              <a:t>trenutni</a:t>
            </a:r>
            <a:r>
              <a:rPr lang="sr-Latn-RS" sz="9600" dirty="0" smtClean="0"/>
              <a:t> </a:t>
            </a:r>
            <a:r>
              <a:rPr lang="en-US" sz="9600" dirty="0" err="1" smtClean="0"/>
              <a:t>sadr</a:t>
            </a:r>
            <a:r>
              <a:rPr lang="sr-Latn-RS" sz="9600" dirty="0" err="1" smtClean="0"/>
              <a:t>žaj</a:t>
            </a:r>
            <a:r>
              <a:rPr lang="sr-Latn-RS" sz="9600" dirty="0" smtClean="0"/>
              <a:t>/detaljni sadržaj radnog prostora</a:t>
            </a:r>
            <a:endParaRPr lang="en-US" sz="9600" dirty="0" smtClean="0">
              <a:solidFill>
                <a:srgbClr val="A50021"/>
              </a:solidFill>
            </a:endParaRPr>
          </a:p>
          <a:p>
            <a:pPr marL="0" indent="0">
              <a:buNone/>
            </a:pPr>
            <a:r>
              <a:rPr lang="en-US" sz="7200" dirty="0" smtClean="0"/>
              <a:t>&gt;&gt; </a:t>
            </a:r>
            <a:r>
              <a:rPr lang="en-US" sz="7200" dirty="0" err="1" smtClean="0">
                <a:solidFill>
                  <a:srgbClr val="A50021"/>
                </a:solidFill>
              </a:rPr>
              <a:t>whos</a:t>
            </a:r>
            <a:endParaRPr lang="de-DE" sz="6400" dirty="0">
              <a:solidFill>
                <a:srgbClr val="A50021"/>
              </a:solidFill>
              <a:latin typeface="Courier New" pitchFamily="49" charset="0"/>
              <a:cs typeface="Courier New" pitchFamily="49" charset="0"/>
            </a:endParaRPr>
          </a:p>
          <a:p>
            <a:pPr marL="0" indent="0">
              <a:spcBef>
                <a:spcPts val="300"/>
              </a:spcBef>
              <a:buClr>
                <a:schemeClr val="folHlink"/>
              </a:buClr>
              <a:buSzPct val="120000"/>
              <a:buNone/>
            </a:pPr>
            <a:r>
              <a:rPr lang="en-US" sz="64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6400" dirty="0">
                <a:latin typeface="Courier New" pitchFamily="49" charset="0"/>
                <a:cs typeface="Courier New" pitchFamily="49" charset="0"/>
              </a:rPr>
              <a:t>Name      Size            Bytes  Class     Attributes</a:t>
            </a:r>
          </a:p>
          <a:p>
            <a:pPr marL="0" indent="0">
              <a:spcBef>
                <a:spcPts val="300"/>
              </a:spcBef>
              <a:buClr>
                <a:schemeClr val="folHlink"/>
              </a:buClr>
              <a:buSzPct val="120000"/>
              <a:buNone/>
            </a:pPr>
            <a:endParaRPr lang="en-US" sz="6400" dirty="0">
              <a:latin typeface="Courier New" pitchFamily="49" charset="0"/>
              <a:cs typeface="Courier New" pitchFamily="49" charset="0"/>
            </a:endParaRPr>
          </a:p>
          <a:p>
            <a:pPr marL="0" indent="0">
              <a:spcBef>
                <a:spcPts val="300"/>
              </a:spcBef>
              <a:buClr>
                <a:schemeClr val="folHlink"/>
              </a:buClr>
              <a:buSzPct val="120000"/>
              <a:buNone/>
            </a:pPr>
            <a:r>
              <a:rPr lang="en-US" sz="6400" dirty="0">
                <a:latin typeface="Courier New" pitchFamily="49" charset="0"/>
                <a:cs typeface="Courier New" pitchFamily="49" charset="0"/>
              </a:rPr>
              <a:t>  A         3x3                72  double              </a:t>
            </a:r>
          </a:p>
          <a:p>
            <a:pPr marL="0" indent="0">
              <a:spcBef>
                <a:spcPts val="300"/>
              </a:spcBef>
              <a:buClr>
                <a:schemeClr val="folHlink"/>
              </a:buClr>
              <a:buSzPct val="120000"/>
              <a:buNone/>
            </a:pPr>
            <a:r>
              <a:rPr lang="en-US" sz="6400" dirty="0">
                <a:latin typeface="Courier New" pitchFamily="49" charset="0"/>
                <a:cs typeface="Courier New" pitchFamily="49" charset="0"/>
              </a:rPr>
              <a:t>  a         1x1                 4  single              </a:t>
            </a:r>
          </a:p>
          <a:p>
            <a:pPr marL="0" indent="0">
              <a:spcBef>
                <a:spcPts val="300"/>
              </a:spcBef>
              <a:buClr>
                <a:schemeClr val="folHlink"/>
              </a:buClr>
              <a:buSzPct val="120000"/>
              <a:buNone/>
            </a:pPr>
            <a:r>
              <a:rPr lang="en-US" sz="6400" dirty="0">
                <a:latin typeface="Courier New" pitchFamily="49" charset="0"/>
                <a:cs typeface="Courier New" pitchFamily="49" charset="0"/>
              </a:rPr>
              <a:t>  x         1x6                12  char                </a:t>
            </a:r>
          </a:p>
          <a:p>
            <a:pPr marL="0" indent="0">
              <a:spcBef>
                <a:spcPts val="300"/>
              </a:spcBef>
              <a:buClr>
                <a:schemeClr val="folHlink"/>
              </a:buClr>
              <a:buSzPct val="120000"/>
              <a:buNone/>
            </a:pPr>
            <a:r>
              <a:rPr lang="en-US" sz="6400" dirty="0">
                <a:latin typeface="Courier New" pitchFamily="49" charset="0"/>
                <a:cs typeface="Courier New" pitchFamily="49" charset="0"/>
              </a:rPr>
              <a:t>  y         3x1                12  int32 </a:t>
            </a:r>
            <a:endParaRPr lang="sr-Latn-RS" sz="6400" dirty="0" smtClean="0">
              <a:latin typeface="Courier New" pitchFamily="49" charset="0"/>
              <a:cs typeface="Courier New" pitchFamily="49" charset="0"/>
            </a:endParaRPr>
          </a:p>
          <a:p>
            <a:pPr marL="0" indent="0">
              <a:spcBef>
                <a:spcPts val="300"/>
              </a:spcBef>
              <a:buClr>
                <a:schemeClr val="folHlink"/>
              </a:buClr>
              <a:buSzPct val="120000"/>
              <a:buNone/>
            </a:pPr>
            <a:endParaRPr lang="sr-Latn-RS" sz="9600" dirty="0" smtClean="0">
              <a:solidFill>
                <a:srgbClr val="A50021"/>
              </a:solidFill>
            </a:endParaRPr>
          </a:p>
          <a:p>
            <a:pPr marL="0" indent="0">
              <a:spcBef>
                <a:spcPts val="300"/>
              </a:spcBef>
              <a:buClr>
                <a:schemeClr val="folHlink"/>
              </a:buClr>
              <a:buSzPct val="120000"/>
              <a:buNone/>
            </a:pPr>
            <a:r>
              <a:rPr lang="en-US" sz="9600" dirty="0" err="1">
                <a:solidFill>
                  <a:srgbClr val="A50021"/>
                </a:solidFill>
              </a:rPr>
              <a:t>c</a:t>
            </a:r>
            <a:r>
              <a:rPr lang="sr-Latn-RS" sz="9600" dirty="0" err="1" smtClean="0">
                <a:solidFill>
                  <a:srgbClr val="A50021"/>
                </a:solidFill>
              </a:rPr>
              <a:t>lear</a:t>
            </a:r>
            <a:r>
              <a:rPr lang="en-US" sz="9600" dirty="0" smtClean="0">
                <a:solidFill>
                  <a:srgbClr val="A50021"/>
                </a:solidFill>
              </a:rPr>
              <a:t> </a:t>
            </a:r>
            <a:r>
              <a:rPr lang="en-US" sz="9600" dirty="0" smtClean="0"/>
              <a:t>x y z …</a:t>
            </a:r>
            <a:r>
              <a:rPr lang="sr-Latn-RS" sz="9600" dirty="0" smtClean="0"/>
              <a:t>: briše </a:t>
            </a:r>
            <a:r>
              <a:rPr lang="en-US" sz="9600" dirty="0" err="1" smtClean="0"/>
              <a:t>kompletan</a:t>
            </a:r>
            <a:r>
              <a:rPr lang="en-US" sz="9600" dirty="0" smtClean="0"/>
              <a:t> </a:t>
            </a:r>
            <a:r>
              <a:rPr lang="sr-Latn-RS" sz="9600" dirty="0" smtClean="0"/>
              <a:t>sadržaj radnog prostora odnosno</a:t>
            </a:r>
            <a:r>
              <a:rPr lang="en-US" sz="9600" dirty="0" smtClean="0"/>
              <a:t> </a:t>
            </a:r>
            <a:r>
              <a:rPr lang="en-US" sz="9600" dirty="0" err="1" smtClean="0"/>
              <a:t>samo</a:t>
            </a:r>
            <a:r>
              <a:rPr lang="en-US" sz="9600" dirty="0" smtClean="0"/>
              <a:t> </a:t>
            </a:r>
            <a:r>
              <a:rPr lang="en-US" sz="9600" dirty="0" err="1" smtClean="0"/>
              <a:t>promenljive</a:t>
            </a:r>
            <a:r>
              <a:rPr lang="en-US" sz="9600" dirty="0" smtClean="0"/>
              <a:t> </a:t>
            </a:r>
            <a:r>
              <a:rPr lang="en-US" sz="9600" dirty="0" err="1" smtClean="0"/>
              <a:t>koje</a:t>
            </a:r>
            <a:r>
              <a:rPr lang="en-US" sz="9600" dirty="0" smtClean="0"/>
              <a:t> </a:t>
            </a:r>
            <a:r>
              <a:rPr lang="en-US" sz="9600" dirty="0" err="1" smtClean="0"/>
              <a:t>su</a:t>
            </a:r>
            <a:r>
              <a:rPr lang="en-US" sz="9600" dirty="0" smtClean="0"/>
              <a:t> </a:t>
            </a:r>
            <a:r>
              <a:rPr lang="en-US" sz="9600" dirty="0" err="1" smtClean="0"/>
              <a:t>navedene</a:t>
            </a:r>
            <a:endParaRPr lang="en-US" sz="9600" dirty="0" smtClean="0"/>
          </a:p>
          <a:p>
            <a:pPr marL="0" indent="0">
              <a:buNone/>
            </a:pPr>
            <a:r>
              <a:rPr lang="en-US" sz="7200" dirty="0" smtClean="0"/>
              <a:t>&gt;&gt; </a:t>
            </a:r>
            <a:r>
              <a:rPr lang="en-US" sz="7200" dirty="0" smtClean="0">
                <a:solidFill>
                  <a:srgbClr val="A50021"/>
                </a:solidFill>
              </a:rPr>
              <a:t>clear</a:t>
            </a:r>
            <a:r>
              <a:rPr lang="en-US" sz="7200" dirty="0" smtClean="0"/>
              <a:t> A </a:t>
            </a:r>
            <a:r>
              <a:rPr lang="sr-Latn-RS" sz="7200" dirty="0" err="1"/>
              <a:t>x</a:t>
            </a:r>
            <a:endParaRPr lang="en-US" sz="7200" dirty="0" smtClean="0"/>
          </a:p>
          <a:p>
            <a:pPr marL="0" indent="0">
              <a:buNone/>
            </a:pPr>
            <a:r>
              <a:rPr lang="en-US" sz="7200" dirty="0"/>
              <a:t>&gt;&gt;</a:t>
            </a:r>
            <a:r>
              <a:rPr lang="en-US" sz="6400" dirty="0"/>
              <a:t> </a:t>
            </a:r>
            <a:r>
              <a:rPr lang="en-US" sz="7200" dirty="0" err="1">
                <a:solidFill>
                  <a:srgbClr val="A50021"/>
                </a:solidFill>
              </a:rPr>
              <a:t>whos</a:t>
            </a:r>
            <a:endParaRPr lang="sr-Latn-RS" sz="7200" dirty="0">
              <a:solidFill>
                <a:srgbClr val="A50021"/>
              </a:solidFill>
            </a:endParaRPr>
          </a:p>
          <a:p>
            <a:pPr marL="0" indent="0">
              <a:spcBef>
                <a:spcPts val="300"/>
              </a:spcBef>
              <a:buClr>
                <a:schemeClr val="folHlink"/>
              </a:buClr>
              <a:buSzPct val="120000"/>
              <a:buNone/>
            </a:pPr>
            <a:r>
              <a:rPr lang="en-US" sz="64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6400" dirty="0">
                <a:latin typeface="Courier New" pitchFamily="49" charset="0"/>
                <a:cs typeface="Courier New" pitchFamily="49" charset="0"/>
              </a:rPr>
              <a:t>Name      Size            Bytes  Class     Attributes</a:t>
            </a:r>
          </a:p>
          <a:p>
            <a:pPr marL="0" indent="0">
              <a:spcBef>
                <a:spcPts val="300"/>
              </a:spcBef>
              <a:buClr>
                <a:schemeClr val="folHlink"/>
              </a:buClr>
              <a:buSzPct val="120000"/>
              <a:buNone/>
            </a:pPr>
            <a:endParaRPr lang="en-US" sz="6400" dirty="0">
              <a:latin typeface="Courier New" pitchFamily="49" charset="0"/>
              <a:cs typeface="Courier New" pitchFamily="49" charset="0"/>
            </a:endParaRPr>
          </a:p>
          <a:p>
            <a:pPr marL="0" indent="0">
              <a:spcBef>
                <a:spcPts val="300"/>
              </a:spcBef>
              <a:buClr>
                <a:schemeClr val="folHlink"/>
              </a:buClr>
              <a:buSzPct val="120000"/>
              <a:buNone/>
            </a:pPr>
            <a:r>
              <a:rPr lang="en-US" sz="6400" dirty="0">
                <a:latin typeface="Courier New" pitchFamily="49" charset="0"/>
                <a:cs typeface="Courier New" pitchFamily="49" charset="0"/>
              </a:rPr>
              <a:t>  a         1x1                 4  single              </a:t>
            </a:r>
          </a:p>
          <a:p>
            <a:pPr marL="0" indent="0">
              <a:spcBef>
                <a:spcPts val="300"/>
              </a:spcBef>
              <a:buClr>
                <a:schemeClr val="folHlink"/>
              </a:buClr>
              <a:buSzPct val="120000"/>
              <a:buNone/>
            </a:pPr>
            <a:r>
              <a:rPr lang="en-US" sz="6400" dirty="0">
                <a:latin typeface="Courier New" pitchFamily="49" charset="0"/>
                <a:cs typeface="Courier New" pitchFamily="49" charset="0"/>
              </a:rPr>
              <a:t>  y         3x1                12  int32 </a:t>
            </a:r>
            <a:endParaRPr lang="sr-Latn-RS" sz="4500" dirty="0">
              <a:solidFill>
                <a:srgbClr val="A5002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854445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 smtClean="0"/>
              <a:t>Help sistem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55152" cy="4800600"/>
          </a:xfrm>
        </p:spPr>
        <p:txBody>
          <a:bodyPr>
            <a:noAutofit/>
          </a:bodyPr>
          <a:lstStyle/>
          <a:p>
            <a:r>
              <a:rPr lang="en-US" sz="2400" dirty="0" smtClean="0">
                <a:solidFill>
                  <a:srgbClr val="A50021"/>
                </a:solidFill>
              </a:rPr>
              <a:t>help</a:t>
            </a:r>
            <a:r>
              <a:rPr lang="sr-Latn-RS" sz="2400" dirty="0" smtClean="0"/>
              <a:t>: Lista raspoložive sekcije. Neke od sekcija su:</a:t>
            </a:r>
          </a:p>
          <a:p>
            <a:pPr lvl="1"/>
            <a:r>
              <a:rPr lang="sr-Latn-RS" sz="2100" dirty="0">
                <a:solidFill>
                  <a:srgbClr val="A50021"/>
                </a:solidFill>
              </a:rPr>
              <a:t>general</a:t>
            </a:r>
            <a:r>
              <a:rPr lang="sr-Latn-RS" sz="2100" dirty="0"/>
              <a:t> </a:t>
            </a:r>
            <a:r>
              <a:rPr lang="en-US" sz="2100" dirty="0"/>
              <a:t>-</a:t>
            </a:r>
            <a:r>
              <a:rPr lang="sr-Latn-RS" sz="2100" dirty="0"/>
              <a:t> </a:t>
            </a:r>
            <a:r>
              <a:rPr lang="en-US" sz="2100" dirty="0" err="1"/>
              <a:t>Naredbe</a:t>
            </a:r>
            <a:r>
              <a:rPr lang="en-US" sz="2100" dirty="0"/>
              <a:t> op</a:t>
            </a:r>
            <a:r>
              <a:rPr lang="sr-Latn-RS" sz="2100" dirty="0"/>
              <a:t>š</a:t>
            </a:r>
            <a:r>
              <a:rPr lang="en-US" sz="2100" dirty="0" err="1"/>
              <a:t>te</a:t>
            </a:r>
            <a:r>
              <a:rPr lang="en-US" sz="2100" dirty="0"/>
              <a:t> </a:t>
            </a:r>
            <a:r>
              <a:rPr lang="en-US" sz="2100" dirty="0" err="1"/>
              <a:t>namene</a:t>
            </a:r>
            <a:endParaRPr lang="sr-Latn-RS" sz="2100" dirty="0"/>
          </a:p>
          <a:p>
            <a:pPr lvl="1"/>
            <a:r>
              <a:rPr lang="sr-Latn-RS" sz="2100" dirty="0" err="1">
                <a:solidFill>
                  <a:srgbClr val="A50021"/>
                </a:solidFill>
              </a:rPr>
              <a:t>d</a:t>
            </a:r>
            <a:r>
              <a:rPr lang="sr-Latn-RS" sz="2100" dirty="0" err="1" smtClean="0">
                <a:solidFill>
                  <a:srgbClr val="A50021"/>
                </a:solidFill>
              </a:rPr>
              <a:t>atat</a:t>
            </a:r>
            <a:r>
              <a:rPr lang="en-US" sz="2100" dirty="0">
                <a:solidFill>
                  <a:srgbClr val="A50021"/>
                </a:solidFill>
              </a:rPr>
              <a:t>y</a:t>
            </a:r>
            <a:r>
              <a:rPr lang="sr-Latn-RS" sz="2100" dirty="0" err="1" smtClean="0">
                <a:solidFill>
                  <a:srgbClr val="A50021"/>
                </a:solidFill>
              </a:rPr>
              <a:t>pes</a:t>
            </a:r>
            <a:r>
              <a:rPr lang="sr-Latn-RS" sz="2100" dirty="0" smtClean="0"/>
              <a:t>, </a:t>
            </a:r>
            <a:r>
              <a:rPr lang="sr-Latn-RS" sz="2100" dirty="0" err="1" smtClean="0">
                <a:solidFill>
                  <a:srgbClr val="A50021"/>
                </a:solidFill>
              </a:rPr>
              <a:t>ops</a:t>
            </a:r>
            <a:r>
              <a:rPr lang="en-US" sz="2100" dirty="0" smtClean="0"/>
              <a:t> </a:t>
            </a:r>
            <a:r>
              <a:rPr lang="en-US" sz="2100" dirty="0"/>
              <a:t>- </a:t>
            </a:r>
            <a:r>
              <a:rPr lang="en-US" sz="2100" dirty="0" err="1"/>
              <a:t>Tipovi</a:t>
            </a:r>
            <a:r>
              <a:rPr lang="en-US" sz="2100" dirty="0"/>
              <a:t> </a:t>
            </a:r>
            <a:r>
              <a:rPr lang="en-US" sz="2100" dirty="0" err="1" smtClean="0"/>
              <a:t>podataka</a:t>
            </a:r>
            <a:r>
              <a:rPr lang="sr-Latn-RS" sz="2100" dirty="0" smtClean="0"/>
              <a:t>/Operatori i specijalni </a:t>
            </a:r>
            <a:r>
              <a:rPr lang="sr-Latn-RS" sz="2100" dirty="0"/>
              <a:t>karakteri</a:t>
            </a:r>
            <a:endParaRPr lang="en-US" sz="2100" dirty="0"/>
          </a:p>
          <a:p>
            <a:pPr lvl="1"/>
            <a:r>
              <a:rPr lang="sr-Latn-RS" sz="2100" dirty="0" err="1" smtClean="0">
                <a:solidFill>
                  <a:srgbClr val="A50021"/>
                </a:solidFill>
              </a:rPr>
              <a:t>elfun</a:t>
            </a:r>
            <a:r>
              <a:rPr lang="sr-Latn-RS" sz="2100" dirty="0" smtClean="0"/>
              <a:t>, </a:t>
            </a:r>
            <a:r>
              <a:rPr lang="sr-Latn-RS" sz="2100" dirty="0" err="1" smtClean="0">
                <a:solidFill>
                  <a:srgbClr val="A50021"/>
                </a:solidFill>
              </a:rPr>
              <a:t>specfun</a:t>
            </a:r>
            <a:r>
              <a:rPr lang="sr-Latn-RS" sz="2100" dirty="0" smtClean="0"/>
              <a:t> </a:t>
            </a:r>
            <a:r>
              <a:rPr lang="sr-Latn-RS" sz="2100" dirty="0"/>
              <a:t>-</a:t>
            </a:r>
            <a:r>
              <a:rPr lang="sr-Latn-RS" sz="2100" dirty="0" smtClean="0"/>
              <a:t> Elementarne/Specijalne matematičke funkcije</a:t>
            </a:r>
            <a:endParaRPr lang="sr-Latn-RS" sz="2100" dirty="0"/>
          </a:p>
          <a:p>
            <a:pPr lvl="1"/>
            <a:r>
              <a:rPr lang="sr-Latn-RS" sz="2100" dirty="0" err="1" smtClean="0">
                <a:solidFill>
                  <a:srgbClr val="A50021"/>
                </a:solidFill>
              </a:rPr>
              <a:t>elmat</a:t>
            </a:r>
            <a:r>
              <a:rPr lang="sr-Latn-RS" sz="2100" dirty="0" smtClean="0"/>
              <a:t>, </a:t>
            </a:r>
            <a:r>
              <a:rPr lang="sr-Latn-RS" sz="2100" dirty="0" err="1" smtClean="0">
                <a:solidFill>
                  <a:srgbClr val="A50021"/>
                </a:solidFill>
              </a:rPr>
              <a:t>matfun</a:t>
            </a:r>
            <a:r>
              <a:rPr lang="sr-Latn-RS" sz="2100" dirty="0" smtClean="0"/>
              <a:t> - Elementarne/Specijalne matrične funkcije</a:t>
            </a:r>
          </a:p>
          <a:p>
            <a:pPr lvl="1"/>
            <a:r>
              <a:rPr lang="sr-Latn-RS" sz="2100" dirty="0" err="1">
                <a:solidFill>
                  <a:srgbClr val="A50021"/>
                </a:solidFill>
              </a:rPr>
              <a:t>s</a:t>
            </a:r>
            <a:r>
              <a:rPr lang="sr-Latn-RS" sz="2100" dirty="0" err="1" smtClean="0">
                <a:solidFill>
                  <a:srgbClr val="A50021"/>
                </a:solidFill>
              </a:rPr>
              <a:t>trfun</a:t>
            </a:r>
            <a:r>
              <a:rPr lang="sr-Latn-RS" sz="2100" dirty="0" smtClean="0"/>
              <a:t> - Funkcije za rad sa stringovima </a:t>
            </a:r>
            <a:endParaRPr lang="sr-Latn-RS" sz="2100" dirty="0"/>
          </a:p>
          <a:p>
            <a:pPr lvl="1"/>
            <a:r>
              <a:rPr lang="sr-Latn-RS" sz="2100" dirty="0" err="1" smtClean="0">
                <a:solidFill>
                  <a:srgbClr val="A50021"/>
                </a:solidFill>
              </a:rPr>
              <a:t>polyfun</a:t>
            </a:r>
            <a:r>
              <a:rPr lang="sr-Latn-RS" sz="2100" dirty="0" smtClean="0"/>
              <a:t> </a:t>
            </a:r>
            <a:r>
              <a:rPr lang="en-US" sz="2100" dirty="0"/>
              <a:t>-</a:t>
            </a:r>
            <a:r>
              <a:rPr lang="sr-Latn-RS" sz="2100" dirty="0"/>
              <a:t> Polinomi i </a:t>
            </a:r>
            <a:r>
              <a:rPr lang="sr-Latn-RS" sz="2100" dirty="0" smtClean="0"/>
              <a:t>interpolacija</a:t>
            </a:r>
          </a:p>
          <a:p>
            <a:pPr lvl="1"/>
            <a:r>
              <a:rPr lang="sr-Latn-RS" sz="2100" dirty="0" smtClean="0">
                <a:solidFill>
                  <a:srgbClr val="A50021"/>
                </a:solidFill>
              </a:rPr>
              <a:t>graph2d</a:t>
            </a:r>
            <a:r>
              <a:rPr lang="sr-Latn-RS" sz="2100" dirty="0" smtClean="0"/>
              <a:t>, </a:t>
            </a:r>
            <a:r>
              <a:rPr lang="sr-Latn-RS" sz="2100" dirty="0" smtClean="0">
                <a:solidFill>
                  <a:srgbClr val="A50021"/>
                </a:solidFill>
              </a:rPr>
              <a:t>graph3d</a:t>
            </a:r>
            <a:r>
              <a:rPr lang="sr-Latn-RS" sz="2100" dirty="0" smtClean="0"/>
              <a:t> – 2D/3D grafika</a:t>
            </a:r>
          </a:p>
          <a:p>
            <a:pPr lvl="1"/>
            <a:r>
              <a:rPr lang="sr-Latn-RS" sz="2100" dirty="0" err="1">
                <a:solidFill>
                  <a:srgbClr val="A50021"/>
                </a:solidFill>
              </a:rPr>
              <a:t>i</a:t>
            </a:r>
            <a:r>
              <a:rPr lang="sr-Latn-RS" sz="2100" dirty="0" err="1" smtClean="0">
                <a:solidFill>
                  <a:srgbClr val="A50021"/>
                </a:solidFill>
              </a:rPr>
              <a:t>ofun</a:t>
            </a:r>
            <a:r>
              <a:rPr lang="sr-Latn-RS" sz="2100" dirty="0" smtClean="0"/>
              <a:t> – Ulazno/Izlazne funkcije</a:t>
            </a:r>
          </a:p>
          <a:p>
            <a:pPr lvl="1"/>
            <a:r>
              <a:rPr lang="sr-Latn-RS" sz="2100" dirty="0" err="1" smtClean="0">
                <a:solidFill>
                  <a:srgbClr val="A50021"/>
                </a:solidFill>
              </a:rPr>
              <a:t>lang</a:t>
            </a:r>
            <a:r>
              <a:rPr lang="sr-Latn-RS" sz="2100" dirty="0" smtClean="0"/>
              <a:t> </a:t>
            </a:r>
            <a:r>
              <a:rPr lang="en-US" sz="2100" dirty="0"/>
              <a:t>-</a:t>
            </a:r>
            <a:r>
              <a:rPr lang="sr-Latn-RS" sz="2100" dirty="0"/>
              <a:t> Konstrukcije programskog </a:t>
            </a:r>
            <a:r>
              <a:rPr lang="sr-Latn-RS" sz="2100" dirty="0" smtClean="0"/>
              <a:t>jezika</a:t>
            </a:r>
            <a:endParaRPr lang="sr-Latn-RS" sz="2100" dirty="0"/>
          </a:p>
          <a:p>
            <a:r>
              <a:rPr lang="en-US" sz="2400" dirty="0" smtClean="0">
                <a:solidFill>
                  <a:srgbClr val="A50021"/>
                </a:solidFill>
              </a:rPr>
              <a:t>help </a:t>
            </a:r>
            <a:r>
              <a:rPr lang="en-US" sz="2400" dirty="0" err="1" smtClean="0"/>
              <a:t>sekcija</a:t>
            </a:r>
            <a:r>
              <a:rPr lang="sr-Latn-RS" sz="2400" dirty="0" smtClean="0"/>
              <a:t>: Lista sadržaj date sekcije</a:t>
            </a:r>
          </a:p>
          <a:p>
            <a:r>
              <a:rPr lang="sr-Latn-RS" sz="2400" dirty="0" err="1">
                <a:solidFill>
                  <a:srgbClr val="A50021"/>
                </a:solidFill>
              </a:rPr>
              <a:t>l</a:t>
            </a:r>
            <a:r>
              <a:rPr lang="sr-Latn-RS" sz="2400" dirty="0" err="1" smtClean="0">
                <a:solidFill>
                  <a:srgbClr val="A50021"/>
                </a:solidFill>
              </a:rPr>
              <a:t>ookfor</a:t>
            </a:r>
            <a:r>
              <a:rPr lang="sr-Latn-RS" sz="2400" dirty="0" smtClean="0"/>
              <a:t> ključna_reč: Pretražuje help sistem po datoj ključnoj reči</a:t>
            </a:r>
          </a:p>
        </p:txBody>
      </p:sp>
    </p:spTree>
    <p:extLst>
      <p:ext uri="{BB962C8B-B14F-4D97-AF65-F5344CB8AC3E}">
        <p14:creationId xmlns:p14="http://schemas.microsoft.com/office/powerpoint/2010/main" val="32723844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cademicPresentation3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7DDB1280-0676-4822-8A4D-E954834AE20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AcademicPresentation3</Template>
  <TotalTime>18017</TotalTime>
  <Words>3192</Words>
  <Application>Microsoft Office PowerPoint</Application>
  <PresentationFormat>On-screen Show (4:3)</PresentationFormat>
  <Paragraphs>707</Paragraphs>
  <Slides>53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4" baseType="lpstr">
      <vt:lpstr>Arial</vt:lpstr>
      <vt:lpstr>Calibri</vt:lpstr>
      <vt:lpstr>Courier New</vt:lpstr>
      <vt:lpstr>华文仿宋</vt:lpstr>
      <vt:lpstr>Symbol</vt:lpstr>
      <vt:lpstr>Times New Roman</vt:lpstr>
      <vt:lpstr>Tw Cen MT</vt:lpstr>
      <vt:lpstr>Wingdings</vt:lpstr>
      <vt:lpstr>Wingdings 2</vt:lpstr>
      <vt:lpstr>AcademicPresentation3</vt:lpstr>
      <vt:lpstr>Equation</vt:lpstr>
      <vt:lpstr>RAČUNARSKI ALATI - MATLAB  Uvod  </vt:lpstr>
      <vt:lpstr>Šta je MATLAB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Područja primene MATLABA</vt:lpstr>
      <vt:lpstr>Dokumentacija i literatura</vt:lpstr>
      <vt:lpstr>Matlab okruženje</vt:lpstr>
      <vt:lpstr>Elementarna izračunavanja</vt:lpstr>
      <vt:lpstr>Prozori radne površine</vt:lpstr>
      <vt:lpstr>Prozori radne površine</vt:lpstr>
      <vt:lpstr>PowerPoint Presentation</vt:lpstr>
      <vt:lpstr>Promenljive u MATLAB-u</vt:lpstr>
      <vt:lpstr>Promenljive</vt:lpstr>
      <vt:lpstr>Tipovi podataka u MATLAB-u</vt:lpstr>
      <vt:lpstr>Tipovi podataka</vt:lpstr>
      <vt:lpstr>Kreiranje promenljive</vt:lpstr>
      <vt:lpstr>Tip vrednosti promenljive</vt:lpstr>
      <vt:lpstr>Tip podataka double</vt:lpstr>
      <vt:lpstr>Ugrađene promenljive</vt:lpstr>
      <vt:lpstr>Nizovi u Matlab-u</vt:lpstr>
      <vt:lpstr>Matrice</vt:lpstr>
      <vt:lpstr>Matrice</vt:lpstr>
      <vt:lpstr>Vektori i Matrice</vt:lpstr>
      <vt:lpstr>Vektori i Matrice</vt:lpstr>
      <vt:lpstr>Operator :</vt:lpstr>
      <vt:lpstr>Operator []</vt:lpstr>
      <vt:lpstr>Podmatrica/indeksiranje</vt:lpstr>
      <vt:lpstr>Podmatrica/indeksiranje</vt:lpstr>
      <vt:lpstr>Rad sa matricama</vt:lpstr>
      <vt:lpstr>Proširivanje vektora/matrice</vt:lpstr>
      <vt:lpstr>Nizovi karaktera</vt:lpstr>
      <vt:lpstr>Aritmetički operatori</vt:lpstr>
      <vt:lpstr>Aritmetički operatori</vt:lpstr>
      <vt:lpstr>. Operatori</vt:lpstr>
      <vt:lpstr>Relacioni operatori</vt:lpstr>
      <vt:lpstr>Logički operatori</vt:lpstr>
      <vt:lpstr>Logičko indeksiranje</vt:lpstr>
      <vt:lpstr>Informacije o tipu podataka</vt:lpstr>
      <vt:lpstr>Informacije o matrici</vt:lpstr>
      <vt:lpstr>Elementarne matematičke funkcije</vt:lpstr>
      <vt:lpstr>Funkcije za kreiranje matrica</vt:lpstr>
      <vt:lpstr>Logičke funkcije</vt:lpstr>
      <vt:lpstr>Funkcije za obradu vektora</vt:lpstr>
      <vt:lpstr>Funkcije za obradu matrice</vt:lpstr>
      <vt:lpstr>Funkcije za obradu stringova</vt:lpstr>
      <vt:lpstr>Format ispisa</vt:lpstr>
      <vt:lpstr>Učitavanje sa tastature</vt:lpstr>
      <vt:lpstr>Ispis na ekran</vt:lpstr>
      <vt:lpstr>Radni Prostor</vt:lpstr>
      <vt:lpstr>Help sistem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RAČUNARSKI ALATI - MATLAB  Uvod</dc:title>
  <dc:creator>Goran Lazovic</dc:creator>
  <cp:lastModifiedBy>Davorka Jandrlic</cp:lastModifiedBy>
  <cp:revision>45</cp:revision>
  <dcterms:created xsi:type="dcterms:W3CDTF">2014-04-02T12:03:42Z</dcterms:created>
  <dcterms:modified xsi:type="dcterms:W3CDTF">2017-04-11T09:00:02Z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TC101671251033</vt:lpwstr>
  </property>
</Properties>
</file>