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314" r:id="rId4"/>
    <p:sldId id="312" r:id="rId5"/>
    <p:sldId id="327" r:id="rId6"/>
    <p:sldId id="328" r:id="rId7"/>
    <p:sldId id="329" r:id="rId8"/>
    <p:sldId id="319" r:id="rId9"/>
    <p:sldId id="320" r:id="rId10"/>
    <p:sldId id="321" r:id="rId11"/>
    <p:sldId id="330" r:id="rId12"/>
    <p:sldId id="331" r:id="rId13"/>
    <p:sldId id="324" r:id="rId14"/>
    <p:sldId id="332" r:id="rId15"/>
    <p:sldId id="333" r:id="rId16"/>
    <p:sldId id="334" r:id="rId17"/>
    <p:sldId id="335" r:id="rId18"/>
    <p:sldId id="336" r:id="rId19"/>
    <p:sldId id="337" r:id="rId20"/>
    <p:sldId id="338" r:id="rId21"/>
    <p:sldId id="339" r:id="rId22"/>
    <p:sldId id="266" r:id="rId23"/>
    <p:sldId id="340" r:id="rId24"/>
    <p:sldId id="341" r:id="rId25"/>
    <p:sldId id="342" r:id="rId26"/>
    <p:sldId id="343" r:id="rId27"/>
    <p:sldId id="344" r:id="rId28"/>
    <p:sldId id="345" r:id="rId29"/>
    <p:sldId id="267" r:id="rId30"/>
    <p:sldId id="268" r:id="rId31"/>
    <p:sldId id="346" r:id="rId32"/>
    <p:sldId id="347" r:id="rId33"/>
    <p:sldId id="348" r:id="rId34"/>
    <p:sldId id="349" r:id="rId35"/>
    <p:sldId id="350" r:id="rId36"/>
    <p:sldId id="351" r:id="rId37"/>
    <p:sldId id="352" r:id="rId38"/>
    <p:sldId id="353" r:id="rId39"/>
    <p:sldId id="354" r:id="rId40"/>
    <p:sldId id="355" r:id="rId41"/>
    <p:sldId id="356" r:id="rId42"/>
    <p:sldId id="357" r:id="rId43"/>
    <p:sldId id="358" r:id="rId44"/>
    <p:sldId id="359" r:id="rId45"/>
    <p:sldId id="360" r:id="rId46"/>
    <p:sldId id="36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669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884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A4484-6C50-4AE7-A257-FBD269FB9F2B}" type="datetimeFigureOut">
              <a:rPr lang="en-US" smtClean="0"/>
              <a:t>4/1/2026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9111A-B013-49FF-A7CD-51F3B91F4C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73BA34-2549-4266-B4E3-CA1BCE104F7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4/1/2026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784FCC-8B78-450A-A98B-43E6A52C62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 b="85185"/>
          <a:stretch/>
        </p:blipFill>
        <p:spPr>
          <a:xfrm>
            <a:off x="10474036" y="0"/>
            <a:ext cx="1717964" cy="101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0"/>
          <a:stretch/>
        </p:blipFill>
        <p:spPr>
          <a:xfrm>
            <a:off x="0" y="0"/>
            <a:ext cx="4027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50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imihajlovic@mas.bg.ac.rs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b.nomics.world/Eurostat/cpc_ettot?utm_source=chatgpt.com" TargetMode="External"/><Relationship Id="rId2" Type="http://schemas.openxmlformats.org/officeDocument/2006/relationships/hyperlink" Target="https://ec.europa.eu/eurostat/databrowser/view/cpc_ettot/default/table?lang=en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otprintnetwork.org/our-work/ecological-footprint/" TargetMode="Externa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6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llenbaker.net/" TargetMode="Externa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ProMujer.com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BookShare.org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benetech.org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ms.com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40DDA-8E38-4B18-A6F7-053AF0E1A8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err="1"/>
              <a:t>Inženjerska</a:t>
            </a:r>
            <a:r>
              <a:rPr lang="en-US" sz="6000" dirty="0"/>
              <a:t> </a:t>
            </a:r>
            <a:r>
              <a:rPr lang="en-US" sz="6000" dirty="0" err="1"/>
              <a:t>ekonomija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FC2343-090B-49A7-9FD3-6233923F33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Latn-RS" dirty="0"/>
              <a:t>Prof. dr Ivan Mihajlović</a:t>
            </a:r>
          </a:p>
          <a:p>
            <a:r>
              <a:rPr lang="sr-Latn-RS" dirty="0">
                <a:hlinkClick r:id="rId2"/>
              </a:rPr>
              <a:t>imihajlovic</a:t>
            </a:r>
            <a:r>
              <a:rPr lang="en-US" dirty="0">
                <a:hlinkClick r:id="rId2"/>
              </a:rPr>
              <a:t>@mas.bg.ac.rs</a:t>
            </a:r>
            <a:endParaRPr lang="en-US" dirty="0"/>
          </a:p>
          <a:p>
            <a:r>
              <a:rPr lang="en-US" dirty="0" err="1"/>
              <a:t>kabinet</a:t>
            </a:r>
            <a:r>
              <a:rPr lang="en-US" dirty="0"/>
              <a:t>:</a:t>
            </a:r>
            <a:r>
              <a:rPr lang="sr-Latn-RS" dirty="0"/>
              <a:t> 401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969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7C7EC-A3C8-4963-A5C9-B2552DBF8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18685-0821-48E5-999B-97C7D99EB4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Osnovni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pojmovi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makro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83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4D3B7-F721-AE84-6C03-CF7226AB69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5C25-D3A6-035B-E1CF-8756A24E4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34F5A-19B6-1E97-6A79-7A854BDFB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dirty="0" err="1"/>
              <a:t>Osnovni</a:t>
            </a:r>
            <a:r>
              <a:rPr lang="en-US" dirty="0"/>
              <a:t> </a:t>
            </a:r>
            <a:r>
              <a:rPr lang="en-US" dirty="0" err="1"/>
              <a:t>pojmovi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makro</a:t>
            </a:r>
            <a:r>
              <a:rPr lang="en-US" dirty="0"/>
              <a:t> </a:t>
            </a:r>
            <a:r>
              <a:rPr lang="en-US" dirty="0" err="1"/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b="1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83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Ekonomski odnosi sa inostranstvom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 algn="just">
              <a:defRPr sz="2100"/>
            </a:pPr>
            <a:r>
              <a:rPr lang="en-US" dirty="0" err="1"/>
              <a:t>Ekonomski</a:t>
            </a:r>
            <a:r>
              <a:rPr lang="en-US" dirty="0"/>
              <a:t> </a:t>
            </a:r>
            <a:r>
              <a:rPr lang="en-US" dirty="0" err="1"/>
              <a:t>odnosi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inostranstvom</a:t>
            </a:r>
            <a:r>
              <a:rPr lang="en-US" dirty="0"/>
              <a:t> (</a:t>
            </a:r>
            <a:r>
              <a:rPr lang="en-US" dirty="0" err="1"/>
              <a:t>spoljno-trgovinski</a:t>
            </a:r>
            <a:r>
              <a:rPr lang="en-US" dirty="0"/>
              <a:t> </a:t>
            </a:r>
            <a:r>
              <a:rPr lang="en-US" dirty="0" err="1"/>
              <a:t>odnosi</a:t>
            </a:r>
            <a:r>
              <a:rPr lang="en-US" dirty="0"/>
              <a:t>) </a:t>
            </a:r>
            <a:r>
              <a:rPr lang="en-US" dirty="0" err="1"/>
              <a:t>predstavljaju</a:t>
            </a:r>
            <a:r>
              <a:rPr lang="en-US" dirty="0"/>
              <a:t> </a:t>
            </a:r>
            <a:r>
              <a:rPr lang="en-US" dirty="0" err="1"/>
              <a:t>ukupni</a:t>
            </a:r>
            <a:r>
              <a:rPr lang="en-US" dirty="0"/>
              <a:t> </a:t>
            </a:r>
            <a:r>
              <a:rPr lang="en-US" dirty="0" err="1"/>
              <a:t>efekat</a:t>
            </a:r>
            <a:r>
              <a:rPr lang="en-US" dirty="0"/>
              <a:t> </a:t>
            </a:r>
            <a:r>
              <a:rPr lang="en-US" dirty="0" err="1"/>
              <a:t>ekonomskih</a:t>
            </a:r>
            <a:r>
              <a:rPr lang="en-US" dirty="0"/>
              <a:t> </a:t>
            </a:r>
            <a:r>
              <a:rPr lang="en-US" dirty="0" err="1"/>
              <a:t>odnosa</a:t>
            </a:r>
            <a:r>
              <a:rPr lang="en-US" dirty="0"/>
              <a:t> </a:t>
            </a:r>
            <a:r>
              <a:rPr lang="en-US" dirty="0" err="1"/>
              <a:t>između</a:t>
            </a:r>
            <a:r>
              <a:rPr lang="en-US" dirty="0"/>
              <a:t> </a:t>
            </a:r>
            <a:r>
              <a:rPr lang="en-US" dirty="0" err="1"/>
              <a:t>pojedinačnih</a:t>
            </a:r>
            <a:r>
              <a:rPr lang="en-US" dirty="0"/>
              <a:t> </a:t>
            </a:r>
            <a:r>
              <a:rPr lang="en-US" dirty="0" err="1"/>
              <a:t>privredi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predstavljaju</a:t>
            </a:r>
            <a:r>
              <a:rPr lang="en-US" dirty="0"/>
              <a:t> deo </a:t>
            </a:r>
            <a:r>
              <a:rPr lang="en-US" dirty="0" err="1"/>
              <a:t>međunarodnih</a:t>
            </a:r>
            <a:r>
              <a:rPr lang="en-US" dirty="0"/>
              <a:t> </a:t>
            </a:r>
            <a:r>
              <a:rPr lang="en-US" dirty="0" err="1"/>
              <a:t>odnosa</a:t>
            </a:r>
            <a:r>
              <a:rPr lang="en-US" dirty="0"/>
              <a:t> </a:t>
            </a:r>
            <a:r>
              <a:rPr lang="en-US" dirty="0" err="1"/>
              <a:t>jedne</a:t>
            </a:r>
            <a:r>
              <a:rPr lang="en-US" dirty="0"/>
              <a:t> </a:t>
            </a:r>
            <a:r>
              <a:rPr lang="en-US" dirty="0" err="1"/>
              <a:t>zemlje</a:t>
            </a:r>
            <a:r>
              <a:rPr lang="en-US" dirty="0"/>
              <a:t> u </a:t>
            </a:r>
            <a:r>
              <a:rPr lang="en-US" dirty="0" err="1"/>
              <a:t>okviru</a:t>
            </a:r>
            <a:r>
              <a:rPr lang="en-US" dirty="0"/>
              <a:t> </a:t>
            </a:r>
            <a:r>
              <a:rPr lang="en-US" dirty="0" err="1"/>
              <a:t>kojih</a:t>
            </a:r>
            <a:r>
              <a:rPr lang="en-US" dirty="0"/>
              <a:t> se </a:t>
            </a:r>
            <a:r>
              <a:rPr lang="en-US" dirty="0" err="1"/>
              <a:t>vrši</a:t>
            </a:r>
            <a:r>
              <a:rPr lang="en-US" dirty="0"/>
              <a:t> </a:t>
            </a:r>
            <a:r>
              <a:rPr lang="en-US" dirty="0" err="1"/>
              <a:t>trgovina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delom</a:t>
            </a:r>
            <a:r>
              <a:rPr lang="en-US" dirty="0"/>
              <a:t> </a:t>
            </a:r>
            <a:r>
              <a:rPr lang="en-US" dirty="0" err="1"/>
              <a:t>sopstvene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.</a:t>
            </a:r>
          </a:p>
          <a:p>
            <a:pPr algn="just">
              <a:defRPr sz="2100"/>
            </a:pPr>
            <a:r>
              <a:rPr lang="en-US" dirty="0" err="1"/>
              <a:t>Objekt</a:t>
            </a:r>
            <a:r>
              <a:rPr lang="en-US" dirty="0"/>
              <a:t> </a:t>
            </a:r>
            <a:r>
              <a:rPr lang="en-US" dirty="0" err="1"/>
              <a:t>ovakve</a:t>
            </a:r>
            <a:r>
              <a:rPr lang="en-US" dirty="0"/>
              <a:t> </a:t>
            </a:r>
            <a:r>
              <a:rPr lang="en-US" dirty="0" err="1"/>
              <a:t>trgovine</a:t>
            </a:r>
            <a:r>
              <a:rPr lang="en-US" dirty="0"/>
              <a:t> bi </a:t>
            </a:r>
            <a:r>
              <a:rPr lang="en-US" dirty="0" err="1"/>
              <a:t>trebao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deo </a:t>
            </a:r>
            <a:r>
              <a:rPr lang="en-US" dirty="0" err="1"/>
              <a:t>sopstvene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 koji </a:t>
            </a:r>
            <a:r>
              <a:rPr lang="en-US" dirty="0" err="1"/>
              <a:t>prevazilazi</a:t>
            </a:r>
            <a:r>
              <a:rPr lang="en-US" dirty="0"/>
              <a:t> </a:t>
            </a:r>
            <a:r>
              <a:rPr lang="en-US" dirty="0" err="1"/>
              <a:t>potrebe</a:t>
            </a:r>
            <a:r>
              <a:rPr lang="en-US" dirty="0"/>
              <a:t> </a:t>
            </a:r>
            <a:r>
              <a:rPr lang="en-US" dirty="0" err="1"/>
              <a:t>sopstvenog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 (</a:t>
            </a:r>
            <a:r>
              <a:rPr lang="en-US" dirty="0" err="1"/>
              <a:t>tražnju</a:t>
            </a:r>
            <a:r>
              <a:rPr lang="en-US" dirty="0"/>
              <a:t> </a:t>
            </a:r>
            <a:r>
              <a:rPr lang="en-US" dirty="0" err="1"/>
              <a:t>domaćih</a:t>
            </a:r>
            <a:r>
              <a:rPr lang="en-US" dirty="0"/>
              <a:t> </a:t>
            </a:r>
            <a:r>
              <a:rPr lang="en-US" dirty="0" err="1"/>
              <a:t>kupaca</a:t>
            </a:r>
            <a:r>
              <a:rPr lang="en-US" dirty="0"/>
              <a:t>) - koji se </a:t>
            </a:r>
            <a:r>
              <a:rPr lang="en-US" dirty="0" err="1"/>
              <a:t>izvozi</a:t>
            </a:r>
            <a:endParaRPr lang="en-US" dirty="0"/>
          </a:p>
          <a:p>
            <a:pPr algn="just">
              <a:defRPr sz="2100"/>
            </a:pPr>
            <a:r>
              <a:rPr lang="en-US" dirty="0" err="1"/>
              <a:t>Takođe</a:t>
            </a:r>
            <a:r>
              <a:rPr lang="en-US" dirty="0"/>
              <a:t>, deo </a:t>
            </a:r>
            <a:r>
              <a:rPr lang="en-US" dirty="0" err="1"/>
              <a:t>tražnje</a:t>
            </a:r>
            <a:r>
              <a:rPr lang="en-US" dirty="0"/>
              <a:t> </a:t>
            </a:r>
            <a:r>
              <a:rPr lang="en-US" dirty="0" err="1"/>
              <a:t>domaćeg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, koji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/>
              <a:t>zadovoljen</a:t>
            </a:r>
            <a:r>
              <a:rPr lang="en-US" dirty="0"/>
              <a:t> </a:t>
            </a:r>
            <a:r>
              <a:rPr lang="en-US" dirty="0" err="1"/>
              <a:t>domaćom</a:t>
            </a:r>
            <a:r>
              <a:rPr lang="en-US" dirty="0"/>
              <a:t> </a:t>
            </a:r>
            <a:r>
              <a:rPr lang="en-US" dirty="0" err="1"/>
              <a:t>proizvodnjom</a:t>
            </a:r>
            <a:r>
              <a:rPr lang="en-US" dirty="0"/>
              <a:t> se mora </a:t>
            </a:r>
            <a:r>
              <a:rPr lang="en-US" dirty="0" err="1"/>
              <a:t>pokriti</a:t>
            </a:r>
            <a:r>
              <a:rPr lang="en-US" dirty="0"/>
              <a:t> </a:t>
            </a:r>
            <a:r>
              <a:rPr lang="en-US" dirty="0" err="1"/>
              <a:t>uvozom</a:t>
            </a:r>
            <a:r>
              <a:rPr lang="en-US" dirty="0"/>
              <a:t>.</a:t>
            </a:r>
          </a:p>
          <a:p>
            <a:pPr algn="just">
              <a:defRPr sz="2100"/>
            </a:pPr>
            <a:r>
              <a:rPr lang="en-US" dirty="0"/>
              <a:t>U </a:t>
            </a:r>
            <a:r>
              <a:rPr lang="en-US" dirty="0" err="1"/>
              <a:t>praksi</a:t>
            </a:r>
            <a:r>
              <a:rPr lang="en-US" dirty="0"/>
              <a:t>, </a:t>
            </a:r>
            <a:r>
              <a:rPr lang="en-US" dirty="0" err="1"/>
              <a:t>celokupni</a:t>
            </a:r>
            <a:r>
              <a:rPr lang="en-US" dirty="0"/>
              <a:t> </a:t>
            </a:r>
            <a:r>
              <a:rPr lang="en-US" dirty="0" err="1"/>
              <a:t>ovaj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je </a:t>
            </a:r>
            <a:r>
              <a:rPr lang="en-US" dirty="0" err="1"/>
              <a:t>značajno</a:t>
            </a:r>
            <a:r>
              <a:rPr lang="en-US" dirty="0"/>
              <a:t> </a:t>
            </a:r>
            <a:r>
              <a:rPr lang="en-US" dirty="0" err="1"/>
              <a:t>složeniji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brojnih</a:t>
            </a:r>
            <a:r>
              <a:rPr lang="en-US" dirty="0"/>
              <a:t> </a:t>
            </a:r>
            <a:r>
              <a:rPr lang="en-US" dirty="0" err="1"/>
              <a:t>razloga</a:t>
            </a:r>
            <a:r>
              <a:rPr lang="en-US" dirty="0"/>
              <a:t> (</a:t>
            </a:r>
            <a:r>
              <a:rPr lang="en-US" dirty="0" err="1"/>
              <a:t>cena</a:t>
            </a:r>
            <a:r>
              <a:rPr lang="en-US" dirty="0"/>
              <a:t>, </a:t>
            </a:r>
            <a:r>
              <a:rPr lang="en-US" dirty="0" err="1"/>
              <a:t>razvijenost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, </a:t>
            </a:r>
            <a:r>
              <a:rPr lang="en-US" dirty="0" err="1"/>
              <a:t>veličina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, </a:t>
            </a:r>
            <a:r>
              <a:rPr lang="en-US" dirty="0" err="1"/>
              <a:t>politički</a:t>
            </a:r>
            <a:r>
              <a:rPr lang="en-US" dirty="0"/>
              <a:t> </a:t>
            </a:r>
            <a:r>
              <a:rPr lang="en-US" dirty="0" err="1"/>
              <a:t>odnosi</a:t>
            </a:r>
            <a:r>
              <a:rPr lang="en-US" dirty="0"/>
              <a:t>, </a:t>
            </a:r>
            <a:r>
              <a:rPr lang="en-US" dirty="0" err="1"/>
              <a:t>itd</a:t>
            </a:r>
            <a:r>
              <a:rPr lang="en-US" dirty="0"/>
              <a:t>)</a:t>
            </a:r>
          </a:p>
          <a:p>
            <a:pPr algn="just">
              <a:defRPr sz="2100"/>
            </a:pPr>
            <a:r>
              <a:rPr lang="en-US" dirty="0"/>
              <a:t>To </a:t>
            </a:r>
            <a:r>
              <a:rPr lang="en-US" dirty="0" err="1"/>
              <a:t>dovodi</a:t>
            </a:r>
            <a:r>
              <a:rPr lang="en-US" dirty="0"/>
              <a:t> do </a:t>
            </a:r>
            <a:r>
              <a:rPr lang="en-US" dirty="0" err="1"/>
              <a:t>izvoza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onih</a:t>
            </a:r>
            <a:r>
              <a:rPr lang="en-US" dirty="0"/>
              <a:t> </a:t>
            </a:r>
            <a:r>
              <a:rPr lang="en-US" dirty="0" err="1"/>
              <a:t>proizvoda</a:t>
            </a:r>
            <a:r>
              <a:rPr lang="en-US" dirty="0"/>
              <a:t> koji se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plasirati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domaćem</a:t>
            </a:r>
            <a:r>
              <a:rPr lang="en-US" dirty="0"/>
              <a:t> </a:t>
            </a:r>
            <a:r>
              <a:rPr lang="en-US" dirty="0" err="1"/>
              <a:t>tržištu</a:t>
            </a:r>
            <a:r>
              <a:rPr lang="en-US" dirty="0"/>
              <a:t>,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do </a:t>
            </a:r>
            <a:r>
              <a:rPr lang="en-US" dirty="0" err="1"/>
              <a:t>uvoza</a:t>
            </a:r>
            <a:r>
              <a:rPr lang="en-US" dirty="0"/>
              <a:t> </a:t>
            </a:r>
            <a:r>
              <a:rPr lang="en-US" dirty="0" err="1"/>
              <a:t>proizvoda</a:t>
            </a:r>
            <a:r>
              <a:rPr lang="en-US" dirty="0"/>
              <a:t> koji </a:t>
            </a:r>
            <a:r>
              <a:rPr lang="en-US" dirty="0" err="1"/>
              <a:t>su</a:t>
            </a:r>
            <a:r>
              <a:rPr lang="en-US" dirty="0"/>
              <a:t> </a:t>
            </a:r>
            <a:r>
              <a:rPr lang="en-US" dirty="0" err="1"/>
              <a:t>konkurencija</a:t>
            </a:r>
            <a:r>
              <a:rPr lang="en-US" dirty="0"/>
              <a:t> </a:t>
            </a:r>
            <a:r>
              <a:rPr lang="en-US" dirty="0" err="1"/>
              <a:t>domaćoj</a:t>
            </a:r>
            <a:r>
              <a:rPr lang="en-US" dirty="0"/>
              <a:t> </a:t>
            </a:r>
            <a:r>
              <a:rPr lang="en-US" dirty="0" err="1"/>
              <a:t>proizvodnji</a:t>
            </a:r>
            <a:r>
              <a:rPr lang="en-US" dirty="0"/>
              <a:t>- </a:t>
            </a:r>
            <a:r>
              <a:rPr lang="en-US" dirty="0" err="1"/>
              <a:t>čime</a:t>
            </a:r>
            <a:r>
              <a:rPr lang="en-US" dirty="0"/>
              <a:t> se </a:t>
            </a:r>
            <a:r>
              <a:rPr lang="en-US" dirty="0" err="1"/>
              <a:t>omogućuje</a:t>
            </a:r>
            <a:r>
              <a:rPr lang="en-US" dirty="0"/>
              <a:t> </a:t>
            </a:r>
            <a:r>
              <a:rPr lang="en-US" dirty="0" err="1"/>
              <a:t>veći</a:t>
            </a:r>
            <a:r>
              <a:rPr lang="en-US" dirty="0"/>
              <a:t> </a:t>
            </a:r>
            <a:r>
              <a:rPr lang="en-US" dirty="0" err="1"/>
              <a:t>asortiman</a:t>
            </a:r>
            <a:r>
              <a:rPr lang="en-US" dirty="0"/>
              <a:t> </a:t>
            </a:r>
            <a:r>
              <a:rPr lang="en-US" dirty="0" err="1"/>
              <a:t>ponude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005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151F4-B871-2FC7-6C0F-44C7A078B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D004E-C3D2-BA03-3820-270507A8E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Ekonomski odnosi sa inostranstvom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2E3A1-776E-E912-1A7C-B94AFC1B6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>
              <a:defRPr sz="2200"/>
            </a:pPr>
            <a:r>
              <a:rPr lang="en-US" dirty="0" err="1"/>
              <a:t>Postoje</a:t>
            </a:r>
            <a:r>
              <a:rPr lang="en-US" dirty="0"/>
              <a:t> </a:t>
            </a:r>
            <a:r>
              <a:rPr lang="en-US" dirty="0" err="1"/>
              <a:t>značajne</a:t>
            </a:r>
            <a:r>
              <a:rPr lang="en-US" dirty="0"/>
              <a:t> </a:t>
            </a:r>
            <a:r>
              <a:rPr lang="en-US" dirty="0" err="1"/>
              <a:t>razlike</a:t>
            </a:r>
            <a:r>
              <a:rPr lang="en-US" dirty="0"/>
              <a:t> u </a:t>
            </a:r>
            <a:r>
              <a:rPr lang="en-US" dirty="0" err="1"/>
              <a:t>zavisnosti</a:t>
            </a:r>
            <a:r>
              <a:rPr lang="en-US" dirty="0"/>
              <a:t> od </a:t>
            </a:r>
            <a:r>
              <a:rPr lang="en-US" dirty="0" err="1"/>
              <a:t>vrste</a:t>
            </a:r>
            <a:r>
              <a:rPr lang="en-US" dirty="0"/>
              <a:t> </a:t>
            </a:r>
            <a:r>
              <a:rPr lang="en-US" dirty="0" err="1"/>
              <a:t>ekonomije</a:t>
            </a:r>
            <a:r>
              <a:rPr lang="en-US" dirty="0"/>
              <a:t> </a:t>
            </a:r>
            <a:r>
              <a:rPr lang="en-US" dirty="0" err="1"/>
              <a:t>pojedinih</a:t>
            </a:r>
            <a:r>
              <a:rPr lang="en-US" dirty="0"/>
              <a:t> </a:t>
            </a:r>
            <a:r>
              <a:rPr lang="en-US" dirty="0" err="1"/>
              <a:t>zemalja</a:t>
            </a:r>
            <a:r>
              <a:rPr lang="en-US" dirty="0"/>
              <a:t>, u </a:t>
            </a:r>
            <a:r>
              <a:rPr lang="en-US" dirty="0" err="1"/>
              <a:t>smislu</a:t>
            </a:r>
            <a:r>
              <a:rPr lang="en-US" dirty="0"/>
              <a:t> </a:t>
            </a:r>
            <a:r>
              <a:rPr lang="en-US" dirty="0" err="1"/>
              <a:t>ekonomske</a:t>
            </a:r>
            <a:r>
              <a:rPr lang="en-US" dirty="0"/>
              <a:t> </a:t>
            </a:r>
            <a:r>
              <a:rPr lang="en-US" dirty="0" err="1"/>
              <a:t>veličine</a:t>
            </a:r>
            <a:r>
              <a:rPr lang="en-US" dirty="0"/>
              <a:t> </a:t>
            </a:r>
            <a:r>
              <a:rPr lang="en-US" dirty="0" err="1"/>
              <a:t>tržišta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nivoa</a:t>
            </a:r>
            <a:r>
              <a:rPr lang="en-US" dirty="0"/>
              <a:t> </a:t>
            </a:r>
            <a:r>
              <a:rPr lang="en-US" dirty="0" err="1"/>
              <a:t>ekonomskog</a:t>
            </a:r>
            <a:r>
              <a:rPr lang="en-US" dirty="0"/>
              <a:t> </a:t>
            </a:r>
            <a:r>
              <a:rPr lang="en-US" dirty="0" err="1"/>
              <a:t>razvoja</a:t>
            </a:r>
            <a:r>
              <a:rPr lang="en-US" dirty="0"/>
              <a:t>. </a:t>
            </a:r>
            <a:r>
              <a:rPr lang="en-US" dirty="0" err="1"/>
              <a:t>Ipak</a:t>
            </a:r>
            <a:r>
              <a:rPr lang="en-US" dirty="0"/>
              <a:t>, </a:t>
            </a:r>
            <a:r>
              <a:rPr lang="en-US" dirty="0" err="1"/>
              <a:t>moguće</a:t>
            </a:r>
            <a:r>
              <a:rPr lang="en-US" dirty="0"/>
              <a:t> je </a:t>
            </a:r>
            <a:r>
              <a:rPr lang="en-US" dirty="0" err="1"/>
              <a:t>izdvojiti</a:t>
            </a:r>
            <a:r>
              <a:rPr lang="en-US" dirty="0"/>
              <a:t> </a:t>
            </a:r>
            <a:r>
              <a:rPr lang="en-US" dirty="0" err="1"/>
              <a:t>određene</a:t>
            </a:r>
            <a:r>
              <a:rPr lang="en-US" dirty="0"/>
              <a:t> </a:t>
            </a:r>
            <a:r>
              <a:rPr lang="en-US" u="sng" dirty="0" err="1"/>
              <a:t>opšte</a:t>
            </a:r>
            <a:r>
              <a:rPr lang="en-US" u="sng" dirty="0"/>
              <a:t> </a:t>
            </a:r>
            <a:r>
              <a:rPr lang="en-US" u="sng" dirty="0" err="1"/>
              <a:t>funkcije</a:t>
            </a:r>
            <a:r>
              <a:rPr lang="en-US" u="sng" dirty="0"/>
              <a:t> </a:t>
            </a:r>
            <a:r>
              <a:rPr lang="en-US" u="sng" dirty="0" err="1"/>
              <a:t>sistema</a:t>
            </a:r>
            <a:r>
              <a:rPr lang="en-US" u="sng" dirty="0"/>
              <a:t> </a:t>
            </a:r>
            <a:r>
              <a:rPr lang="en-US" u="sng" dirty="0" err="1"/>
              <a:t>ekonomskih</a:t>
            </a:r>
            <a:r>
              <a:rPr lang="en-US" u="sng" dirty="0"/>
              <a:t> </a:t>
            </a:r>
            <a:r>
              <a:rPr lang="en-US" u="sng" dirty="0" err="1"/>
              <a:t>odnosa</a:t>
            </a:r>
            <a:r>
              <a:rPr lang="en-US" u="sng" dirty="0"/>
              <a:t> </a:t>
            </a:r>
            <a:r>
              <a:rPr lang="en-US" u="sng" dirty="0" err="1"/>
              <a:t>sa</a:t>
            </a:r>
            <a:r>
              <a:rPr lang="en-US" u="sng" dirty="0"/>
              <a:t> </a:t>
            </a:r>
            <a:r>
              <a:rPr lang="en-US" u="sng" dirty="0" err="1"/>
              <a:t>inostranstvom</a:t>
            </a:r>
            <a:r>
              <a:rPr lang="en-US" dirty="0"/>
              <a:t> (</a:t>
            </a:r>
            <a:r>
              <a:rPr lang="en-US" dirty="0" err="1"/>
              <a:t>Janiček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Krepl, 2009):</a:t>
            </a:r>
          </a:p>
          <a:p>
            <a:pPr lvl="1">
              <a:defRPr sz="2200"/>
            </a:pPr>
            <a:r>
              <a:rPr lang="en-US" i="1" dirty="0" err="1"/>
              <a:t>Transformaciona</a:t>
            </a:r>
            <a:r>
              <a:rPr lang="en-US" i="1" dirty="0"/>
              <a:t> </a:t>
            </a:r>
            <a:r>
              <a:rPr lang="en-US" i="1" dirty="0" err="1"/>
              <a:t>funkcija</a:t>
            </a:r>
            <a:r>
              <a:rPr lang="en-US" dirty="0"/>
              <a:t> - </a:t>
            </a:r>
            <a:r>
              <a:rPr lang="en-US" dirty="0" err="1"/>
              <a:t>predstavlja</a:t>
            </a:r>
            <a:r>
              <a:rPr lang="en-US" dirty="0"/>
              <a:t> </a:t>
            </a:r>
            <a:r>
              <a:rPr lang="en-US" dirty="0" err="1"/>
              <a:t>uticaj</a:t>
            </a:r>
            <a:r>
              <a:rPr lang="en-US" dirty="0"/>
              <a:t> </a:t>
            </a:r>
            <a:r>
              <a:rPr lang="en-US" dirty="0" err="1"/>
              <a:t>spoljne</a:t>
            </a:r>
            <a:r>
              <a:rPr lang="en-US" dirty="0"/>
              <a:t> </a:t>
            </a:r>
            <a:r>
              <a:rPr lang="en-US" dirty="0" err="1"/>
              <a:t>trgovine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kreiranje</a:t>
            </a:r>
            <a:r>
              <a:rPr lang="en-US" dirty="0"/>
              <a:t> </a:t>
            </a:r>
            <a:r>
              <a:rPr lang="en-US" dirty="0" err="1"/>
              <a:t>unutrašnje</a:t>
            </a:r>
            <a:r>
              <a:rPr lang="en-US" dirty="0"/>
              <a:t> </a:t>
            </a:r>
            <a:r>
              <a:rPr lang="en-US" dirty="0" err="1"/>
              <a:t>ekonomske</a:t>
            </a:r>
            <a:r>
              <a:rPr lang="en-US" dirty="0"/>
              <a:t> </a:t>
            </a:r>
            <a:r>
              <a:rPr lang="en-US" dirty="0" err="1"/>
              <a:t>ravnoteže</a:t>
            </a:r>
            <a:r>
              <a:rPr lang="en-US" dirty="0"/>
              <a:t>;</a:t>
            </a:r>
          </a:p>
          <a:p>
            <a:pPr lvl="1">
              <a:defRPr sz="2200"/>
            </a:pPr>
            <a:r>
              <a:rPr lang="en-US" i="1" dirty="0" err="1"/>
              <a:t>Funkcija</a:t>
            </a:r>
            <a:r>
              <a:rPr lang="en-US" i="1" dirty="0"/>
              <a:t> rasta </a:t>
            </a:r>
            <a:r>
              <a:rPr lang="en-US" dirty="0"/>
              <a:t>- </a:t>
            </a:r>
            <a:r>
              <a:rPr lang="en-US" dirty="0" err="1"/>
              <a:t>preko</a:t>
            </a:r>
            <a:r>
              <a:rPr lang="en-US" dirty="0"/>
              <a:t> </a:t>
            </a:r>
            <a:r>
              <a:rPr lang="en-US" dirty="0" err="1"/>
              <a:t>koje</a:t>
            </a:r>
            <a:r>
              <a:rPr lang="en-US" dirty="0"/>
              <a:t> se </a:t>
            </a:r>
            <a:r>
              <a:rPr lang="en-US" dirty="0" err="1"/>
              <a:t>se</a:t>
            </a:r>
            <a:r>
              <a:rPr lang="en-US" dirty="0"/>
              <a:t> u </a:t>
            </a:r>
            <a:r>
              <a:rPr lang="en-US" dirty="0" err="1"/>
              <a:t>izvesoj</a:t>
            </a:r>
            <a:r>
              <a:rPr lang="en-US" dirty="0"/>
              <a:t> meri </a:t>
            </a:r>
            <a:r>
              <a:rPr lang="en-US" dirty="0" err="1"/>
              <a:t>čuva</a:t>
            </a:r>
            <a:r>
              <a:rPr lang="en-US" dirty="0"/>
              <a:t> </a:t>
            </a:r>
            <a:r>
              <a:rPr lang="en-US" dirty="0" err="1"/>
              <a:t>domaća</a:t>
            </a:r>
            <a:r>
              <a:rPr lang="en-US" dirty="0"/>
              <a:t> </a:t>
            </a:r>
            <a:r>
              <a:rPr lang="en-US" dirty="0" err="1"/>
              <a:t>radna</a:t>
            </a:r>
            <a:r>
              <a:rPr lang="en-US" dirty="0"/>
              <a:t> </a:t>
            </a:r>
            <a:r>
              <a:rPr lang="en-US" dirty="0" err="1"/>
              <a:t>snaga</a:t>
            </a:r>
            <a:r>
              <a:rPr lang="en-US" dirty="0"/>
              <a:t>,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ostali</a:t>
            </a:r>
            <a:r>
              <a:rPr lang="en-US" dirty="0"/>
              <a:t> </a:t>
            </a:r>
            <a:r>
              <a:rPr lang="en-US" dirty="0" err="1"/>
              <a:t>faktori</a:t>
            </a:r>
            <a:r>
              <a:rPr lang="en-US" dirty="0"/>
              <a:t> </a:t>
            </a:r>
            <a:r>
              <a:rPr lang="en-US" dirty="0" err="1"/>
              <a:t>proizvodnje</a:t>
            </a:r>
            <a:r>
              <a:rPr lang="en-US" dirty="0"/>
              <a:t>, </a:t>
            </a:r>
            <a:r>
              <a:rPr lang="en-US" dirty="0" err="1"/>
              <a:t>korišćenjem</a:t>
            </a:r>
            <a:r>
              <a:rPr lang="en-US" dirty="0"/>
              <a:t> </a:t>
            </a:r>
            <a:r>
              <a:rPr lang="en-US" dirty="0" err="1"/>
              <a:t>internacionalne</a:t>
            </a:r>
            <a:r>
              <a:rPr lang="en-US" dirty="0"/>
              <a:t> </a:t>
            </a:r>
            <a:r>
              <a:rPr lang="en-US" dirty="0" err="1"/>
              <a:t>raspodele</a:t>
            </a:r>
            <a:r>
              <a:rPr lang="en-US" dirty="0"/>
              <a:t> </a:t>
            </a:r>
            <a:r>
              <a:rPr lang="en-US" dirty="0" err="1"/>
              <a:t>radne</a:t>
            </a:r>
            <a:r>
              <a:rPr lang="en-US" dirty="0"/>
              <a:t> </a:t>
            </a:r>
            <a:r>
              <a:rPr lang="en-US" dirty="0" err="1"/>
              <a:t>snage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međunarodno</a:t>
            </a:r>
            <a:r>
              <a:rPr lang="en-US" dirty="0"/>
              <a:t> </a:t>
            </a:r>
            <a:r>
              <a:rPr lang="en-US" dirty="0" err="1"/>
              <a:t>tržište</a:t>
            </a:r>
            <a:r>
              <a:rPr lang="en-US" dirty="0"/>
              <a:t> </a:t>
            </a:r>
            <a:r>
              <a:rPr lang="en-US" dirty="0" err="1"/>
              <a:t>sirovina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kapitala</a:t>
            </a:r>
            <a:endParaRPr lang="en-US" dirty="0"/>
          </a:p>
          <a:p>
            <a:pPr lvl="1">
              <a:defRPr sz="2200"/>
            </a:pPr>
            <a:r>
              <a:rPr lang="en-US" i="1" dirty="0" err="1"/>
              <a:t>Spoljna</a:t>
            </a:r>
            <a:r>
              <a:rPr lang="en-US" i="1" dirty="0"/>
              <a:t> </a:t>
            </a:r>
            <a:r>
              <a:rPr lang="en-US" i="1" dirty="0" err="1"/>
              <a:t>trgovina</a:t>
            </a:r>
            <a:r>
              <a:rPr lang="en-US" i="1" dirty="0"/>
              <a:t> </a:t>
            </a:r>
            <a:r>
              <a:rPr lang="en-US" dirty="0" err="1"/>
              <a:t>može</a:t>
            </a:r>
            <a:r>
              <a:rPr lang="en-US" dirty="0"/>
              <a:t> da </a:t>
            </a:r>
            <a:r>
              <a:rPr lang="en-US" dirty="0" err="1"/>
              <a:t>deluje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i="1" dirty="0" err="1"/>
              <a:t>barijera</a:t>
            </a:r>
            <a:r>
              <a:rPr lang="en-US" dirty="0"/>
              <a:t> </a:t>
            </a:r>
            <a:r>
              <a:rPr lang="en-US" dirty="0" err="1"/>
              <a:t>domaćeg</a:t>
            </a:r>
            <a:r>
              <a:rPr lang="en-US" dirty="0"/>
              <a:t> </a:t>
            </a:r>
            <a:r>
              <a:rPr lang="en-US" dirty="0" err="1"/>
              <a:t>ekonomskog</a:t>
            </a:r>
            <a:r>
              <a:rPr lang="en-US" dirty="0"/>
              <a:t> rasta</a:t>
            </a:r>
          </a:p>
          <a:p>
            <a:pPr lvl="1">
              <a:defRPr sz="2200"/>
            </a:pPr>
            <a:r>
              <a:rPr lang="en-US" dirty="0" err="1"/>
              <a:t>Postoji</a:t>
            </a:r>
            <a:r>
              <a:rPr lang="en-US" dirty="0"/>
              <a:t> </a:t>
            </a:r>
            <a:r>
              <a:rPr lang="en-US" dirty="0" err="1"/>
              <a:t>međusobna</a:t>
            </a:r>
            <a:r>
              <a:rPr lang="en-US" dirty="0"/>
              <a:t> </a:t>
            </a:r>
            <a:r>
              <a:rPr lang="en-US" dirty="0" err="1"/>
              <a:t>interakcija</a:t>
            </a:r>
            <a:r>
              <a:rPr lang="en-US" dirty="0"/>
              <a:t> </a:t>
            </a:r>
            <a:r>
              <a:rPr lang="en-US" dirty="0" err="1"/>
              <a:t>između</a:t>
            </a:r>
            <a:r>
              <a:rPr lang="en-US" dirty="0"/>
              <a:t> rasta (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opadanja</a:t>
            </a:r>
            <a:r>
              <a:rPr lang="en-US" dirty="0"/>
              <a:t>) </a:t>
            </a:r>
            <a:r>
              <a:rPr lang="en-US" dirty="0" err="1"/>
              <a:t>nacionalnog</a:t>
            </a:r>
            <a:r>
              <a:rPr lang="en-US" dirty="0"/>
              <a:t> </a:t>
            </a:r>
            <a:r>
              <a:rPr lang="en-US" dirty="0" err="1"/>
              <a:t>dohotka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porasta</a:t>
            </a:r>
            <a:r>
              <a:rPr lang="en-US" dirty="0"/>
              <a:t> (</a:t>
            </a:r>
            <a:r>
              <a:rPr lang="en-US" dirty="0" err="1"/>
              <a:t>ili</a:t>
            </a:r>
            <a:r>
              <a:rPr lang="en-US" dirty="0"/>
              <a:t> </a:t>
            </a:r>
            <a:r>
              <a:rPr lang="en-US" dirty="0" err="1"/>
              <a:t>opadanja</a:t>
            </a:r>
            <a:r>
              <a:rPr lang="en-US" dirty="0"/>
              <a:t>) </a:t>
            </a:r>
            <a:r>
              <a:rPr lang="en-US" dirty="0" err="1"/>
              <a:t>izvoza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Textbox1">
            <a:extLst>
              <a:ext uri="{FF2B5EF4-FFF2-40B4-BE49-F238E27FC236}">
                <a16:creationId xmlns:a16="http://schemas.microsoft.com/office/drawing/2014/main" id="{FB41F6AE-AD66-AE80-B343-CE6AF568E6E2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AAAALonAAAWNAAAaikAABAgAAAmAAAACAAAAP//////////"/>
              </a:ext>
            </a:extLst>
          </p:cNvSpPr>
          <p:nvPr/>
        </p:nvSpPr>
        <p:spPr>
          <a:xfrm>
            <a:off x="102637" y="6492875"/>
            <a:ext cx="846709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>
                <a:solidFill>
                  <a:srgbClr val="000000"/>
                </a:solidFill>
                <a:latin typeface="times" charset="0"/>
                <a:ea typeface="times" charset="0"/>
                <a:cs typeface="times" charset="0"/>
              </a:defRPr>
            </a:pPr>
            <a:r>
              <a:rPr dirty="0"/>
              <a:t> V. </a:t>
            </a:r>
            <a:r>
              <a:rPr dirty="0" err="1"/>
              <a:t>Jeníččk</a:t>
            </a:r>
            <a:r>
              <a:rPr dirty="0"/>
              <a:t>, V. Krepl,  The role of foreign trade and its effects,  Agric. Econ. ––</a:t>
            </a:r>
            <a:r>
              <a:rPr dirty="0" err="1"/>
              <a:t>czech</a:t>
            </a:r>
            <a:r>
              <a:rPr dirty="0"/>
              <a:t>, </a:t>
            </a:r>
            <a:r>
              <a:rPr i="1" dirty="0"/>
              <a:t>55</a:t>
            </a:r>
            <a:r>
              <a:rPr dirty="0"/>
              <a:t>, 2009 (5): 211––20</a:t>
            </a:r>
          </a:p>
        </p:txBody>
      </p:sp>
    </p:spTree>
    <p:extLst>
      <p:ext uri="{BB962C8B-B14F-4D97-AF65-F5344CB8AC3E}">
        <p14:creationId xmlns:p14="http://schemas.microsoft.com/office/powerpoint/2010/main" val="594041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27AA4-326A-FED0-A391-23CA5553E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9939D-0120-3156-BF5A-D7C12CC88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Latn-RS" sz="4400" b="1" i="0" u="none" strike="noStrike" dirty="0">
                <a:ea typeface="Calibri"/>
                <a:cs typeface="Calibri"/>
                <a:sym typeface="Calibri"/>
              </a:rPr>
              <a:t>Ekonomski odnosi sa inostranstvom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B924A-BEAF-0040-8409-6DFE030C6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r>
              <a:rPr lang="en-US" dirty="0" err="1"/>
              <a:t>Najveću</a:t>
            </a:r>
            <a:r>
              <a:rPr lang="en-US" dirty="0"/>
              <a:t>  </a:t>
            </a:r>
            <a:r>
              <a:rPr lang="en-US" dirty="0" err="1"/>
              <a:t>komparativnu</a:t>
            </a:r>
            <a:r>
              <a:rPr lang="en-US" dirty="0"/>
              <a:t> </a:t>
            </a:r>
            <a:r>
              <a:rPr lang="en-US" dirty="0" err="1"/>
              <a:t>prednost</a:t>
            </a:r>
            <a:r>
              <a:rPr lang="en-US" dirty="0"/>
              <a:t> (pa </a:t>
            </a:r>
            <a:r>
              <a:rPr lang="en-US" dirty="0" err="1"/>
              <a:t>samim</a:t>
            </a:r>
            <a:r>
              <a:rPr lang="en-US" dirty="0"/>
              <a:t> time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najveće</a:t>
            </a:r>
            <a:r>
              <a:rPr lang="en-US" dirty="0"/>
              <a:t> </a:t>
            </a:r>
            <a:r>
              <a:rPr lang="en-US" dirty="0" err="1"/>
              <a:t>mogućnosti</a:t>
            </a:r>
            <a:r>
              <a:rPr lang="en-US" dirty="0"/>
              <a:t> </a:t>
            </a:r>
            <a:r>
              <a:rPr lang="en-US" dirty="0" err="1"/>
              <a:t>izvoza</a:t>
            </a:r>
            <a:r>
              <a:rPr lang="en-US" dirty="0"/>
              <a:t>) </a:t>
            </a:r>
            <a:r>
              <a:rPr lang="en-US" dirty="0" err="1"/>
              <a:t>imaju</a:t>
            </a:r>
            <a:r>
              <a:rPr lang="en-US" dirty="0"/>
              <a:t> </a:t>
            </a:r>
            <a:r>
              <a:rPr lang="en-US" dirty="0" err="1"/>
              <a:t>zemlje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najvećim</a:t>
            </a:r>
            <a:r>
              <a:rPr lang="en-US" dirty="0"/>
              <a:t> </a:t>
            </a:r>
            <a:r>
              <a:rPr lang="en-US" dirty="0" err="1"/>
              <a:t>nivoom</a:t>
            </a:r>
            <a:r>
              <a:rPr lang="en-US" dirty="0"/>
              <a:t> </a:t>
            </a:r>
            <a:r>
              <a:rPr lang="en-US" dirty="0" err="1"/>
              <a:t>tehnološkog</a:t>
            </a:r>
            <a:r>
              <a:rPr lang="en-US" dirty="0"/>
              <a:t> </a:t>
            </a:r>
            <a:r>
              <a:rPr lang="en-US" dirty="0" err="1"/>
              <a:t>razvoja</a:t>
            </a:r>
            <a:endParaRPr lang="en-US" dirty="0"/>
          </a:p>
          <a:p>
            <a:r>
              <a:rPr lang="en-US" dirty="0" err="1"/>
              <a:t>Tehnološki</a:t>
            </a:r>
            <a:r>
              <a:rPr lang="en-US" dirty="0"/>
              <a:t> </a:t>
            </a:r>
            <a:r>
              <a:rPr lang="en-US" dirty="0" err="1"/>
              <a:t>jaz</a:t>
            </a:r>
            <a:r>
              <a:rPr lang="en-US" dirty="0"/>
              <a:t> - </a:t>
            </a:r>
            <a:r>
              <a:rPr lang="en-US" dirty="0" err="1"/>
              <a:t>Određeni</a:t>
            </a:r>
            <a:r>
              <a:rPr lang="en-US" dirty="0"/>
              <a:t> novi </a:t>
            </a:r>
            <a:r>
              <a:rPr lang="en-US" dirty="0" err="1"/>
              <a:t>proizvod</a:t>
            </a:r>
            <a:r>
              <a:rPr lang="en-US" dirty="0"/>
              <a:t>, koji se </a:t>
            </a:r>
            <a:r>
              <a:rPr lang="en-US" dirty="0" err="1"/>
              <a:t>izvozi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zemlje</a:t>
            </a:r>
            <a:r>
              <a:rPr lang="en-US" dirty="0"/>
              <a:t> A u </a:t>
            </a:r>
            <a:r>
              <a:rPr lang="en-US" dirty="0" err="1"/>
              <a:t>zemlju</a:t>
            </a:r>
            <a:r>
              <a:rPr lang="en-US" dirty="0"/>
              <a:t> B, </a:t>
            </a:r>
            <a:r>
              <a:rPr lang="en-US" dirty="0" err="1"/>
              <a:t>može</a:t>
            </a:r>
            <a:r>
              <a:rPr lang="en-US" dirty="0"/>
              <a:t> </a:t>
            </a:r>
            <a:r>
              <a:rPr lang="en-US" dirty="0" err="1"/>
              <a:t>održati</a:t>
            </a:r>
            <a:r>
              <a:rPr lang="en-US" dirty="0"/>
              <a:t> </a:t>
            </a:r>
            <a:r>
              <a:rPr lang="en-US" dirty="0" err="1"/>
              <a:t>komparativnu</a:t>
            </a:r>
            <a:r>
              <a:rPr lang="en-US" dirty="0"/>
              <a:t> </a:t>
            </a:r>
            <a:r>
              <a:rPr lang="en-US" dirty="0" err="1"/>
              <a:t>prednost</a:t>
            </a:r>
            <a:r>
              <a:rPr lang="en-US" dirty="0"/>
              <a:t> </a:t>
            </a:r>
            <a:r>
              <a:rPr lang="en-US" dirty="0" err="1"/>
              <a:t>samo</a:t>
            </a:r>
            <a:r>
              <a:rPr lang="en-US" dirty="0"/>
              <a:t> </a:t>
            </a:r>
            <a:r>
              <a:rPr lang="en-US" dirty="0" err="1"/>
              <a:t>dok</a:t>
            </a:r>
            <a:r>
              <a:rPr lang="en-US" dirty="0"/>
              <a:t> </a:t>
            </a:r>
            <a:r>
              <a:rPr lang="en-US" dirty="0" err="1"/>
              <a:t>domaći</a:t>
            </a:r>
            <a:r>
              <a:rPr lang="en-US" dirty="0"/>
              <a:t> </a:t>
            </a:r>
            <a:r>
              <a:rPr lang="en-US" dirty="0" err="1"/>
              <a:t>proizvođači</a:t>
            </a:r>
            <a:r>
              <a:rPr lang="en-US" dirty="0"/>
              <a:t> ne </a:t>
            </a:r>
            <a:r>
              <a:rPr lang="en-US" dirty="0" err="1"/>
              <a:t>postanu</a:t>
            </a:r>
            <a:r>
              <a:rPr lang="en-US" dirty="0"/>
              <a:t> </a:t>
            </a:r>
            <a:r>
              <a:rPr lang="en-US" dirty="0" err="1"/>
              <a:t>dovoljno</a:t>
            </a:r>
            <a:r>
              <a:rPr lang="en-US" dirty="0"/>
              <a:t> </a:t>
            </a:r>
            <a:r>
              <a:rPr lang="en-US" dirty="0" err="1"/>
              <a:t>kompetentni</a:t>
            </a:r>
            <a:r>
              <a:rPr lang="en-US" dirty="0"/>
              <a:t> da </a:t>
            </a:r>
            <a:r>
              <a:rPr lang="en-US" dirty="0" err="1"/>
              <a:t>pokrenu</a:t>
            </a:r>
            <a:r>
              <a:rPr lang="en-US" dirty="0"/>
              <a:t> </a:t>
            </a:r>
            <a:r>
              <a:rPr lang="en-US" dirty="0" err="1"/>
              <a:t>sopstvenu</a:t>
            </a:r>
            <a:r>
              <a:rPr lang="en-US" dirty="0"/>
              <a:t> </a:t>
            </a:r>
            <a:r>
              <a:rPr lang="en-US" dirty="0" err="1"/>
              <a:t>proizvodnju</a:t>
            </a:r>
            <a:endParaRPr lang="en-US" dirty="0"/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4" name="Textbox1">
            <a:extLst>
              <a:ext uri="{FF2B5EF4-FFF2-40B4-BE49-F238E27FC236}">
                <a16:creationId xmlns:a16="http://schemas.microsoft.com/office/drawing/2014/main" id="{E81853CC-E484-4878-3750-83CBAC322B83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AAAALonAAAWNAAAaikAABAgAAAmAAAACAAAAP//////////"/>
              </a:ext>
            </a:extLst>
          </p:cNvSpPr>
          <p:nvPr/>
        </p:nvSpPr>
        <p:spPr>
          <a:xfrm>
            <a:off x="102637" y="6492875"/>
            <a:ext cx="8467090" cy="274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>
                <a:solidFill>
                  <a:srgbClr val="000000"/>
                </a:solidFill>
                <a:latin typeface="times" charset="0"/>
                <a:ea typeface="times" charset="0"/>
                <a:cs typeface="times" charset="0"/>
              </a:defRPr>
            </a:pPr>
            <a:r>
              <a:rPr dirty="0"/>
              <a:t> V. </a:t>
            </a:r>
            <a:r>
              <a:rPr dirty="0" err="1"/>
              <a:t>Jeníččk</a:t>
            </a:r>
            <a:r>
              <a:rPr dirty="0"/>
              <a:t>, V. Krepl,  The role of foreign trade and its effects,  Agric. Econ. ––</a:t>
            </a:r>
            <a:r>
              <a:rPr dirty="0" err="1"/>
              <a:t>czech</a:t>
            </a:r>
            <a:r>
              <a:rPr dirty="0"/>
              <a:t>, </a:t>
            </a:r>
            <a:r>
              <a:rPr i="1" dirty="0"/>
              <a:t>55</a:t>
            </a:r>
            <a:r>
              <a:rPr dirty="0"/>
              <a:t>, 2009 (5): 211––20</a:t>
            </a:r>
          </a:p>
        </p:txBody>
      </p:sp>
    </p:spTree>
    <p:extLst>
      <p:ext uri="{BB962C8B-B14F-4D97-AF65-F5344CB8AC3E}">
        <p14:creationId xmlns:p14="http://schemas.microsoft.com/office/powerpoint/2010/main" val="2138542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Text1">
            <a:extLst>
              <a:ext uri="{FF2B5EF4-FFF2-40B4-BE49-F238E27FC236}">
                <a16:creationId xmlns:a16="http://schemas.microsoft.com/office/drawing/2014/main" id="{9ABDE187-A8B7-9335-BF11-B0C9684EE1E5}"/>
              </a:ext>
            </a:extLst>
          </p:cNvPr>
          <p:cNvPicPr>
            <a:picLocks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HYJAAAAAAAAQDgAAIAoAAAQAAAAJgAAAAgAAAABgQAA/////w=="/>
              </a:ext>
            </a:extLst>
          </p:cNvPicPr>
          <p:nvPr/>
        </p:nvPicPr>
        <p:blipFill>
          <a:blip r:embed="rId2"/>
          <a:srcRect b="4053"/>
          <a:stretch>
            <a:fillRect/>
          </a:stretch>
        </p:blipFill>
        <p:spPr>
          <a:xfrm>
            <a:off x="2788272" y="0"/>
            <a:ext cx="7606030" cy="6316824"/>
          </a:xfrm>
          <a:prstGeom prst="rect">
            <a:avLst/>
          </a:prstGeom>
          <a:noFill/>
          <a:ln>
            <a:noFill/>
          </a:ln>
          <a:effectLst/>
        </p:spPr>
      </p:pic>
      <p:sp useBgFill="1">
        <p:nvSpPr>
          <p:cNvPr id="5" name="Textbox1">
            <a:extLst>
              <a:ext uri="{FF2B5EF4-FFF2-40B4-BE49-F238E27FC236}">
                <a16:creationId xmlns:a16="http://schemas.microsoft.com/office/drawing/2014/main" id="{6DB52195-8BAA-CCF3-A8CE-3475509E6698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8spYhMAAAAlAAAAEgAAAA8BAAAAkAAAAEgAAACQAAAASAAAAAAAAAAAAAAAAAAAAAEAAABQAAAAAAAAAAAA4D8AAAAAAADgPwAAAAAAAOA/AAAAAAAA4D8AAAAAAADgPwAAAAAAAOA/AAAAAAAA4D8AAAAAAADgPwAAAAAAAOA/AAAAAAAA4D8CAAAAjAAAAAEAAAAJ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AAAAALMmAACcKAAAMCoAABAAAAAmAAAACAAAAP//////////"/>
              </a:ext>
            </a:extLst>
          </p:cNvSpPr>
          <p:nvPr/>
        </p:nvSpPr>
        <p:spPr>
          <a:xfrm>
            <a:off x="6342483" y="6290945"/>
            <a:ext cx="5849517" cy="567055"/>
          </a:xfrm>
          <a:prstGeom prst="rect">
            <a:avLst/>
          </a:prstGeom>
          <a:ln>
            <a:noFill/>
          </a:ln>
          <a:effectLst/>
        </p:spPr>
        <p:txBody>
          <a:bodyPr vert="horz" wrap="square" numCol="1" anchor="t"/>
          <a:lstStyle/>
          <a:p>
            <a:r>
              <a:rPr dirty="0"/>
              <a:t>Izvor: </a:t>
            </a:r>
            <a:r>
              <a:rPr sz="1000" dirty="0">
                <a:solidFill>
                  <a:srgbClr val="000000"/>
                </a:solidFill>
              </a:rPr>
              <a:t> </a:t>
            </a:r>
            <a:r>
              <a:rPr sz="1000" dirty="0">
                <a:solidFill>
                  <a:srgbClr val="000000"/>
                </a:solidFill>
                <a:latin typeface="WarnockPro-Regular" charset="0"/>
                <a:ea typeface="WarnockPro-Regular" charset="0"/>
                <a:cs typeface="WarnockPro-Regular" charset="0"/>
              </a:rPr>
              <a:t>Wels L.T. (1972): The Product Life cycle and international Trade. Harvard Business School Press,</a:t>
            </a:r>
            <a:endParaRPr lang="en-US" sz="1000" dirty="0">
              <a:solidFill>
                <a:srgbClr val="000000"/>
              </a:solidFill>
              <a:latin typeface="WarnockPro-Regular" charset="0"/>
              <a:ea typeface="WarnockPro-Regular" charset="0"/>
              <a:cs typeface="WarnockPro-Regular" charset="0"/>
            </a:endParaRPr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000">
                <a:solidFill>
                  <a:srgbClr val="000000"/>
                </a:solidFill>
                <a:latin typeface="WarnockPro-Regular" charset="0"/>
                <a:ea typeface="WarnockPro-Regular" charset="0"/>
                <a:cs typeface="WarnockPro-Regular" charset="0"/>
              </a:defRPr>
            </a:pPr>
            <a:r>
              <a:rPr lang="en-US" dirty="0"/>
              <a:t>USA; </a:t>
            </a:r>
            <a:r>
              <a:rPr lang="en-US" dirty="0" err="1"/>
              <a:t>iSBN</a:t>
            </a:r>
            <a:r>
              <a:rPr lang="en-US" dirty="0"/>
              <a:t> 978-0875840956.</a:t>
            </a:r>
          </a:p>
        </p:txBody>
      </p:sp>
    </p:spTree>
    <p:extLst>
      <p:ext uri="{BB962C8B-B14F-4D97-AF65-F5344CB8AC3E}">
        <p14:creationId xmlns:p14="http://schemas.microsoft.com/office/powerpoint/2010/main" val="3683663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CF552E-B41B-363A-42FE-EDF6EB263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B7241-7034-F226-7E18-17FE6EB7C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Ekonomski</a:t>
            </a:r>
            <a:r>
              <a:rPr lang="en-US" b="1" dirty="0"/>
              <a:t> </a:t>
            </a:r>
            <a:r>
              <a:rPr lang="en-US" b="1" dirty="0" err="1"/>
              <a:t>odnosi</a:t>
            </a:r>
            <a:r>
              <a:rPr lang="en-US" b="1" dirty="0"/>
              <a:t> </a:t>
            </a:r>
            <a:r>
              <a:rPr lang="en-US" b="1" dirty="0" err="1"/>
              <a:t>sa</a:t>
            </a:r>
            <a:r>
              <a:rPr lang="en-US" b="1" dirty="0"/>
              <a:t> </a:t>
            </a:r>
            <a:r>
              <a:rPr lang="en-US" b="1" dirty="0" err="1"/>
              <a:t>inostranstvom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537CE-BEC1-223B-DC25-5BBCE7182D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r>
              <a:rPr lang="en-US" dirty="0" err="1"/>
              <a:t>Internacionalno</a:t>
            </a:r>
            <a:r>
              <a:rPr lang="en-US" dirty="0"/>
              <a:t> se </a:t>
            </a:r>
            <a:r>
              <a:rPr lang="en-US" dirty="0" err="1"/>
              <a:t>koristi</a:t>
            </a:r>
            <a:r>
              <a:rPr lang="en-US" dirty="0"/>
              <a:t> </a:t>
            </a:r>
            <a:r>
              <a:rPr lang="en-US" dirty="0" err="1"/>
              <a:t>indikator</a:t>
            </a:r>
            <a:r>
              <a:rPr lang="en-US" dirty="0"/>
              <a:t> </a:t>
            </a:r>
            <a:r>
              <a:rPr lang="en-US" dirty="0" err="1"/>
              <a:t>procene</a:t>
            </a:r>
            <a:r>
              <a:rPr lang="en-US" dirty="0"/>
              <a:t> </a:t>
            </a:r>
            <a:r>
              <a:rPr lang="en-US" dirty="0" err="1"/>
              <a:t>uticaja</a:t>
            </a:r>
            <a:r>
              <a:rPr lang="en-US" dirty="0"/>
              <a:t> </a:t>
            </a:r>
            <a:r>
              <a:rPr lang="en-US" dirty="0" err="1"/>
              <a:t>razvijenosti</a:t>
            </a:r>
            <a:r>
              <a:rPr lang="en-US" dirty="0"/>
              <a:t> </a:t>
            </a:r>
            <a:r>
              <a:rPr lang="en-US" dirty="0" err="1"/>
              <a:t>spoljne</a:t>
            </a:r>
            <a:r>
              <a:rPr lang="en-US" dirty="0"/>
              <a:t> </a:t>
            </a:r>
            <a:r>
              <a:rPr lang="en-US" dirty="0" err="1"/>
              <a:t>trgovine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nacionalnu</a:t>
            </a:r>
            <a:r>
              <a:rPr lang="en-US" dirty="0"/>
              <a:t> </a:t>
            </a:r>
            <a:r>
              <a:rPr lang="en-US" dirty="0" err="1"/>
              <a:t>ekonomiju</a:t>
            </a:r>
            <a:r>
              <a:rPr lang="en-US" dirty="0"/>
              <a:t> (TT - terms of trade index):</a:t>
            </a:r>
          </a:p>
          <a:p>
            <a:endParaRPr lang="en-US" dirty="0"/>
          </a:p>
          <a:p>
            <a:r>
              <a:rPr lang="en-US" dirty="0"/>
              <a:t>TT =          x 100 </a:t>
            </a:r>
          </a:p>
          <a:p>
            <a:pPr marL="0" indent="0">
              <a:buNone/>
            </a:pPr>
            <a:endParaRPr lang="sr-Latn-RS" dirty="0"/>
          </a:p>
          <a:p>
            <a:pPr marL="0" indent="0">
              <a:buNone/>
            </a:pPr>
            <a:r>
              <a:rPr lang="en-US" dirty="0" err="1"/>
              <a:t>Gde</a:t>
            </a:r>
            <a:r>
              <a:rPr lang="en-US" dirty="0"/>
              <a:t> </a:t>
            </a:r>
            <a:r>
              <a:rPr lang="en-US" dirty="0" err="1"/>
              <a:t>su</a:t>
            </a:r>
            <a:r>
              <a:rPr lang="en-US" dirty="0"/>
              <a:t>: </a:t>
            </a:r>
          </a:p>
          <a:p>
            <a:pPr lvl="1"/>
            <a:r>
              <a:rPr lang="en-US" dirty="0" err="1"/>
              <a:t>P</a:t>
            </a:r>
            <a:r>
              <a:rPr lang="en-US" baseline="-10000" dirty="0" err="1"/>
              <a:t>ex</a:t>
            </a:r>
            <a:r>
              <a:rPr lang="en-US" dirty="0"/>
              <a:t> - index </a:t>
            </a:r>
            <a:r>
              <a:rPr lang="en-US" dirty="0" err="1"/>
              <a:t>cena</a:t>
            </a:r>
            <a:r>
              <a:rPr lang="en-US" dirty="0"/>
              <a:t> </a:t>
            </a:r>
            <a:r>
              <a:rPr lang="en-US" dirty="0" err="1"/>
              <a:t>izvoza</a:t>
            </a:r>
            <a:endParaRPr lang="en-US" dirty="0"/>
          </a:p>
          <a:p>
            <a:pPr lvl="1"/>
            <a:r>
              <a:rPr lang="en-US" dirty="0"/>
              <a:t>P</a:t>
            </a:r>
            <a:r>
              <a:rPr lang="en-US" baseline="-10000" dirty="0"/>
              <a:t>im</a:t>
            </a:r>
            <a:r>
              <a:rPr lang="en-US" dirty="0"/>
              <a:t> - index </a:t>
            </a:r>
            <a:r>
              <a:rPr lang="en-US" dirty="0" err="1"/>
              <a:t>cena</a:t>
            </a:r>
            <a:r>
              <a:rPr lang="en-US" dirty="0"/>
              <a:t> </a:t>
            </a:r>
            <a:r>
              <a:rPr lang="en-US" dirty="0" err="1"/>
              <a:t>uvoza</a:t>
            </a:r>
            <a:endParaRPr lang="en-US" dirty="0"/>
          </a:p>
          <a:p>
            <a:r>
              <a:rPr lang="en-US" dirty="0" err="1"/>
              <a:t>Poželjno</a:t>
            </a:r>
            <a:r>
              <a:rPr lang="en-US" dirty="0"/>
              <a:t> je da </a:t>
            </a:r>
            <a:r>
              <a:rPr lang="en-US" dirty="0" err="1"/>
              <a:t>vrednost</a:t>
            </a:r>
            <a:r>
              <a:rPr lang="en-US" dirty="0"/>
              <a:t> TT </a:t>
            </a:r>
            <a:r>
              <a:rPr lang="en-US" dirty="0" err="1"/>
              <a:t>bude</a:t>
            </a:r>
            <a:r>
              <a:rPr lang="en-US" dirty="0"/>
              <a:t> &gt; 100</a:t>
            </a:r>
          </a:p>
          <a:p>
            <a:pPr marL="0" indent="0">
              <a:buNone/>
            </a:pP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graphicFrame>
        <p:nvGraphicFramePr>
          <p:cNvPr id="4" name="OLEObject1">
            <a:extLst>
              <a:ext uri="{FF2B5EF4-FFF2-40B4-BE49-F238E27FC236}">
                <a16:creationId xmlns:a16="http://schemas.microsoft.com/office/drawing/2014/main" id="{63330540-F44F-EA2A-C58C-01B7573C4108}"/>
              </a:ext>
            </a:extLst>
          </p:cNvPr>
          <p:cNvGraphicFramePr>
            <a:graphicFrameLocks noChangeAspect="1"/>
            <a:extLst>
              <a:ext uri="smNativeData">
                <pr:smNativeData xmlns="" xmlns:p14="http://schemas.microsoft.com/office/powerpoint/2010/main" xmlns:pr="smNativeData" val="SMDATA_18_Z8spYhMAAAAlAAAANw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IAAAD3+/cAAAAAAAAAAAAAAAAAAAAAAAAAAABkAAAAZAAAAAEAAAAjAAAABAAAAGQAAAAXAAAAFAAAAAAAAAAAAAAA/38AAP9/AAAAAAAACQAAAAQAAAAAAAAkDAAAABAAAAAAAAAAAAAAAAAAAAAAAAAAHgAAAGgAAAAAAAAAAAAAAAAAAAAAAAAAAAAAABAnAAAQJwAAAAAAAAAAAAAAAAAAAAAAAAAAAAAAAAAAAAAAAAAAAAAUAAAAAAAAAMDA/wAAAAAAZAAAADIAAAAAAAAAZAAAAAAAAAB/f38AAA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9/v3ACEAAAAYAAAAFAAAAFsKAACYFgAArw0AAEAc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2986530507"/>
              </p:ext>
            </p:extLst>
          </p:nvPr>
        </p:nvGraphicFramePr>
        <p:xfrm>
          <a:off x="1907320" y="2969260"/>
          <a:ext cx="541020" cy="9194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.SMEE2" r:id="rId3" imgW="4914900" imgH="9448800" progId="Equation.SMEE2">
                  <p:embed/>
                </p:oleObj>
              </mc:Choice>
              <mc:Fallback>
                <p:oleObj name="Equation.SMEE2" r:id="rId3" imgW="4914900" imgH="9448800" progId="Equation.SMEE2">
                  <p:embed/>
                  <p:pic>
                    <p:nvPicPr>
                      <p:cNvPr id="4" name="OLEObject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320" y="2969260"/>
                        <a:ext cx="541020" cy="9194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0627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E946F-BC8F-53E5-469C-EE1CEC44C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99053-282C-E36E-6C63-9A7BD2069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Ekonomski</a:t>
            </a:r>
            <a:r>
              <a:rPr lang="en-US" b="1" dirty="0"/>
              <a:t> </a:t>
            </a:r>
            <a:r>
              <a:rPr lang="en-US" b="1" dirty="0" err="1"/>
              <a:t>odnosi</a:t>
            </a:r>
            <a:r>
              <a:rPr lang="en-US" b="1" dirty="0"/>
              <a:t> </a:t>
            </a:r>
            <a:r>
              <a:rPr lang="en-US" b="1" dirty="0" err="1"/>
              <a:t>sa</a:t>
            </a:r>
            <a:r>
              <a:rPr lang="en-US" b="1" dirty="0"/>
              <a:t> </a:t>
            </a:r>
            <a:r>
              <a:rPr lang="en-US" b="1" dirty="0" err="1"/>
              <a:t>inostranstvom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81418-E383-EDD1-A656-455217FBF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9608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EUROSTAT </a:t>
            </a:r>
            <a:r>
              <a:rPr lang="en-US" dirty="0" err="1"/>
              <a:t>baza</a:t>
            </a:r>
            <a:r>
              <a:rPr lang="en-US" dirty="0"/>
              <a:t> za TT </a:t>
            </a:r>
            <a:r>
              <a:rPr lang="en-US" dirty="0" err="1"/>
              <a:t>vrednosti</a:t>
            </a:r>
            <a:r>
              <a:rPr lang="en-US" dirty="0"/>
              <a:t> za </a:t>
            </a:r>
            <a:r>
              <a:rPr lang="en-US" dirty="0" err="1"/>
              <a:t>zemlje</a:t>
            </a:r>
            <a:r>
              <a:rPr lang="en-US" dirty="0"/>
              <a:t> </a:t>
            </a:r>
            <a:r>
              <a:rPr lang="en-US" dirty="0" err="1"/>
              <a:t>kandidate</a:t>
            </a:r>
            <a:r>
              <a:rPr lang="en-US" dirty="0"/>
              <a:t>:</a:t>
            </a:r>
          </a:p>
          <a:p>
            <a:pPr marL="457200" lvl="1" indent="0">
              <a:buNone/>
              <a:defRPr u="sng">
                <a:solidFill>
                  <a:schemeClr val="hlink"/>
                </a:solidFill>
                <a:hlinkClick r:id="rId2"/>
              </a:defRPr>
            </a:pPr>
            <a:r>
              <a:rPr lang="en-US" dirty="0">
                <a:hlinkClick r:id="rId3"/>
              </a:rPr>
              <a:t>https://db.nomics.world/Eurostat/cpc_ettot?utm_source=chatgpt.com</a:t>
            </a:r>
            <a:endParaRPr lang="sr-Latn-RS" dirty="0"/>
          </a:p>
          <a:p>
            <a:pPr marL="457200" lvl="1" indent="0">
              <a:buNone/>
              <a:defRPr u="sng">
                <a:solidFill>
                  <a:schemeClr val="hlink"/>
                </a:solidFill>
                <a:hlinkClick r:id="rId2"/>
              </a:defRPr>
            </a:pPr>
            <a:endParaRPr lang="sr-Latn-RS" dirty="0"/>
          </a:p>
          <a:p>
            <a:pPr marL="0" indent="0">
              <a:buNone/>
              <a:defRPr u="sng">
                <a:solidFill>
                  <a:schemeClr val="hlink"/>
                </a:solidFill>
              </a:defRPr>
            </a:pPr>
            <a:r>
              <a:rPr lang="en-US" dirty="0"/>
              <a:t>EUROSTAT </a:t>
            </a:r>
            <a:r>
              <a:rPr lang="en-US" dirty="0" err="1"/>
              <a:t>baza</a:t>
            </a:r>
            <a:r>
              <a:rPr lang="en-US" dirty="0"/>
              <a:t> za TT </a:t>
            </a:r>
            <a:r>
              <a:rPr lang="en-US" dirty="0" err="1"/>
              <a:t>vrednosti</a:t>
            </a:r>
            <a:r>
              <a:rPr lang="en-US" dirty="0"/>
              <a:t> za </a:t>
            </a:r>
            <a:r>
              <a:rPr lang="en-US" dirty="0" err="1"/>
              <a:t>zemlje</a:t>
            </a:r>
            <a:r>
              <a:rPr lang="en-US" dirty="0"/>
              <a:t> </a:t>
            </a:r>
            <a:r>
              <a:rPr lang="en-US" dirty="0" err="1"/>
              <a:t>članice</a:t>
            </a:r>
            <a:r>
              <a:rPr lang="en-US" dirty="0"/>
              <a:t> EU - </a:t>
            </a:r>
            <a:r>
              <a:rPr lang="en-US" dirty="0" err="1"/>
              <a:t>petogodišnja</a:t>
            </a:r>
            <a:r>
              <a:rPr lang="en-US" dirty="0"/>
              <a:t> </a:t>
            </a:r>
            <a:r>
              <a:rPr lang="en-US" dirty="0" err="1"/>
              <a:t>promena</a:t>
            </a:r>
            <a:r>
              <a:rPr lang="en-US" dirty="0"/>
              <a:t>:</a:t>
            </a:r>
          </a:p>
          <a:p>
            <a:pPr marL="457200" lvl="1" indent="0">
              <a:buNone/>
              <a:defRPr u="sng">
                <a:solidFill>
                  <a:schemeClr val="hlink"/>
                </a:solidFill>
                <a:hlinkClick r:id="rId2"/>
              </a:defRPr>
            </a:pPr>
            <a:r>
              <a:rPr lang="en-US" dirty="0"/>
              <a:t>https://ec.europa.eu/eurostat/databrowser/view/tipsna30/default/table?lang=en</a:t>
            </a:r>
            <a:endParaRPr lang="sr-Latn-R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887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12C66-FAD3-C3F9-7644-BD5DA1664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48B4C-AB4B-B815-80B9-537C0DEE5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Ekonomski</a:t>
            </a:r>
            <a:r>
              <a:rPr lang="en-US" b="1" dirty="0"/>
              <a:t> </a:t>
            </a:r>
            <a:r>
              <a:rPr lang="en-US" b="1" dirty="0" err="1"/>
              <a:t>odnosi</a:t>
            </a:r>
            <a:r>
              <a:rPr lang="en-US" b="1" dirty="0"/>
              <a:t> </a:t>
            </a:r>
            <a:r>
              <a:rPr lang="en-US" b="1" dirty="0" err="1"/>
              <a:t>sa</a:t>
            </a:r>
            <a:r>
              <a:rPr lang="en-US" b="1" dirty="0"/>
              <a:t> </a:t>
            </a:r>
            <a:r>
              <a:rPr lang="en-US" b="1" dirty="0" err="1"/>
              <a:t>inostranstvom</a:t>
            </a:r>
            <a:endParaRPr lang="en-US" b="1" dirty="0"/>
          </a:p>
        </p:txBody>
      </p:sp>
      <p:pic>
        <p:nvPicPr>
          <p:cNvPr id="3" name="SlideText1">
            <a:extLst>
              <a:ext uri="{FF2B5EF4-FFF2-40B4-BE49-F238E27FC236}">
                <a16:creationId xmlns:a16="http://schemas.microsoft.com/office/drawing/2014/main" id="{755C35C8-4D45-237F-A71D-9BDA2159E811}"/>
              </a:ext>
            </a:extLst>
          </p:cNvPr>
          <p:cNvPicPr>
            <a:picLocks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HD///+2CQAAMDgAAIUlAAAQAAAAJgAAAAgAAAABgQAA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905311" y="1690688"/>
            <a:ext cx="9225280" cy="452056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29008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A74BF-8EFD-0BEB-00E6-8A98AA38B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4A32D-A055-14A5-4786-AA8AB57AD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Ekonomski</a:t>
            </a:r>
            <a:r>
              <a:rPr lang="en-US" b="1" dirty="0"/>
              <a:t> </a:t>
            </a:r>
            <a:r>
              <a:rPr lang="en-US" b="1" dirty="0" err="1"/>
              <a:t>odnosi</a:t>
            </a:r>
            <a:r>
              <a:rPr lang="en-US" b="1" dirty="0"/>
              <a:t> </a:t>
            </a:r>
            <a:r>
              <a:rPr lang="en-US" b="1" dirty="0" err="1"/>
              <a:t>sa</a:t>
            </a:r>
            <a:r>
              <a:rPr lang="en-US" b="1" dirty="0"/>
              <a:t> </a:t>
            </a:r>
            <a:r>
              <a:rPr lang="en-US" b="1" dirty="0" err="1"/>
              <a:t>inostranstvom</a:t>
            </a:r>
            <a:endParaRPr lang="en-US" b="1" dirty="0"/>
          </a:p>
        </p:txBody>
      </p:sp>
      <p:pic>
        <p:nvPicPr>
          <p:cNvPr id="4" name="SlideText1">
            <a:extLst>
              <a:ext uri="{FF2B5EF4-FFF2-40B4-BE49-F238E27FC236}">
                <a16:creationId xmlns:a16="http://schemas.microsoft.com/office/drawing/2014/main" id="{F641EE6A-5FA8-D1E1-2687-5BC95CCFF370}"/>
              </a:ext>
            </a:extLst>
          </p:cNvPr>
          <p:cNvPicPr>
            <a:picLocks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ACAACUCgAAcDUAAPQkAAAQAAAAJgAAAAgAAAABgQAA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360645" y="1690688"/>
            <a:ext cx="8229600" cy="428752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27892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408755-90F8-9035-B759-8F26E3DB7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FE29E-8382-9410-507A-47E85A8D3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E182A-1695-A316-33E1-252E6ED9C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dirty="0" err="1"/>
              <a:t>Osnovni</a:t>
            </a:r>
            <a:r>
              <a:rPr lang="en-US" dirty="0"/>
              <a:t> </a:t>
            </a:r>
            <a:r>
              <a:rPr lang="en-US" dirty="0" err="1"/>
              <a:t>pojmovi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makro</a:t>
            </a:r>
            <a:r>
              <a:rPr lang="en-US" dirty="0"/>
              <a:t> </a:t>
            </a:r>
            <a:r>
              <a:rPr lang="en-US" dirty="0" err="1"/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b="1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871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AC721-DEDB-23D9-21A5-E9CDF0B1F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E1090-DB8C-23A5-CCD6-63219354A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058A0-7FC5-A2E4-FB95-0FEC93C9C7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b="1" dirty="0" err="1"/>
              <a:t>Održivi</a:t>
            </a:r>
            <a:r>
              <a:rPr lang="en-US" b="1" dirty="0"/>
              <a:t> </a:t>
            </a:r>
            <a:r>
              <a:rPr lang="en-US" b="1" dirty="0" err="1"/>
              <a:t>razvoj</a:t>
            </a:r>
            <a:r>
              <a:rPr lang="en-US" b="1" dirty="0"/>
              <a:t> se </a:t>
            </a:r>
            <a:r>
              <a:rPr lang="en-US" b="1" dirty="0" err="1"/>
              <a:t>može</a:t>
            </a:r>
            <a:r>
              <a:rPr lang="en-US" b="1" dirty="0"/>
              <a:t> </a:t>
            </a:r>
            <a:r>
              <a:rPr lang="en-US" b="1" dirty="0" err="1"/>
              <a:t>definisati</a:t>
            </a:r>
            <a:r>
              <a:rPr lang="en-US" b="1" dirty="0"/>
              <a:t> </a:t>
            </a:r>
            <a:r>
              <a:rPr lang="en-US" b="1" dirty="0" err="1"/>
              <a:t>kao</a:t>
            </a:r>
            <a:r>
              <a:rPr lang="en-US" b="1" dirty="0"/>
              <a:t> </a:t>
            </a:r>
            <a:r>
              <a:rPr lang="en-US" b="1" dirty="0" err="1"/>
              <a:t>potreba</a:t>
            </a:r>
            <a:r>
              <a:rPr lang="en-US" b="1" dirty="0"/>
              <a:t> </a:t>
            </a:r>
            <a:r>
              <a:rPr lang="en-US" b="1" dirty="0" err="1"/>
              <a:t>sadašnjosti</a:t>
            </a:r>
            <a:r>
              <a:rPr lang="en-US" b="1" dirty="0"/>
              <a:t> bez </a:t>
            </a:r>
            <a:r>
              <a:rPr lang="en-US" b="1" dirty="0" err="1"/>
              <a:t>ugrožavanja</a:t>
            </a:r>
            <a:r>
              <a:rPr lang="en-US" b="1" dirty="0"/>
              <a:t> </a:t>
            </a:r>
            <a:r>
              <a:rPr lang="en-US" b="1" dirty="0" err="1"/>
              <a:t>sposobnosti</a:t>
            </a:r>
            <a:r>
              <a:rPr lang="en-US" b="1" dirty="0"/>
              <a:t> </a:t>
            </a:r>
            <a:r>
              <a:rPr lang="en-US" b="1" dirty="0" err="1"/>
              <a:t>budućih</a:t>
            </a:r>
            <a:r>
              <a:rPr lang="en-US" b="1" dirty="0"/>
              <a:t> </a:t>
            </a:r>
            <a:r>
              <a:rPr lang="en-US" b="1" dirty="0" err="1"/>
              <a:t>generacija</a:t>
            </a:r>
            <a:r>
              <a:rPr lang="en-US" b="1" dirty="0"/>
              <a:t> da </a:t>
            </a:r>
            <a:r>
              <a:rPr lang="en-US" b="1" dirty="0" err="1"/>
              <a:t>zadovolje</a:t>
            </a:r>
            <a:r>
              <a:rPr lang="en-US" b="1" dirty="0"/>
              <a:t> </a:t>
            </a:r>
            <a:r>
              <a:rPr lang="en-US" b="1" dirty="0" err="1"/>
              <a:t>sopstvene</a:t>
            </a:r>
            <a:r>
              <a:rPr lang="en-US" b="1" dirty="0"/>
              <a:t> </a:t>
            </a:r>
            <a:r>
              <a:rPr lang="en-US" b="1" dirty="0" err="1"/>
              <a:t>potrebe</a:t>
            </a:r>
            <a:r>
              <a:rPr lang="en-US" b="1" dirty="0"/>
              <a:t> (Barbier &amp; Burgess, 2019). </a:t>
            </a:r>
          </a:p>
          <a:p>
            <a:pPr algn="just"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 err="1"/>
              <a:t>Čini</a:t>
            </a:r>
            <a:r>
              <a:rPr lang="en-US" dirty="0"/>
              <a:t> se da </a:t>
            </a:r>
            <a:r>
              <a:rPr lang="en-US" dirty="0" err="1"/>
              <a:t>postoji</a:t>
            </a:r>
            <a:r>
              <a:rPr lang="en-US" dirty="0"/>
              <a:t> </a:t>
            </a:r>
            <a:r>
              <a:rPr lang="en-US" dirty="0" err="1"/>
              <a:t>nerešivi</a:t>
            </a:r>
            <a:r>
              <a:rPr lang="en-US" dirty="0"/>
              <a:t> </a:t>
            </a:r>
            <a:r>
              <a:rPr lang="en-US" dirty="0" err="1"/>
              <a:t>sukob</a:t>
            </a:r>
            <a:r>
              <a:rPr lang="en-US" dirty="0"/>
              <a:t> </a:t>
            </a:r>
            <a:r>
              <a:rPr lang="en-US" dirty="0" err="1"/>
              <a:t>između</a:t>
            </a:r>
            <a:r>
              <a:rPr lang="en-US" dirty="0"/>
              <a:t> </a:t>
            </a:r>
            <a:r>
              <a:rPr lang="en-US" dirty="0" err="1"/>
              <a:t>ekonomskog</a:t>
            </a:r>
            <a:r>
              <a:rPr lang="en-US" dirty="0"/>
              <a:t>, </a:t>
            </a:r>
            <a:r>
              <a:rPr lang="en-US" dirty="0" err="1"/>
              <a:t>tehnološkog</a:t>
            </a:r>
            <a:r>
              <a:rPr lang="en-US" dirty="0"/>
              <a:t>, </a:t>
            </a:r>
            <a:r>
              <a:rPr lang="en-US" dirty="0" err="1"/>
              <a:t>društvenog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ekološkog</a:t>
            </a:r>
            <a:r>
              <a:rPr lang="en-US" dirty="0"/>
              <a:t> </a:t>
            </a:r>
            <a:r>
              <a:rPr lang="en-US" dirty="0" err="1"/>
              <a:t>razvoja</a:t>
            </a:r>
            <a:r>
              <a:rPr lang="en-US" dirty="0"/>
              <a:t>.</a:t>
            </a:r>
          </a:p>
          <a:p>
            <a:pPr algn="just">
              <a:defRPr sz="30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lang="en-US" dirty="0"/>
              <a:t>U </a:t>
            </a:r>
            <a:r>
              <a:rPr lang="en-US" dirty="0" err="1"/>
              <a:t>savremenom</a:t>
            </a:r>
            <a:r>
              <a:rPr lang="en-US" dirty="0"/>
              <a:t> </a:t>
            </a:r>
            <a:r>
              <a:rPr lang="en-US" dirty="0" err="1"/>
              <a:t>poslovanju</a:t>
            </a:r>
            <a:r>
              <a:rPr lang="en-US" dirty="0"/>
              <a:t>,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/>
              <a:t>dovoljno</a:t>
            </a:r>
            <a:r>
              <a:rPr lang="en-US" dirty="0"/>
              <a:t> </a:t>
            </a:r>
            <a:r>
              <a:rPr lang="en-US" dirty="0" err="1"/>
              <a:t>postići</a:t>
            </a:r>
            <a:r>
              <a:rPr lang="en-US" dirty="0"/>
              <a:t> </a:t>
            </a:r>
            <a:r>
              <a:rPr lang="en-US" dirty="0" err="1"/>
              <a:t>određeni</a:t>
            </a:r>
            <a:r>
              <a:rPr lang="en-US" dirty="0"/>
              <a:t> </a:t>
            </a:r>
            <a:r>
              <a:rPr lang="en-US" dirty="0" err="1"/>
              <a:t>nivo</a:t>
            </a:r>
            <a:r>
              <a:rPr lang="en-US" dirty="0"/>
              <a:t> </a:t>
            </a:r>
            <a:r>
              <a:rPr lang="en-US" dirty="0" err="1"/>
              <a:t>razvoja</a:t>
            </a:r>
            <a:r>
              <a:rPr lang="en-US" dirty="0"/>
              <a:t> u </a:t>
            </a:r>
            <a:r>
              <a:rPr lang="en-US" dirty="0" err="1"/>
              <a:t>datom</a:t>
            </a:r>
            <a:r>
              <a:rPr lang="en-US" dirty="0"/>
              <a:t> </a:t>
            </a:r>
            <a:r>
              <a:rPr lang="en-US" dirty="0" err="1"/>
              <a:t>momentu</a:t>
            </a:r>
            <a:r>
              <a:rPr lang="en-US" dirty="0"/>
              <a:t> </a:t>
            </a:r>
            <a:r>
              <a:rPr lang="en-US" dirty="0" err="1"/>
              <a:t>vremena</a:t>
            </a:r>
            <a:r>
              <a:rPr lang="en-US" dirty="0"/>
              <a:t>. </a:t>
            </a:r>
            <a:r>
              <a:rPr lang="en-US" dirty="0" err="1"/>
              <a:t>Razvoj</a:t>
            </a:r>
            <a:r>
              <a:rPr lang="en-US" dirty="0"/>
              <a:t> mora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održiv</a:t>
            </a:r>
            <a:r>
              <a:rPr lang="en-US" dirty="0"/>
              <a:t> </a:t>
            </a:r>
            <a:r>
              <a:rPr lang="en-US" dirty="0" err="1"/>
              <a:t>tokom</a:t>
            </a:r>
            <a:r>
              <a:rPr lang="en-US" dirty="0"/>
              <a:t> </a:t>
            </a:r>
            <a:r>
              <a:rPr lang="en-US" dirty="0" err="1"/>
              <a:t>vremena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Textbox1">
            <a:extLst>
              <a:ext uri="{FF2B5EF4-FFF2-40B4-BE49-F238E27FC236}">
                <a16:creationId xmlns:a16="http://schemas.microsoft.com/office/drawing/2014/main" id="{C43B3301-C25B-B203-33F3-7E20192A1F76}"/>
              </a:ext>
            </a:extLst>
          </p:cNvPr>
          <p:cNvSpPr txBox="1">
            <a:extLst>
              <a:ext uri="smNativeData">
                <pr:smNativeData xmlns="" xmlns:p14="http://schemas.microsoft.com/office/powerpoint/2010/main" xmlns:pr="smNativeData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AmAADSMwAAoCkAABAgAAAmAAAACAAAAP//////////"/>
              </a:ext>
            </a:extLst>
          </p:cNvSpPr>
          <p:nvPr/>
        </p:nvSpPr>
        <p:spPr>
          <a:xfrm>
            <a:off x="709127" y="6176963"/>
            <a:ext cx="1128071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2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itchFamily="1" charset="0"/>
                <a:ea typeface="Times New Roman" pitchFamily="1" charset="0"/>
                <a:cs typeface="Times New Roman" pitchFamily="1" charset="0"/>
              </a:defRPr>
            </a:pPr>
            <a:r>
              <a:rPr dirty="0"/>
              <a:t>Izvor: Barbier, E. B., &amp; Burgess, J. C. (2019). Sustainable development goal indicators: Analyzing trade-offs and complementarities. </a:t>
            </a:r>
            <a:r>
              <a:rPr i="1" dirty="0"/>
              <a:t>World Development</a:t>
            </a:r>
            <a:r>
              <a:rPr dirty="0"/>
              <a:t>, </a:t>
            </a:r>
            <a:r>
              <a:rPr i="1" dirty="0"/>
              <a:t>122</a:t>
            </a:r>
            <a:r>
              <a:rPr dirty="0"/>
              <a:t>, 295–305. https://doi.org/10.1016/j.worlddev.2019.05.026</a:t>
            </a:r>
          </a:p>
        </p:txBody>
      </p:sp>
    </p:spTree>
    <p:extLst>
      <p:ext uri="{BB962C8B-B14F-4D97-AF65-F5344CB8AC3E}">
        <p14:creationId xmlns:p14="http://schemas.microsoft.com/office/powerpoint/2010/main" val="2076134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04ACF-F2F5-9752-F632-DD64A3143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D9D20-8901-25C3-E347-6A51D817F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6A018-4757-A3AD-4C5B-1B921BBA08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Samim time, </a:t>
            </a:r>
            <a:r>
              <a:rPr lang="en-US" dirty="0" err="1"/>
              <a:t>samo</a:t>
            </a:r>
            <a:r>
              <a:rPr lang="en-US" dirty="0"/>
              <a:t> </a:t>
            </a:r>
            <a:r>
              <a:rPr lang="en-US" dirty="0" err="1"/>
              <a:t>postavljanje</a:t>
            </a:r>
            <a:r>
              <a:rPr lang="en-US" dirty="0"/>
              <a:t> </a:t>
            </a:r>
            <a:r>
              <a:rPr lang="en-US" dirty="0" err="1"/>
              <a:t>pitanja</a:t>
            </a:r>
            <a:r>
              <a:rPr lang="en-US" dirty="0"/>
              <a:t> “</a:t>
            </a:r>
            <a:r>
              <a:rPr lang="en-US" i="1" dirty="0"/>
              <a:t>Koliko </a:t>
            </a:r>
            <a:r>
              <a:rPr lang="en-US" i="1" dirty="0" err="1"/>
              <a:t>su</a:t>
            </a:r>
            <a:r>
              <a:rPr lang="en-US" i="1" dirty="0"/>
              <a:t> </a:t>
            </a:r>
            <a:r>
              <a:rPr lang="en-US" i="1" dirty="0" err="1"/>
              <a:t>naše</a:t>
            </a:r>
            <a:r>
              <a:rPr lang="en-US" i="1" dirty="0"/>
              <a:t> </a:t>
            </a:r>
            <a:r>
              <a:rPr lang="en-US" i="1" dirty="0" err="1"/>
              <a:t>poslovne</a:t>
            </a:r>
            <a:r>
              <a:rPr lang="en-US" i="1" dirty="0"/>
              <a:t> </a:t>
            </a:r>
            <a:r>
              <a:rPr lang="en-US" i="1" dirty="0" err="1"/>
              <a:t>operacije</a:t>
            </a:r>
            <a:r>
              <a:rPr lang="en-US" i="1" dirty="0"/>
              <a:t> </a:t>
            </a:r>
            <a:r>
              <a:rPr lang="en-US" i="1" dirty="0" err="1"/>
              <a:t>dobre</a:t>
            </a:r>
            <a:r>
              <a:rPr lang="en-US" i="1" dirty="0"/>
              <a:t> u </a:t>
            </a:r>
            <a:r>
              <a:rPr lang="en-US" i="1" dirty="0" err="1"/>
              <a:t>isporuci</a:t>
            </a:r>
            <a:r>
              <a:rPr lang="en-US" i="1" dirty="0"/>
              <a:t> </a:t>
            </a:r>
            <a:r>
              <a:rPr lang="en-US" i="1" dirty="0" err="1"/>
              <a:t>vrednosti</a:t>
            </a:r>
            <a:r>
              <a:rPr lang="en-US" i="1" dirty="0"/>
              <a:t> </a:t>
            </a:r>
            <a:r>
              <a:rPr lang="en-US" i="1" dirty="0" err="1"/>
              <a:t>koje</a:t>
            </a:r>
            <a:r>
              <a:rPr lang="en-US" i="1" dirty="0"/>
              <a:t> </a:t>
            </a:r>
            <a:r>
              <a:rPr lang="en-US" i="1" dirty="0" err="1"/>
              <a:t>tržište</a:t>
            </a:r>
            <a:r>
              <a:rPr lang="en-US" i="1" dirty="0"/>
              <a:t> </a:t>
            </a:r>
            <a:r>
              <a:rPr lang="en-US" i="1" dirty="0" err="1"/>
              <a:t>traži</a:t>
            </a:r>
            <a:r>
              <a:rPr lang="en-US" i="1" dirty="0"/>
              <a:t> ?</a:t>
            </a:r>
            <a:r>
              <a:rPr lang="en-US" dirty="0"/>
              <a:t>” </a:t>
            </a:r>
            <a:r>
              <a:rPr lang="en-US" dirty="0" err="1"/>
              <a:t>nije</a:t>
            </a:r>
            <a:r>
              <a:rPr lang="en-US" dirty="0"/>
              <a:t> </a:t>
            </a:r>
            <a:r>
              <a:rPr lang="en-US" dirty="0" err="1"/>
              <a:t>dovoljno</a:t>
            </a:r>
            <a:endParaRPr lang="en-US" dirty="0"/>
          </a:p>
          <a:p>
            <a:r>
              <a:rPr lang="en-US" dirty="0" err="1"/>
              <a:t>Podjednako</a:t>
            </a:r>
            <a:r>
              <a:rPr lang="en-US" dirty="0"/>
              <a:t> je od </a:t>
            </a:r>
            <a:r>
              <a:rPr lang="en-US" dirty="0" err="1"/>
              <a:t>značaja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pitanje</a:t>
            </a:r>
            <a:r>
              <a:rPr lang="en-US" dirty="0"/>
              <a:t> “</a:t>
            </a:r>
            <a:r>
              <a:rPr lang="en-US" i="1" dirty="0"/>
              <a:t>Kako se </a:t>
            </a:r>
            <a:r>
              <a:rPr lang="en-US" i="1" dirty="0" err="1"/>
              <a:t>tržište</a:t>
            </a:r>
            <a:r>
              <a:rPr lang="en-US" i="1" dirty="0"/>
              <a:t> </a:t>
            </a:r>
            <a:r>
              <a:rPr lang="en-US" i="1" dirty="0" err="1"/>
              <a:t>može</a:t>
            </a:r>
            <a:r>
              <a:rPr lang="en-US" i="1" dirty="0"/>
              <a:t> </a:t>
            </a:r>
            <a:r>
              <a:rPr lang="en-US" i="1" dirty="0" err="1"/>
              <a:t>promeniti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učiniti</a:t>
            </a:r>
            <a:r>
              <a:rPr lang="en-US" i="1" dirty="0"/>
              <a:t> </a:t>
            </a:r>
            <a:r>
              <a:rPr lang="en-US" i="1" dirty="0" err="1"/>
              <a:t>trenutne</a:t>
            </a:r>
            <a:r>
              <a:rPr lang="en-US" i="1" dirty="0"/>
              <a:t> </a:t>
            </a:r>
            <a:r>
              <a:rPr lang="en-US" i="1" dirty="0" err="1"/>
              <a:t>vrednosti</a:t>
            </a:r>
            <a:r>
              <a:rPr lang="en-US" i="1" dirty="0"/>
              <a:t> </a:t>
            </a:r>
            <a:r>
              <a:rPr lang="en-US" i="1" dirty="0" err="1"/>
              <a:t>neadekvatnim</a:t>
            </a:r>
            <a:r>
              <a:rPr lang="en-US" i="1" dirty="0"/>
              <a:t> ?</a:t>
            </a:r>
            <a:r>
              <a:rPr lang="en-US" dirty="0"/>
              <a:t>” </a:t>
            </a:r>
            <a:r>
              <a:rPr lang="en-US" dirty="0" err="1"/>
              <a:t>i</a:t>
            </a:r>
            <a:r>
              <a:rPr lang="en-US" dirty="0"/>
              <a:t> </a:t>
            </a:r>
          </a:p>
          <a:p>
            <a:r>
              <a:rPr lang="en-US" dirty="0"/>
              <a:t>“</a:t>
            </a:r>
            <a:r>
              <a:rPr lang="en-US" i="1" dirty="0"/>
              <a:t>Kako </a:t>
            </a:r>
            <a:r>
              <a:rPr lang="en-US" i="1" dirty="0" err="1"/>
              <a:t>možemo</a:t>
            </a:r>
            <a:r>
              <a:rPr lang="en-US" i="1" dirty="0"/>
              <a:t> </a:t>
            </a:r>
            <a:r>
              <a:rPr lang="en-US" i="1" dirty="0" err="1"/>
              <a:t>razviti</a:t>
            </a:r>
            <a:r>
              <a:rPr lang="en-US" i="1" dirty="0"/>
              <a:t> </a:t>
            </a:r>
            <a:r>
              <a:rPr lang="en-US" i="1" dirty="0" err="1"/>
              <a:t>naše</a:t>
            </a:r>
            <a:r>
              <a:rPr lang="en-US" i="1" dirty="0"/>
              <a:t> </a:t>
            </a:r>
            <a:r>
              <a:rPr lang="en-US" i="1" dirty="0" err="1"/>
              <a:t>poslovne</a:t>
            </a:r>
            <a:r>
              <a:rPr lang="en-US" i="1" dirty="0"/>
              <a:t> </a:t>
            </a:r>
            <a:r>
              <a:rPr lang="en-US" i="1" dirty="0" err="1"/>
              <a:t>operacije</a:t>
            </a:r>
            <a:r>
              <a:rPr lang="en-US" i="1" dirty="0"/>
              <a:t> </a:t>
            </a:r>
            <a:r>
              <a:rPr lang="en-US" i="1" dirty="0" err="1"/>
              <a:t>tako</a:t>
            </a:r>
            <a:r>
              <a:rPr lang="en-US" i="1" dirty="0"/>
              <a:t> da se one </a:t>
            </a:r>
            <a:r>
              <a:rPr lang="en-US" i="1" dirty="0" err="1"/>
              <a:t>mogu</a:t>
            </a:r>
            <a:r>
              <a:rPr lang="en-US" i="1" dirty="0"/>
              <a:t> </a:t>
            </a:r>
            <a:r>
              <a:rPr lang="en-US" i="1" dirty="0" err="1"/>
              <a:t>prilagoditi</a:t>
            </a:r>
            <a:r>
              <a:rPr lang="en-US" i="1" dirty="0"/>
              <a:t> </a:t>
            </a:r>
            <a:r>
              <a:rPr lang="en-US" i="1" dirty="0" err="1"/>
              <a:t>novim</a:t>
            </a:r>
            <a:r>
              <a:rPr lang="en-US" i="1" dirty="0"/>
              <a:t> </a:t>
            </a:r>
            <a:r>
              <a:rPr lang="en-US" i="1" dirty="0" err="1"/>
              <a:t>tržišnim</a:t>
            </a:r>
            <a:r>
              <a:rPr lang="en-US" i="1" dirty="0"/>
              <a:t> </a:t>
            </a:r>
            <a:r>
              <a:rPr lang="en-US" i="1" dirty="0" err="1"/>
              <a:t>uslovima</a:t>
            </a:r>
            <a:r>
              <a:rPr lang="en-US" i="1" dirty="0"/>
              <a:t> ?</a:t>
            </a:r>
            <a:r>
              <a:rPr lang="en-US" dirty="0"/>
              <a:t>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3535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0A627-4519-9CFE-4B89-4E639C557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178FE2-647A-7E7F-2825-F88E9114E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4DC98-D15E-FF95-1167-C43FFA1CAD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UN </a:t>
            </a:r>
            <a:r>
              <a:rPr lang="en-US" dirty="0" err="1"/>
              <a:t>ciljevi</a:t>
            </a:r>
            <a:r>
              <a:rPr lang="en-US" dirty="0"/>
              <a:t> </a:t>
            </a:r>
            <a:r>
              <a:rPr lang="en-US" dirty="0" err="1"/>
              <a:t>održivog</a:t>
            </a:r>
            <a:r>
              <a:rPr lang="en-US" dirty="0"/>
              <a:t> </a:t>
            </a:r>
            <a:r>
              <a:rPr lang="en-US" dirty="0" err="1"/>
              <a:t>razvoja</a:t>
            </a:r>
            <a:r>
              <a:rPr lang="en-US" dirty="0"/>
              <a:t>, </a:t>
            </a:r>
            <a:r>
              <a:rPr lang="en-US" dirty="0" err="1"/>
              <a:t>postavljeni</a:t>
            </a:r>
            <a:r>
              <a:rPr lang="en-US" dirty="0"/>
              <a:t> 2015. </a:t>
            </a:r>
            <a:r>
              <a:rPr lang="en-US" dirty="0" err="1"/>
              <a:t>godine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ciljem</a:t>
            </a:r>
            <a:r>
              <a:rPr lang="en-US" dirty="0"/>
              <a:t> </a:t>
            </a:r>
            <a:r>
              <a:rPr lang="en-US" dirty="0" err="1"/>
              <a:t>dostizanja</a:t>
            </a:r>
            <a:r>
              <a:rPr lang="en-US" dirty="0"/>
              <a:t> 2030. </a:t>
            </a:r>
            <a:r>
              <a:rPr lang="en-US" dirty="0" err="1"/>
              <a:t>godine</a:t>
            </a:r>
            <a:r>
              <a:rPr lang="en-US" dirty="0"/>
              <a:t>:</a:t>
            </a:r>
          </a:p>
          <a:p>
            <a:pPr lvl="1" algn="just">
              <a:defRPr sz="2600"/>
            </a:pPr>
            <a:r>
              <a:rPr lang="en-US" dirty="0"/>
              <a:t>(1) Bez </a:t>
            </a:r>
            <a:r>
              <a:rPr lang="en-US" dirty="0" err="1"/>
              <a:t>siromaštva</a:t>
            </a:r>
            <a:r>
              <a:rPr lang="en-US" dirty="0"/>
              <a:t>, (2) Bez </a:t>
            </a:r>
            <a:r>
              <a:rPr lang="en-US" dirty="0" err="1"/>
              <a:t>gladi</a:t>
            </a:r>
            <a:r>
              <a:rPr lang="en-US" dirty="0"/>
              <a:t>, (3) Dobro </a:t>
            </a:r>
            <a:r>
              <a:rPr lang="en-US" dirty="0" err="1"/>
              <a:t>zdravlje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blagostanje</a:t>
            </a:r>
            <a:r>
              <a:rPr lang="en-US" dirty="0"/>
              <a:t>, (4) </a:t>
            </a:r>
            <a:r>
              <a:rPr lang="en-US" dirty="0" err="1"/>
              <a:t>Kvalitetno</a:t>
            </a:r>
            <a:r>
              <a:rPr lang="en-US" dirty="0"/>
              <a:t> </a:t>
            </a:r>
            <a:r>
              <a:rPr lang="en-US" dirty="0" err="1"/>
              <a:t>obrazovanje</a:t>
            </a:r>
            <a:r>
              <a:rPr lang="en-US" dirty="0"/>
              <a:t>, (5) </a:t>
            </a:r>
            <a:r>
              <a:rPr lang="en-US" dirty="0" err="1"/>
              <a:t>Ravnopravnost</a:t>
            </a:r>
            <a:r>
              <a:rPr lang="en-US" dirty="0"/>
              <a:t> </a:t>
            </a:r>
            <a:r>
              <a:rPr lang="en-US" dirty="0" err="1"/>
              <a:t>polova</a:t>
            </a:r>
            <a:r>
              <a:rPr lang="en-US" dirty="0"/>
              <a:t>, (6) </a:t>
            </a:r>
            <a:r>
              <a:rPr lang="en-US" dirty="0" err="1"/>
              <a:t>Čista</a:t>
            </a:r>
            <a:r>
              <a:rPr lang="en-US" dirty="0"/>
              <a:t> </a:t>
            </a:r>
            <a:r>
              <a:rPr lang="en-US" dirty="0" err="1"/>
              <a:t>voda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kanalizacija</a:t>
            </a:r>
            <a:r>
              <a:rPr lang="en-US" dirty="0"/>
              <a:t>, (7) </a:t>
            </a:r>
            <a:r>
              <a:rPr lang="en-US" dirty="0" err="1"/>
              <a:t>Pristupačna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čista</a:t>
            </a:r>
            <a:r>
              <a:rPr lang="en-US" dirty="0"/>
              <a:t> </a:t>
            </a:r>
            <a:r>
              <a:rPr lang="en-US" dirty="0" err="1"/>
              <a:t>energija</a:t>
            </a:r>
            <a:r>
              <a:rPr lang="en-US" dirty="0"/>
              <a:t>, (8) </a:t>
            </a:r>
            <a:r>
              <a:rPr lang="en-US" dirty="0" err="1"/>
              <a:t>Dostojanstven</a:t>
            </a:r>
            <a:r>
              <a:rPr lang="en-US" dirty="0"/>
              <a:t> rad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ekonomski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, (9) </a:t>
            </a:r>
            <a:r>
              <a:rPr lang="en-US" dirty="0" err="1"/>
              <a:t>Industrija</a:t>
            </a:r>
            <a:r>
              <a:rPr lang="en-US" dirty="0"/>
              <a:t>, </a:t>
            </a:r>
            <a:r>
              <a:rPr lang="en-US" dirty="0" err="1"/>
              <a:t>inovacije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infrastruktura</a:t>
            </a:r>
            <a:r>
              <a:rPr lang="en-US" dirty="0"/>
              <a:t>, (10) </a:t>
            </a:r>
            <a:r>
              <a:rPr lang="en-US" dirty="0" err="1"/>
              <a:t>Smanjena</a:t>
            </a:r>
            <a:r>
              <a:rPr lang="en-US" dirty="0"/>
              <a:t> </a:t>
            </a:r>
            <a:r>
              <a:rPr lang="en-US" dirty="0" err="1"/>
              <a:t>nejednakost</a:t>
            </a:r>
            <a:r>
              <a:rPr lang="en-US" dirty="0"/>
              <a:t>, (11) </a:t>
            </a:r>
            <a:r>
              <a:rPr lang="en-US" dirty="0" err="1"/>
              <a:t>Održivi</a:t>
            </a:r>
            <a:r>
              <a:rPr lang="en-US" dirty="0"/>
              <a:t> </a:t>
            </a:r>
            <a:r>
              <a:rPr lang="en-US" dirty="0" err="1"/>
              <a:t>gradovi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zajednice</a:t>
            </a:r>
            <a:r>
              <a:rPr lang="en-US" dirty="0"/>
              <a:t>, (12) </a:t>
            </a:r>
            <a:r>
              <a:rPr lang="en-US" dirty="0" err="1"/>
              <a:t>Odgovorna</a:t>
            </a:r>
            <a:r>
              <a:rPr lang="en-US" dirty="0"/>
              <a:t> </a:t>
            </a:r>
            <a:r>
              <a:rPr lang="en-US" dirty="0" err="1"/>
              <a:t>potrošnja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proizvodnja</a:t>
            </a:r>
            <a:r>
              <a:rPr lang="en-US" dirty="0"/>
              <a:t>, (13) </a:t>
            </a:r>
            <a:r>
              <a:rPr lang="en-US" dirty="0" err="1"/>
              <a:t>Klimatska</a:t>
            </a:r>
            <a:r>
              <a:rPr lang="en-US" dirty="0"/>
              <a:t> </a:t>
            </a:r>
            <a:r>
              <a:rPr lang="en-US" dirty="0" err="1"/>
              <a:t>akcija</a:t>
            </a:r>
            <a:r>
              <a:rPr lang="en-US" dirty="0"/>
              <a:t> , (14) </a:t>
            </a:r>
            <a:r>
              <a:rPr lang="en-US" dirty="0" err="1"/>
              <a:t>Život</a:t>
            </a:r>
            <a:r>
              <a:rPr lang="en-US" dirty="0"/>
              <a:t> </a:t>
            </a:r>
            <a:r>
              <a:rPr lang="en-US" dirty="0" err="1"/>
              <a:t>ispod</a:t>
            </a:r>
            <a:r>
              <a:rPr lang="en-US" dirty="0"/>
              <a:t> </a:t>
            </a:r>
            <a:r>
              <a:rPr lang="en-US" dirty="0" err="1"/>
              <a:t>vode</a:t>
            </a:r>
            <a:r>
              <a:rPr lang="en-US" dirty="0"/>
              <a:t>, (15) </a:t>
            </a:r>
            <a:r>
              <a:rPr lang="en-US" dirty="0" err="1"/>
              <a:t>Život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kopnu</a:t>
            </a:r>
            <a:r>
              <a:rPr lang="en-US" dirty="0"/>
              <a:t>, (16) Mir, </a:t>
            </a:r>
            <a:r>
              <a:rPr lang="en-US" dirty="0" err="1"/>
              <a:t>pravda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jake </a:t>
            </a:r>
            <a:r>
              <a:rPr lang="en-US" dirty="0" err="1"/>
              <a:t>institucije</a:t>
            </a:r>
            <a:r>
              <a:rPr lang="en-US" dirty="0"/>
              <a:t>, (17) </a:t>
            </a:r>
            <a:r>
              <a:rPr lang="en-US" dirty="0" err="1"/>
              <a:t>Partnerstva</a:t>
            </a:r>
            <a:r>
              <a:rPr lang="en-US" dirty="0"/>
              <a:t> za </a:t>
            </a:r>
            <a:r>
              <a:rPr lang="en-US" dirty="0" err="1"/>
              <a:t>ciljeve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4444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ustainable Development Goals launch in 2016">
            <a:extLst>
              <a:ext uri="{FF2B5EF4-FFF2-40B4-BE49-F238E27FC236}">
                <a16:creationId xmlns:a16="http://schemas.microsoft.com/office/drawing/2014/main" id="{503A24F0-A798-4BE4-9E97-DB53A6A23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676" y="842597"/>
            <a:ext cx="8349895" cy="517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968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1B586-8F6A-5626-7F3C-6A9FC376D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7A287-F36B-D877-BB38-76F3E8D3AD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202</a:t>
            </a:r>
            <a:r>
              <a:rPr lang="sr-Latn-RS" dirty="0"/>
              <a:t>5</a:t>
            </a:r>
            <a:r>
              <a:rPr lang="en-US" dirty="0"/>
              <a:t>: Europe sustainable development report:</a:t>
            </a:r>
          </a:p>
          <a:p>
            <a:pPr lvl="1"/>
            <a:r>
              <a:rPr lang="en-US" u="sng" dirty="0">
                <a:solidFill>
                  <a:schemeClr val="hlink"/>
                </a:solidFill>
              </a:rPr>
              <a:t>https://dashboards.sdgindex.org/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5928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468C7-DA2C-242E-9DE9-D5771E46B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D51EA-0379-DE6F-3C84-AC1B38656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pic>
        <p:nvPicPr>
          <p:cNvPr id="4" name="SlideText1">
            <a:extLst>
              <a:ext uri="{FF2B5EF4-FFF2-40B4-BE49-F238E27FC236}">
                <a16:creationId xmlns:a16="http://schemas.microsoft.com/office/drawing/2014/main" id="{BC8DA1C4-83F4-111B-478D-7F2DF35FD099}"/>
              </a:ext>
            </a:extLst>
          </p:cNvPr>
          <p:cNvPicPr>
            <a:picLocks noGrp="1"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D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UFAADXCQAAbDIAACsoAAAQAAAAJgAAAAgAAAABgQAA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7194" y="1825624"/>
            <a:ext cx="7217189" cy="49087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59041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649438-BBEB-51B2-53D2-F9EB77474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DE942-419A-B088-F5D2-E4C8F34E1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pic>
        <p:nvPicPr>
          <p:cNvPr id="6" name="SlideText1">
            <a:extLst>
              <a:ext uri="{FF2B5EF4-FFF2-40B4-BE49-F238E27FC236}">
                <a16:creationId xmlns:a16="http://schemas.microsoft.com/office/drawing/2014/main" id="{BB817002-4A3F-57A3-64BF-5735C6707474}"/>
              </a:ext>
            </a:extLst>
          </p:cNvPr>
          <p:cNvPicPr>
            <a:picLocks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KoOAAC2CQAAlykAABQoAAAQAAAAJgAAAAgAAAABgQAA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371210" y="1690688"/>
            <a:ext cx="4377055" cy="49364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621721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53185-978E-1ECA-2909-02D93F012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AA4C6-0094-B00D-D689-7E2F0F02C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Koncept</a:t>
            </a:r>
            <a:r>
              <a:rPr lang="en-US" b="1" dirty="0"/>
              <a:t> “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r>
              <a:rPr lang="en-US" b="1" dirty="0"/>
              <a:t>”</a:t>
            </a:r>
          </a:p>
        </p:txBody>
      </p:sp>
      <p:pic>
        <p:nvPicPr>
          <p:cNvPr id="3" name="SlideText1">
            <a:extLst>
              <a:ext uri="{FF2B5EF4-FFF2-40B4-BE49-F238E27FC236}">
                <a16:creationId xmlns:a16="http://schemas.microsoft.com/office/drawing/2014/main" id="{699691E8-D97B-1888-90F9-ADA3A21C301F}"/>
              </a:ext>
            </a:extLst>
          </p:cNvPr>
          <p:cNvPicPr>
            <a:picLocks noChangeAspect="1" noChangeArrowheads="1"/>
            <a:extLst>
              <a:ext uri="smNativeData">
                <pr:smNativeData xmlns="" xmlns:p14="http://schemas.microsoft.com/office/powerpoint/2010/main" xmlns:pr="smNativeData" val="SMDATA_18_Z8spYhMAAAAlAAAAEQAAAC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EEJFl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OsEAAC2CQAAVjMAAJgnAAAQAAAAJgAAAAgAAAABgQAA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898853" y="1690688"/>
            <a:ext cx="7545705" cy="48577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114547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20819-64C4-D275-13FE-C2D6FEB30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0193C-6774-633E-C844-F575073C8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Definicija</a:t>
            </a:r>
            <a:r>
              <a:rPr lang="en-US" dirty="0"/>
              <a:t> Global Footprint </a:t>
            </a:r>
            <a:r>
              <a:rPr lang="en-US" dirty="0" err="1"/>
              <a:t>Netvork</a:t>
            </a:r>
            <a:r>
              <a:rPr lang="en-US" dirty="0"/>
              <a:t>-a: „</a:t>
            </a:r>
            <a:r>
              <a:rPr lang="en-US" i="1" dirty="0" err="1"/>
              <a:t>Ekološki</a:t>
            </a:r>
            <a:r>
              <a:rPr lang="en-US" i="1" dirty="0"/>
              <a:t> </a:t>
            </a:r>
            <a:r>
              <a:rPr lang="en-US" i="1" dirty="0" err="1"/>
              <a:t>otisak</a:t>
            </a:r>
            <a:r>
              <a:rPr lang="en-US" i="1" dirty="0"/>
              <a:t> je </a:t>
            </a:r>
            <a:r>
              <a:rPr lang="en-US" i="1" dirty="0" err="1"/>
              <a:t>jedina</a:t>
            </a:r>
            <a:r>
              <a:rPr lang="en-US" i="1" dirty="0"/>
              <a:t> </a:t>
            </a:r>
            <a:r>
              <a:rPr lang="en-US" i="1" dirty="0" err="1"/>
              <a:t>metrika</a:t>
            </a:r>
            <a:r>
              <a:rPr lang="en-US" i="1" dirty="0"/>
              <a:t> </a:t>
            </a:r>
            <a:r>
              <a:rPr lang="en-US" i="1" dirty="0" err="1"/>
              <a:t>koja</a:t>
            </a:r>
            <a:r>
              <a:rPr lang="en-US" i="1" dirty="0"/>
              <a:t> meri </a:t>
            </a:r>
            <a:r>
              <a:rPr lang="en-US" i="1" dirty="0" err="1"/>
              <a:t>koliko</a:t>
            </a:r>
            <a:r>
              <a:rPr lang="en-US" i="1" dirty="0"/>
              <a:t> </a:t>
            </a:r>
            <a:r>
              <a:rPr lang="en-US" i="1" dirty="0" err="1"/>
              <a:t>prirode</a:t>
            </a:r>
            <a:r>
              <a:rPr lang="en-US" i="1" dirty="0"/>
              <a:t> </a:t>
            </a:r>
            <a:r>
              <a:rPr lang="en-US" i="1" dirty="0" err="1"/>
              <a:t>imamo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koliko</a:t>
            </a:r>
            <a:r>
              <a:rPr lang="en-US" i="1" dirty="0"/>
              <a:t> </a:t>
            </a:r>
            <a:r>
              <a:rPr lang="en-US" i="1" dirty="0" err="1"/>
              <a:t>prirode</a:t>
            </a:r>
            <a:r>
              <a:rPr lang="en-US" i="1" dirty="0"/>
              <a:t> </a:t>
            </a:r>
            <a:r>
              <a:rPr lang="en-US" i="1" dirty="0" err="1"/>
              <a:t>koristimo</a:t>
            </a:r>
            <a:r>
              <a:rPr lang="en-US" dirty="0"/>
              <a:t>.”</a:t>
            </a:r>
          </a:p>
          <a:p>
            <a:r>
              <a:rPr lang="en-US" dirty="0"/>
              <a:t>„</a:t>
            </a:r>
            <a:r>
              <a:rPr lang="en-US" i="1" dirty="0" err="1"/>
              <a:t>Obračun</a:t>
            </a:r>
            <a:r>
              <a:rPr lang="en-US" i="1" dirty="0"/>
              <a:t> </a:t>
            </a:r>
            <a:r>
              <a:rPr lang="en-US" i="1" dirty="0" err="1"/>
              <a:t>ekološkog</a:t>
            </a:r>
            <a:r>
              <a:rPr lang="en-US" i="1" dirty="0"/>
              <a:t> </a:t>
            </a:r>
            <a:r>
              <a:rPr lang="en-US" i="1" dirty="0" err="1"/>
              <a:t>otiska</a:t>
            </a:r>
            <a:r>
              <a:rPr lang="en-US" i="1" dirty="0"/>
              <a:t> meri </a:t>
            </a:r>
            <a:r>
              <a:rPr lang="en-US" i="1" dirty="0" err="1"/>
              <a:t>potražnju</a:t>
            </a:r>
            <a:r>
              <a:rPr lang="en-US" i="1" dirty="0"/>
              <a:t> </a:t>
            </a:r>
            <a:r>
              <a:rPr lang="en-US" i="1" dirty="0" err="1"/>
              <a:t>i</a:t>
            </a:r>
            <a:r>
              <a:rPr lang="en-US" i="1" dirty="0"/>
              <a:t> </a:t>
            </a:r>
            <a:r>
              <a:rPr lang="en-US" i="1" dirty="0" err="1"/>
              <a:t>ponudu</a:t>
            </a:r>
            <a:r>
              <a:rPr lang="en-US" i="1" dirty="0"/>
              <a:t> </a:t>
            </a:r>
            <a:r>
              <a:rPr lang="en-US" i="1" dirty="0" err="1"/>
              <a:t>prirode</a:t>
            </a:r>
            <a:r>
              <a:rPr lang="en-US" i="1" dirty="0"/>
              <a:t>.</a:t>
            </a:r>
            <a:r>
              <a:rPr lang="en-US" dirty="0"/>
              <a:t>“</a:t>
            </a:r>
          </a:p>
          <a:p>
            <a:endParaRPr lang="en-US" dirty="0"/>
          </a:p>
          <a:p>
            <a:r>
              <a:rPr lang="en-US" dirty="0">
                <a:hlinkClick r:id="rId2"/>
              </a:rPr>
              <a:t>https://www.footprintnetwork.org/our-work/ecological-footprint/</a:t>
            </a:r>
            <a:r>
              <a:rPr lang="en-US" dirty="0"/>
              <a:t>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9756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b="1" dirty="0"/>
          </a:p>
        </p:txBody>
      </p:sp>
      <p:pic>
        <p:nvPicPr>
          <p:cNvPr id="3" name="Object1" descr="F1.jpg">
            <a:extLst>
              <a:ext uri="{FF2B5EF4-FFF2-40B4-BE49-F238E27FC236}">
                <a16:creationId xmlns:a16="http://schemas.microsoft.com/office/drawing/2014/main" id="{1191F4DE-02C3-C3B3-B5C5-E03137469EA5}"/>
              </a:ext>
            </a:extLst>
          </p:cNvPr>
          <p:cNvPicPr>
            <a:picLocks noChangeAspect="1"/>
            <a:extLst>
              <a:ext uri="smNativeData">
                <pr:smNativeData xmlns="" xmlns:p14="http://schemas.microsoft.com/office/powerpoint/2010/main" xmlns:pr="smNativeData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ACAADYCQAAbTQAAEgp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425959" y="1450910"/>
            <a:ext cx="8065135" cy="511048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53055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7F99D-9FCE-F43C-EAC6-9EAE66747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78E00-6C1A-B3E8-2289-8844F8C75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b="1" dirty="0"/>
          </a:p>
        </p:txBody>
      </p:sp>
      <p:pic>
        <p:nvPicPr>
          <p:cNvPr id="4" name="Object1" descr="F4.jpg">
            <a:extLst>
              <a:ext uri="{FF2B5EF4-FFF2-40B4-BE49-F238E27FC236}">
                <a16:creationId xmlns:a16="http://schemas.microsoft.com/office/drawing/2014/main" id="{30A507DF-3CF5-DE9B-FDE6-36257FAABB61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IIAADYCQAAbi8AAE8n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206647" y="1534886"/>
            <a:ext cx="6618488" cy="5050916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9445381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E4958-3A38-E373-2AFF-0C03258AF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75930-BDC5-DF7C-31D2-AFD3730F6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b="1" dirty="0"/>
          </a:p>
        </p:txBody>
      </p:sp>
      <p:pic>
        <p:nvPicPr>
          <p:cNvPr id="3" name="Picture1" descr="F5.jpg">
            <a:extLst>
              <a:ext uri="{FF2B5EF4-FFF2-40B4-BE49-F238E27FC236}">
                <a16:creationId xmlns:a16="http://schemas.microsoft.com/office/drawing/2014/main" id="{83D2CDCA-DF46-895C-3913-9007E968EB72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C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PAIAAAXCgAAOy8AAJQn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402978" y="1780164"/>
            <a:ext cx="6224905" cy="479361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14016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B89CAA-339A-5500-3016-494733552A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A9558-557F-AC29-83AB-C7987934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b="1" dirty="0"/>
          </a:p>
        </p:txBody>
      </p:sp>
      <p:pic>
        <p:nvPicPr>
          <p:cNvPr id="4" name="Picture1" descr="F3.jpg">
            <a:extLst>
              <a:ext uri="{FF2B5EF4-FFF2-40B4-BE49-F238E27FC236}">
                <a16:creationId xmlns:a16="http://schemas.microsoft.com/office/drawing/2014/main" id="{88E55B47-E714-E685-65C0-F2EAF75EF33E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4GAACHCQAAYzE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991783" y="1548765"/>
            <a:ext cx="6911975" cy="530923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800221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1" descr="EF_GDP.png">
            <a:extLst>
              <a:ext uri="{FF2B5EF4-FFF2-40B4-BE49-F238E27FC236}">
                <a16:creationId xmlns:a16="http://schemas.microsoft.com/office/drawing/2014/main" id="{7EC84180-8C2B-FA32-5967-FD17D0AE7281}"/>
              </a:ext>
            </a:extLst>
          </p:cNvPr>
          <p:cNvPicPr>
            <a:picLocks noChangeAspect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FIDAAAAAAAAtTQAADAq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648468" y="130628"/>
            <a:ext cx="8028305" cy="685800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87140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A5A69F-A976-3A49-0CB9-8F0D13558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Ekološki</a:t>
            </a:r>
            <a:r>
              <a:rPr lang="en-US" b="1" dirty="0"/>
              <a:t> </a:t>
            </a:r>
            <a:r>
              <a:rPr lang="en-US" b="1" dirty="0" err="1"/>
              <a:t>otisak</a:t>
            </a:r>
            <a:r>
              <a:rPr lang="en-US" b="1" dirty="0"/>
              <a:t> - </a:t>
            </a:r>
            <a:r>
              <a:rPr lang="en-US" b="1" dirty="0" err="1"/>
              <a:t>pokazatelj</a:t>
            </a:r>
            <a:r>
              <a:rPr lang="en-US" b="1" dirty="0"/>
              <a:t> </a:t>
            </a:r>
            <a:r>
              <a:rPr lang="en-US" b="1" dirty="0" err="1"/>
              <a:t>održivog</a:t>
            </a:r>
            <a:r>
              <a:rPr lang="en-US" b="1" dirty="0"/>
              <a:t> </a:t>
            </a:r>
            <a:r>
              <a:rPr lang="en-US" b="1" dirty="0" err="1"/>
              <a:t>razvoja</a:t>
            </a:r>
            <a:endParaRPr lang="en-US" dirty="0"/>
          </a:p>
        </p:txBody>
      </p:sp>
      <p:pic>
        <p:nvPicPr>
          <p:cNvPr id="6" name="Picture1">
            <a:extLst>
              <a:ext uri="{FF2B5EF4-FFF2-40B4-BE49-F238E27FC236}">
                <a16:creationId xmlns:a16="http://schemas.microsoft.com/office/drawing/2014/main" id="{D2C2B6D1-3A7D-D093-3780-CC7658BBB51F}"/>
              </a:ext>
            </a:extLst>
          </p:cNvPr>
          <p:cNvPicPr>
            <a:extLst>
              <a:ext uri="smNativeData">
                <pr:smNativeData xmlns:pr="smNativeData" xmlns:p14="http://schemas.microsoft.com/office/powerpoint/2010/main" xmlns="" val="SMDATA_18_Z8spYhMAAAAlAAAAEQ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Bvcm1h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0GAAAiCQAAKTMAAF8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2944495" y="1932500"/>
            <a:ext cx="7200900" cy="47529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526437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B3B7CC-A4B6-D5D3-0612-4FB1A8414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FDF79-50C2-85BF-C045-A2DCBE24D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Sadr</a:t>
            </a:r>
            <a:r>
              <a:rPr lang="sr-Latn-RS" dirty="0"/>
              <a:t>žaj predmeta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DA1A5-4E60-4831-1B31-7BBB34237C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dirty="0" err="1"/>
              <a:t>Osnovni</a:t>
            </a:r>
            <a:r>
              <a:rPr lang="en-US" dirty="0"/>
              <a:t> </a:t>
            </a:r>
            <a:r>
              <a:rPr lang="en-US" dirty="0" err="1"/>
              <a:t>pojmovi</a:t>
            </a:r>
            <a:r>
              <a:rPr lang="en-US" dirty="0"/>
              <a:t> </a:t>
            </a:r>
            <a:r>
              <a:rPr lang="en-US" dirty="0" err="1"/>
              <a:t>mikro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makro</a:t>
            </a:r>
            <a:r>
              <a:rPr lang="en-US" dirty="0"/>
              <a:t> </a:t>
            </a:r>
            <a:r>
              <a:rPr lang="en-US" dirty="0" err="1"/>
              <a:t>ekonomije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Proizvodnja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faktori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Troškovi</a:t>
            </a:r>
            <a:r>
              <a:rPr lang="en-US" sz="2800" b="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proizvodnje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Tražnja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ponuda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Sistem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ekonomskih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odnosa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inostranstvom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Koncept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održivog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razvoja</a:t>
            </a:r>
            <a:r>
              <a:rPr lang="en-US" sz="2800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lang="en-US" dirty="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Char char="•"/>
            </a:pP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Tehnološke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promene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tranzicija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2800" b="1" i="0" u="none" strike="noStrik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800" b="1" i="0" u="none" strike="noStrik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globalizacija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783354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 sz="3800">
                <a:solidFill>
                  <a:schemeClr val="tx2"/>
                </a:solidFill>
              </a:defRPr>
            </a:pPr>
            <a:r>
              <a:rPr lang="en-US" b="1" dirty="0" err="1"/>
              <a:t>Tehnološke</a:t>
            </a:r>
            <a:r>
              <a:rPr lang="en-US" b="1" dirty="0"/>
              <a:t> </a:t>
            </a:r>
            <a:r>
              <a:rPr lang="en-US" b="1" dirty="0" err="1"/>
              <a:t>promene</a:t>
            </a:r>
            <a:r>
              <a:rPr lang="en-US" b="1" dirty="0"/>
              <a:t>, </a:t>
            </a:r>
            <a:r>
              <a:rPr lang="en-US" b="1" dirty="0" err="1"/>
              <a:t>tranzicija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globalizacija</a:t>
            </a:r>
            <a:endParaRPr lang="en-US" b="1" dirty="0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69984AD-345B-1C57-00AF-06C6AE17D90A}"/>
              </a:ext>
            </a:extLst>
          </p:cNvPr>
          <p:cNvGraphicFramePr>
            <a:extLst>
              <a:ext uri="smNativeData">
                <pr:smNativeData xmlns:pr="smNativeData" xmlns:p14="http://schemas.microsoft.com/office/powerpoint/2010/main" xmlns="" val="SMDATA_18_Z8spYhMAAAAlAAAAMg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EAAAAjAAAABAAAAGQAAAAXAAAAFAAAAAAAAAAAAAAA/38AAP9/AAAAAAAACQAAAAQAAABR/BmKDAAAABAAAAAAAAAAAAAAAAAAAAAAAAAAHgAAAGgAAAAAAAAAAAAAAAAAAAAAAAAAAAAAABAnAAAQJwAAAAAAAAAAAAAAAAAAAAAAAAAAAAAAAAAAAAAAAAAAAAAUAAAAAAAAAMDA/wAAAAAAZAAAADIAAAAAAAAAZAAAAAAAAAB/f38AAA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GaZmQPMzMwAwMD/AH9/fwAAAAAAAAAAAAAAAAD///8AAAAAACEAAAAYAAAAFAAAAEsRAADwAAAAQDgAAEApAAAQAAAAJgAAAAgAAAD//////////w=="/>
              </a:ext>
            </a:extLst>
          </p:cNvGraphicFramePr>
          <p:nvPr>
            <p:extLst>
              <p:ext uri="{D42A27DB-BD31-4B8C-83A1-F6EECF244321}">
                <p14:modId xmlns:p14="http://schemas.microsoft.com/office/powerpoint/2010/main" val="3394843567"/>
              </p:ext>
            </p:extLst>
          </p:nvPr>
        </p:nvGraphicFramePr>
        <p:xfrm>
          <a:off x="4845218" y="731546"/>
          <a:ext cx="5866325" cy="5761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unknown" r:id="rId3" imgW="7781925" imgH="8058150" progId="unknown">
                  <p:embed/>
                </p:oleObj>
              </mc:Choice>
              <mc:Fallback>
                <p:oleObj name="unknown" r:id="rId3" imgW="7781925" imgH="8058150" progId="unknown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5218" y="731546"/>
                        <a:ext cx="5866325" cy="576132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6">
            <a:extLst>
              <a:ext uri="{FF2B5EF4-FFF2-40B4-BE49-F238E27FC236}">
                <a16:creationId xmlns:a16="http://schemas.microsoft.com/office/drawing/2014/main" id="{2C904C57-A492-2F36-0A24-BE7FFF74A0C7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0AIAAHAmAACwMQAAHywAABAgAAAmAAAACAAAAP//////////"/>
              </a:ext>
            </a:extLst>
          </p:cNvSpPr>
          <p:nvPr/>
        </p:nvSpPr>
        <p:spPr>
          <a:xfrm>
            <a:off x="2491273" y="6147321"/>
            <a:ext cx="7058648" cy="812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>
              <a:spcBef>
                <a:spcPts val="0"/>
              </a:spcBef>
            </a:pPr>
            <a:r>
              <a:rPr i="1"/>
              <a:t>Dinamika razvoja upravljačkih disciplina u odnosu na dinamiku tehnološkog razvoja</a:t>
            </a:r>
          </a:p>
          <a:p>
            <a:endParaRPr i="1"/>
          </a:p>
        </p:txBody>
      </p:sp>
      <p:sp>
        <p:nvSpPr>
          <p:cNvPr id="5" name="Line1">
            <a:extLst>
              <a:ext uri="{FF2B5EF4-FFF2-40B4-BE49-F238E27FC236}">
                <a16:creationId xmlns:a16="http://schemas.microsoft.com/office/drawing/2014/main" id="{98DF92C0-73CF-6EC2-1ACE-8CB5C6E7D6F3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o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P8AAAB/f38AZpmZA8zMzADAwP8Af39/AAAAAAAAAAAAAAAAAAAAAAAAAAAAIQAAABgAAAAUAAAA2wQAAAkaAAC2CQAACxoAABAAAAAmAAAACAAAAP//////////"/>
              </a:ext>
            </a:extLst>
          </p:cNvSpPr>
          <p:nvPr/>
        </p:nvSpPr>
        <p:spPr>
          <a:xfrm>
            <a:off x="2823379" y="4019703"/>
            <a:ext cx="731158" cy="1117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/>
        </p:spPr>
      </p:sp>
      <p:sp>
        <p:nvSpPr>
          <p:cNvPr id="7" name="Textbox1">
            <a:extLst>
              <a:ext uri="{FF2B5EF4-FFF2-40B4-BE49-F238E27FC236}">
                <a16:creationId xmlns:a16="http://schemas.microsoft.com/office/drawing/2014/main" id="{AF357682-164F-3633-C1F5-B2C7439B10E3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eAAAAAEAAABAAAAAAAAAAAAAAABaAAAAAAAAAAAAAAAAAAAAAAAAAAAAAAAAAAAAAAAAAAAAAAAAAAAAAAAAAAAAAAAAAAAAAAAAAAAAAAAAAAAAAAAAAAAAAAAAAAAAFAAAADwAAAAAAAAAAAAAAAAAAAk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FwMAABkSAADzCwAAuRcAABAgAAAmAAAACAAAAP//////////"/>
              </a:ext>
            </a:extLst>
          </p:cNvSpPr>
          <p:nvPr/>
        </p:nvSpPr>
        <p:spPr>
          <a:xfrm>
            <a:off x="2536358" y="2839725"/>
            <a:ext cx="1334085" cy="80390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algn="l">
              <a:spcBef>
                <a:spcPts val="0"/>
              </a:spcBef>
            </a:pPr>
            <a:r>
              <a:t>dinamika tehnološkog</a:t>
            </a:r>
          </a:p>
          <a:p>
            <a:pPr algn="l"/>
            <a:r>
              <a:t>razvoja</a:t>
            </a:r>
          </a:p>
        </p:txBody>
      </p:sp>
      <p:sp>
        <p:nvSpPr>
          <p:cNvPr id="8" name="Textbox2">
            <a:extLst>
              <a:ext uri="{FF2B5EF4-FFF2-40B4-BE49-F238E27FC236}">
                <a16:creationId xmlns:a16="http://schemas.microsoft.com/office/drawing/2014/main" id="{59233BA1-E04F-491E-FF6A-AA9B922C2245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eAAAAAEAAABAAAAAAAAAAAAAAABaAAAAAAAAAAAAAAAAAAAAAAAAAAAAAAAAAAAAAAAAAAAAAAAAAAAAAAAAAAAAAAAAAAAAAAAAAAAAAAAAAAAAAAAAAAAAAAAAAAAAFAAAADwAAAAAAAAAAAAAAAAAAAkQAAAAAQAAACMAAAAjAAAAIwAAAB4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gAMAAO0aAABcDAAAPSIAABAgAAAmAAAACAAAAP//////////"/>
              </a:ext>
            </a:extLst>
          </p:cNvSpPr>
          <p:nvPr/>
        </p:nvSpPr>
        <p:spPr>
          <a:xfrm>
            <a:off x="2603033" y="4307973"/>
            <a:ext cx="1334085" cy="104507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 algn="l">
              <a:spcBef>
                <a:spcPts val="0"/>
              </a:spcBef>
            </a:pPr>
            <a:r>
              <a:t>dinamika razvoja</a:t>
            </a:r>
          </a:p>
          <a:p>
            <a:pPr algn="l"/>
            <a:r>
              <a:t>upravljačkih</a:t>
            </a:r>
          </a:p>
          <a:p>
            <a:pPr algn="l"/>
            <a:r>
              <a:t>disciplina</a:t>
            </a:r>
          </a:p>
        </p:txBody>
      </p:sp>
    </p:spTree>
    <p:extLst>
      <p:ext uri="{BB962C8B-B14F-4D97-AF65-F5344CB8AC3E}">
        <p14:creationId xmlns:p14="http://schemas.microsoft.com/office/powerpoint/2010/main" val="13958131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>
                <a:latin typeface="Arial" pitchFamily="2" charset="0"/>
                <a:ea typeface="Calibri" pitchFamily="2" charset="0"/>
                <a:cs typeface="Calibri" pitchFamily="2" charset="0"/>
              </a:rPr>
              <a:t>Tranzicija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4D7EACE-5360-803D-1A5D-1DDC0FFBD3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Prelazak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jednog</a:t>
            </a:r>
            <a:r>
              <a:rPr lang="en-US" dirty="0"/>
              <a:t> </a:t>
            </a:r>
            <a:r>
              <a:rPr lang="en-US" dirty="0" err="1"/>
              <a:t>stanja</a:t>
            </a:r>
            <a:r>
              <a:rPr lang="en-US" dirty="0"/>
              <a:t> </a:t>
            </a:r>
            <a:r>
              <a:rPr lang="en-US" dirty="0" err="1"/>
              <a:t>sistema</a:t>
            </a:r>
            <a:r>
              <a:rPr lang="en-US" dirty="0"/>
              <a:t> u </a:t>
            </a:r>
            <a:r>
              <a:rPr lang="en-US" dirty="0" err="1"/>
              <a:t>drugo</a:t>
            </a:r>
            <a:r>
              <a:rPr lang="en-US" dirty="0"/>
              <a:t>.</a:t>
            </a:r>
          </a:p>
          <a:p>
            <a:r>
              <a:rPr lang="en-US" dirty="0" err="1"/>
              <a:t>Najprisutnije</a:t>
            </a:r>
            <a:r>
              <a:rPr lang="en-US" dirty="0"/>
              <a:t> u </a:t>
            </a:r>
            <a:r>
              <a:rPr lang="en-US" dirty="0" err="1"/>
              <a:t>analizi</a:t>
            </a:r>
            <a:r>
              <a:rPr lang="en-US" dirty="0"/>
              <a:t> </a:t>
            </a:r>
            <a:r>
              <a:rPr lang="en-US" dirty="0" err="1"/>
              <a:t>prelaska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jednog</a:t>
            </a:r>
            <a:r>
              <a:rPr lang="en-US" dirty="0"/>
              <a:t> </a:t>
            </a:r>
            <a:r>
              <a:rPr lang="en-US" dirty="0" err="1"/>
              <a:t>vida</a:t>
            </a:r>
            <a:r>
              <a:rPr lang="en-US" dirty="0"/>
              <a:t> </a:t>
            </a:r>
            <a:r>
              <a:rPr lang="en-US" dirty="0" err="1"/>
              <a:t>društvenog</a:t>
            </a:r>
            <a:r>
              <a:rPr lang="en-US" dirty="0"/>
              <a:t>/</a:t>
            </a:r>
            <a:r>
              <a:rPr lang="en-US" dirty="0" err="1"/>
              <a:t>ekonomskog</a:t>
            </a:r>
            <a:r>
              <a:rPr lang="en-US" dirty="0"/>
              <a:t> </a:t>
            </a:r>
            <a:r>
              <a:rPr lang="en-US" dirty="0" err="1"/>
              <a:t>uređenja</a:t>
            </a:r>
            <a:r>
              <a:rPr lang="en-US" dirty="0"/>
              <a:t> u </a:t>
            </a:r>
            <a:r>
              <a:rPr lang="en-US" dirty="0" err="1"/>
              <a:t>drugo</a:t>
            </a:r>
            <a:endParaRPr lang="en-US" dirty="0"/>
          </a:p>
          <a:p>
            <a:pPr lvl="1"/>
            <a:r>
              <a:rPr lang="en-US" dirty="0" err="1"/>
              <a:t>tehnološki</a:t>
            </a:r>
            <a:r>
              <a:rPr lang="en-US" dirty="0"/>
              <a:t> </a:t>
            </a:r>
            <a:r>
              <a:rPr lang="en-US" dirty="0" err="1"/>
              <a:t>jaz</a:t>
            </a:r>
            <a:endParaRPr lang="en-US" dirty="0"/>
          </a:p>
          <a:p>
            <a:pPr lvl="1"/>
            <a:r>
              <a:rPr lang="en-US" dirty="0" err="1"/>
              <a:t>kulturološki</a:t>
            </a:r>
            <a:r>
              <a:rPr lang="en-US" dirty="0"/>
              <a:t> </a:t>
            </a:r>
            <a:r>
              <a:rPr lang="en-US" dirty="0" err="1"/>
              <a:t>jaz</a:t>
            </a:r>
            <a:endParaRPr lang="en-US" dirty="0"/>
          </a:p>
          <a:p>
            <a:pPr lvl="1"/>
            <a:r>
              <a:rPr lang="en-US" dirty="0" err="1"/>
              <a:t>generacijski</a:t>
            </a:r>
            <a:r>
              <a:rPr lang="en-US" dirty="0"/>
              <a:t> </a:t>
            </a:r>
            <a:r>
              <a:rPr lang="en-US" dirty="0" err="1"/>
              <a:t>jaz</a:t>
            </a:r>
            <a:endParaRPr lang="en-US" dirty="0"/>
          </a:p>
          <a:p>
            <a:pPr lvl="1"/>
            <a:r>
              <a:rPr lang="en-US" dirty="0" err="1"/>
              <a:t>nemogućnost</a:t>
            </a:r>
            <a:r>
              <a:rPr lang="en-US" dirty="0"/>
              <a:t> </a:t>
            </a:r>
            <a:r>
              <a:rPr lang="en-US" dirty="0" err="1"/>
              <a:t>prilagođavanja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5020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24473-403D-4B59-D8D0-085DBD42D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Globalizacija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2B8DA-E5DA-0463-80E2-FE6B1D6A44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IMF </a:t>
            </a:r>
            <a:r>
              <a:rPr lang="en-US" sz="3200" dirty="0" err="1"/>
              <a:t>globalizaciju</a:t>
            </a:r>
            <a:r>
              <a:rPr lang="en-US" sz="3200" dirty="0"/>
              <a:t> </a:t>
            </a:r>
            <a:r>
              <a:rPr lang="en-US" sz="3200" dirty="0" err="1"/>
              <a:t>definiše</a:t>
            </a:r>
            <a:r>
              <a:rPr lang="en-US" sz="3200" dirty="0"/>
              <a:t> </a:t>
            </a:r>
            <a:r>
              <a:rPr lang="en-US" sz="3200" dirty="0" err="1"/>
              <a:t>kao</a:t>
            </a:r>
            <a:r>
              <a:rPr lang="en-US" sz="3200" dirty="0"/>
              <a:t>: “</a:t>
            </a:r>
            <a:r>
              <a:rPr lang="en-US" sz="3200" i="1" dirty="0" err="1"/>
              <a:t>Rastuću</a:t>
            </a:r>
            <a:r>
              <a:rPr lang="en-US" sz="3200" i="1" dirty="0"/>
              <a:t> </a:t>
            </a:r>
            <a:r>
              <a:rPr lang="en-US" sz="3200" i="1" dirty="0" err="1"/>
              <a:t>globalnu</a:t>
            </a:r>
            <a:r>
              <a:rPr lang="en-US" sz="3200" i="1" dirty="0"/>
              <a:t> </a:t>
            </a:r>
            <a:r>
              <a:rPr lang="en-US" sz="3200" i="1" dirty="0" err="1"/>
              <a:t>ekonomsku</a:t>
            </a:r>
            <a:r>
              <a:rPr lang="en-US" sz="3200" i="1" dirty="0"/>
              <a:t> </a:t>
            </a:r>
            <a:r>
              <a:rPr lang="en-US" sz="3200" i="1" dirty="0" err="1"/>
              <a:t>međuzavisnost</a:t>
            </a:r>
            <a:r>
              <a:rPr lang="en-US" sz="3200" i="1" dirty="0"/>
              <a:t> </a:t>
            </a:r>
            <a:r>
              <a:rPr lang="en-US" sz="3200" i="1" dirty="0" err="1"/>
              <a:t>zemalja</a:t>
            </a:r>
            <a:r>
              <a:rPr lang="en-US" sz="3200" i="1" dirty="0"/>
              <a:t>, </a:t>
            </a:r>
            <a:r>
              <a:rPr lang="en-US" sz="3200" i="1" dirty="0" err="1"/>
              <a:t>kroz</a:t>
            </a:r>
            <a:r>
              <a:rPr lang="en-US" sz="3200" i="1" dirty="0"/>
              <a:t> </a:t>
            </a:r>
            <a:r>
              <a:rPr lang="en-US" sz="3200" i="1" dirty="0" err="1"/>
              <a:t>rastuću</a:t>
            </a:r>
            <a:r>
              <a:rPr lang="en-US" sz="3200" i="1" dirty="0"/>
              <a:t> </a:t>
            </a:r>
            <a:r>
              <a:rPr lang="en-US" sz="3200" i="1" dirty="0" err="1"/>
              <a:t>količinu</a:t>
            </a:r>
            <a:r>
              <a:rPr lang="en-US" sz="3200" i="1" dirty="0"/>
              <a:t> </a:t>
            </a:r>
            <a:r>
              <a:rPr lang="en-US" sz="3200" i="1" dirty="0" err="1"/>
              <a:t>i</a:t>
            </a:r>
            <a:r>
              <a:rPr lang="en-US" sz="3200" i="1" dirty="0"/>
              <a:t> </a:t>
            </a:r>
            <a:r>
              <a:rPr lang="en-US" sz="3200" i="1" dirty="0" err="1"/>
              <a:t>različitost</a:t>
            </a:r>
            <a:r>
              <a:rPr lang="en-US" sz="3200" i="1" dirty="0"/>
              <a:t> </a:t>
            </a:r>
            <a:r>
              <a:rPr lang="en-US" sz="3200" i="1" dirty="0" err="1"/>
              <a:t>prekograničnih</a:t>
            </a:r>
            <a:r>
              <a:rPr lang="en-US" sz="3200" i="1" dirty="0"/>
              <a:t> </a:t>
            </a:r>
            <a:r>
              <a:rPr lang="en-US" sz="3200" i="1" dirty="0" err="1"/>
              <a:t>transakcija</a:t>
            </a:r>
            <a:r>
              <a:rPr lang="en-US" sz="3200" i="1" dirty="0"/>
              <a:t> </a:t>
            </a:r>
            <a:r>
              <a:rPr lang="en-US" sz="3200" i="1" dirty="0" err="1"/>
              <a:t>roba</a:t>
            </a:r>
            <a:r>
              <a:rPr lang="en-US" sz="3200" i="1" dirty="0"/>
              <a:t> </a:t>
            </a:r>
            <a:r>
              <a:rPr lang="en-US" sz="3200" i="1" dirty="0" err="1"/>
              <a:t>i</a:t>
            </a:r>
            <a:r>
              <a:rPr lang="en-US" sz="3200" i="1" dirty="0"/>
              <a:t> </a:t>
            </a:r>
            <a:r>
              <a:rPr lang="en-US" sz="3200" i="1" dirty="0" err="1"/>
              <a:t>usluga</a:t>
            </a:r>
            <a:r>
              <a:rPr lang="en-US" sz="3200" i="1" dirty="0"/>
              <a:t>, </a:t>
            </a:r>
            <a:r>
              <a:rPr lang="en-US" sz="3200" i="1" dirty="0" err="1"/>
              <a:t>slobodne</a:t>
            </a:r>
            <a:r>
              <a:rPr lang="en-US" sz="3200" i="1" dirty="0"/>
              <a:t> </a:t>
            </a:r>
            <a:r>
              <a:rPr lang="en-US" sz="3200" i="1" dirty="0" err="1"/>
              <a:t>tokove</a:t>
            </a:r>
            <a:r>
              <a:rPr lang="en-US" sz="3200" i="1" dirty="0"/>
              <a:t> </a:t>
            </a:r>
            <a:r>
              <a:rPr lang="en-US" sz="3200" i="1" dirty="0" err="1"/>
              <a:t>međunarodnog</a:t>
            </a:r>
            <a:r>
              <a:rPr lang="en-US" sz="3200" i="1" dirty="0"/>
              <a:t> </a:t>
            </a:r>
            <a:r>
              <a:rPr lang="en-US" sz="3200" i="1" dirty="0" err="1"/>
              <a:t>kapitala</a:t>
            </a:r>
            <a:r>
              <a:rPr lang="en-US" sz="3200" i="1" dirty="0"/>
              <a:t>, </a:t>
            </a:r>
            <a:r>
              <a:rPr lang="en-US" sz="3200" i="1" dirty="0" err="1"/>
              <a:t>kao</a:t>
            </a:r>
            <a:r>
              <a:rPr lang="en-US" sz="3200" i="1" dirty="0"/>
              <a:t> </a:t>
            </a:r>
            <a:r>
              <a:rPr lang="en-US" sz="3200" i="1" dirty="0" err="1"/>
              <a:t>i</a:t>
            </a:r>
            <a:r>
              <a:rPr lang="en-US" sz="3200" i="1" dirty="0"/>
              <a:t> </a:t>
            </a:r>
            <a:r>
              <a:rPr lang="en-US" sz="3200" i="1" dirty="0" err="1"/>
              <a:t>kroz</a:t>
            </a:r>
            <a:r>
              <a:rPr lang="en-US" sz="3200" i="1" dirty="0"/>
              <a:t> </a:t>
            </a:r>
            <a:r>
              <a:rPr lang="en-US" sz="3200" i="1" dirty="0" err="1"/>
              <a:t>bržu</a:t>
            </a:r>
            <a:r>
              <a:rPr lang="en-US" sz="3200" i="1" dirty="0"/>
              <a:t> </a:t>
            </a:r>
            <a:r>
              <a:rPr lang="en-US" sz="3200" i="1" dirty="0" err="1"/>
              <a:t>i</a:t>
            </a:r>
            <a:r>
              <a:rPr lang="en-US" sz="3200" i="1" dirty="0"/>
              <a:t> </a:t>
            </a:r>
            <a:r>
              <a:rPr lang="en-US" sz="3200" i="1" dirty="0" err="1"/>
              <a:t>širu</a:t>
            </a:r>
            <a:r>
              <a:rPr lang="en-US" sz="3200" i="1" dirty="0"/>
              <a:t> </a:t>
            </a:r>
            <a:r>
              <a:rPr lang="en-US" sz="3200" i="1" dirty="0" err="1"/>
              <a:t>difuziju</a:t>
            </a:r>
            <a:r>
              <a:rPr lang="en-US" sz="3200" i="1" dirty="0"/>
              <a:t> </a:t>
            </a:r>
            <a:r>
              <a:rPr lang="en-US" sz="3200" i="1" dirty="0" err="1"/>
              <a:t>tehnologija</a:t>
            </a:r>
            <a:r>
              <a:rPr lang="en-US" sz="3200" dirty="0"/>
              <a:t>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6490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15B3E8-BDE4-301B-4476-21D46DF48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44ED2-22E5-B4CA-D82C-752B306D9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Globalizacija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5AF8-0EA8-192D-161A-A00A8A33F6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400"/>
            </a:pPr>
            <a:r>
              <a:rPr lang="en-US" dirty="0" err="1"/>
              <a:t>Pozitvne</a:t>
            </a:r>
            <a:r>
              <a:rPr lang="en-US" dirty="0"/>
              <a:t> </a:t>
            </a:r>
            <a:r>
              <a:rPr lang="en-US" dirty="0" err="1"/>
              <a:t>posledice</a:t>
            </a:r>
            <a:r>
              <a:rPr lang="en-US" dirty="0"/>
              <a:t> </a:t>
            </a:r>
            <a:r>
              <a:rPr lang="en-US" dirty="0" err="1"/>
              <a:t>globalizacije</a:t>
            </a:r>
            <a:r>
              <a:rPr lang="en-US" dirty="0"/>
              <a:t>:</a:t>
            </a:r>
          </a:p>
          <a:p>
            <a:pPr lvl="1">
              <a:defRPr sz="2400"/>
            </a:pPr>
            <a:r>
              <a:rPr lang="en-US" dirty="0"/>
              <a:t>Svet je </a:t>
            </a:r>
            <a:r>
              <a:rPr lang="en-US" dirty="0" err="1"/>
              <a:t>postao</a:t>
            </a:r>
            <a:r>
              <a:rPr lang="en-US" dirty="0"/>
              <a:t> </a:t>
            </a:r>
            <a:r>
              <a:rPr lang="en-US" dirty="0" err="1"/>
              <a:t>globalno</a:t>
            </a:r>
            <a:r>
              <a:rPr lang="en-US" dirty="0"/>
              <a:t> “</a:t>
            </a:r>
            <a:r>
              <a:rPr lang="en-US" dirty="0" err="1"/>
              <a:t>selo</a:t>
            </a:r>
            <a:r>
              <a:rPr lang="en-US" dirty="0"/>
              <a:t>” - </a:t>
            </a:r>
            <a:r>
              <a:rPr lang="en-US" dirty="0" err="1"/>
              <a:t>brži</a:t>
            </a:r>
            <a:r>
              <a:rPr lang="en-US" dirty="0"/>
              <a:t> transfer </a:t>
            </a:r>
            <a:r>
              <a:rPr lang="en-US" dirty="0" err="1"/>
              <a:t>tehnologija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znanja</a:t>
            </a:r>
            <a:endParaRPr lang="en-US" dirty="0"/>
          </a:p>
          <a:p>
            <a:pPr lvl="1">
              <a:defRPr sz="2400"/>
            </a:pPr>
            <a:r>
              <a:rPr lang="en-US" dirty="0"/>
              <a:t>Mala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srednja</a:t>
            </a:r>
            <a:r>
              <a:rPr lang="en-US" dirty="0"/>
              <a:t> </a:t>
            </a:r>
            <a:r>
              <a:rPr lang="en-US" dirty="0" err="1"/>
              <a:t>preduzeća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međunarodnom</a:t>
            </a:r>
            <a:r>
              <a:rPr lang="en-US" dirty="0"/>
              <a:t> </a:t>
            </a:r>
            <a:r>
              <a:rPr lang="en-US" dirty="0" err="1"/>
              <a:t>tržištu</a:t>
            </a:r>
            <a:endParaRPr lang="en-US" dirty="0"/>
          </a:p>
          <a:p>
            <a:pPr lvl="1">
              <a:defRPr sz="2400"/>
            </a:pPr>
            <a:r>
              <a:rPr lang="en-US" dirty="0"/>
              <a:t>WWW - nova </a:t>
            </a:r>
            <a:r>
              <a:rPr lang="en-US" dirty="0" err="1"/>
              <a:t>tržišta</a:t>
            </a:r>
            <a:endParaRPr lang="en-US" dirty="0"/>
          </a:p>
          <a:p>
            <a:pPr>
              <a:defRPr sz="2400"/>
            </a:pPr>
            <a:r>
              <a:rPr lang="en-US" dirty="0" err="1"/>
              <a:t>Potencijalne</a:t>
            </a:r>
            <a:r>
              <a:rPr lang="en-US" dirty="0"/>
              <a:t> </a:t>
            </a:r>
            <a:r>
              <a:rPr lang="en-US" dirty="0" err="1"/>
              <a:t>negativne</a:t>
            </a:r>
            <a:r>
              <a:rPr lang="en-US" dirty="0"/>
              <a:t> </a:t>
            </a:r>
            <a:r>
              <a:rPr lang="en-US" dirty="0" err="1"/>
              <a:t>posledice</a:t>
            </a:r>
            <a:r>
              <a:rPr lang="en-US" dirty="0"/>
              <a:t> </a:t>
            </a:r>
            <a:r>
              <a:rPr lang="en-US" dirty="0" err="1"/>
              <a:t>globalizacije</a:t>
            </a:r>
            <a:r>
              <a:rPr lang="en-US" dirty="0"/>
              <a:t>:</a:t>
            </a:r>
          </a:p>
          <a:p>
            <a:pPr lvl="1">
              <a:defRPr sz="2400"/>
            </a:pPr>
            <a:r>
              <a:rPr lang="en-US" dirty="0"/>
              <a:t>model </a:t>
            </a:r>
            <a:r>
              <a:rPr lang="en-US" dirty="0" err="1"/>
              <a:t>savremene</a:t>
            </a:r>
            <a:r>
              <a:rPr lang="en-US" dirty="0"/>
              <a:t> </a:t>
            </a:r>
            <a:r>
              <a:rPr lang="en-US" dirty="0" err="1"/>
              <a:t>eksploatacije</a:t>
            </a:r>
            <a:endParaRPr lang="en-US" dirty="0"/>
          </a:p>
          <a:p>
            <a:pPr lvl="1">
              <a:defRPr sz="2400"/>
            </a:pPr>
            <a:r>
              <a:rPr lang="en-US" dirty="0"/>
              <a:t>model </a:t>
            </a:r>
            <a:r>
              <a:rPr lang="en-US" dirty="0" err="1"/>
              <a:t>savremenog</a:t>
            </a:r>
            <a:r>
              <a:rPr lang="en-US" dirty="0"/>
              <a:t> </a:t>
            </a:r>
            <a:r>
              <a:rPr lang="en-US" dirty="0" err="1"/>
              <a:t>kolonijalizma</a:t>
            </a:r>
            <a:endParaRPr lang="en-US" dirty="0"/>
          </a:p>
          <a:p>
            <a:pPr lvl="1">
              <a:defRPr sz="2400"/>
            </a:pPr>
            <a:r>
              <a:rPr lang="en-US" dirty="0" err="1"/>
              <a:t>izvor</a:t>
            </a:r>
            <a:r>
              <a:rPr lang="en-US" dirty="0"/>
              <a:t> </a:t>
            </a:r>
            <a:r>
              <a:rPr lang="en-US" dirty="0" err="1"/>
              <a:t>korupcije</a:t>
            </a:r>
            <a:r>
              <a:rPr lang="en-US" dirty="0"/>
              <a:t> u </a:t>
            </a:r>
            <a:r>
              <a:rPr lang="en-US" dirty="0" err="1"/>
              <a:t>nerazvijenim</a:t>
            </a:r>
            <a:r>
              <a:rPr lang="en-US" dirty="0"/>
              <a:t> </a:t>
            </a:r>
            <a:r>
              <a:rPr lang="en-US" dirty="0" err="1"/>
              <a:t>delovima</a:t>
            </a:r>
            <a:r>
              <a:rPr lang="en-US" dirty="0"/>
              <a:t> </a:t>
            </a:r>
            <a:r>
              <a:rPr lang="en-US" dirty="0" err="1"/>
              <a:t>sveta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3050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D2E6B-B028-F147-16F9-13FEC5248F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77F47-0912-755D-BE45-BDEC5309B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Globalizacija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36E14F-F7B4-9DA8-2D21-8F44EF761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  <a:defRPr sz="2000"/>
            </a:pPr>
            <a:r>
              <a:rPr lang="en-US" sz="3000" dirty="0" err="1"/>
              <a:t>Etički</a:t>
            </a:r>
            <a:r>
              <a:rPr lang="en-US" sz="3000" dirty="0"/>
              <a:t> </a:t>
            </a:r>
            <a:r>
              <a:rPr lang="en-US" sz="3000" dirty="0" err="1"/>
              <a:t>pokret</a:t>
            </a:r>
            <a:r>
              <a:rPr lang="en-US" sz="3000" dirty="0"/>
              <a:t> za </a:t>
            </a:r>
            <a:r>
              <a:rPr lang="en-US" sz="3000" dirty="0" err="1"/>
              <a:t>globalizaciju</a:t>
            </a:r>
            <a:r>
              <a:rPr lang="en-US" sz="3000" dirty="0"/>
              <a:t> </a:t>
            </a:r>
            <a:r>
              <a:rPr lang="en-US" sz="3000" dirty="0" err="1"/>
              <a:t>ima</a:t>
            </a:r>
            <a:r>
              <a:rPr lang="en-US" sz="3000" dirty="0"/>
              <a:t> </a:t>
            </a:r>
            <a:r>
              <a:rPr lang="en-US" sz="3000" dirty="0" err="1"/>
              <a:t>sledeće</a:t>
            </a:r>
            <a:r>
              <a:rPr lang="en-US" sz="3000" dirty="0"/>
              <a:t> </a:t>
            </a:r>
            <a:r>
              <a:rPr lang="en-US" sz="3000" dirty="0" err="1"/>
              <a:t>ciljeve</a:t>
            </a:r>
            <a:r>
              <a:rPr lang="en-US" sz="3000" dirty="0"/>
              <a:t> (Slack et al.,2010):</a:t>
            </a:r>
          </a:p>
          <a:p>
            <a:pPr lvl="1">
              <a:defRPr sz="2000"/>
            </a:pPr>
            <a:r>
              <a:rPr lang="en-US" sz="2800" dirty="0"/>
              <a:t>Svet </a:t>
            </a:r>
            <a:r>
              <a:rPr lang="en-US" sz="2800" dirty="0" err="1"/>
              <a:t>povezan</a:t>
            </a:r>
            <a:r>
              <a:rPr lang="en-US" sz="2800" dirty="0"/>
              <a:t> </a:t>
            </a:r>
            <a:r>
              <a:rPr lang="en-US" sz="2800" dirty="0" err="1"/>
              <a:t>tehnologijom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trgovinom</a:t>
            </a:r>
            <a:r>
              <a:rPr lang="en-US" sz="2800" dirty="0"/>
              <a:t> mora se </a:t>
            </a:r>
            <a:r>
              <a:rPr lang="en-US" sz="2800" dirty="0" err="1"/>
              <a:t>takođe</a:t>
            </a:r>
            <a:r>
              <a:rPr lang="en-US" sz="2800" dirty="0"/>
              <a:t> </a:t>
            </a:r>
            <a:r>
              <a:rPr lang="en-US" sz="2800" dirty="0" err="1"/>
              <a:t>povezati</a:t>
            </a:r>
            <a:r>
              <a:rPr lang="en-US" sz="2800" dirty="0"/>
              <a:t> </a:t>
            </a:r>
            <a:r>
              <a:rPr lang="en-US" sz="2800" dirty="0" err="1"/>
              <a:t>zajedničkim</a:t>
            </a:r>
            <a:r>
              <a:rPr lang="en-US" sz="2800" dirty="0"/>
              <a:t> </a:t>
            </a:r>
            <a:r>
              <a:rPr lang="en-US" sz="2800" dirty="0" err="1"/>
              <a:t>vrednostima</a:t>
            </a:r>
            <a:r>
              <a:rPr lang="en-US" sz="2800" dirty="0"/>
              <a:t>, </a:t>
            </a:r>
            <a:r>
              <a:rPr lang="en-US" sz="2800" dirty="0" err="1"/>
              <a:t>normama</a:t>
            </a:r>
            <a:r>
              <a:rPr lang="en-US" sz="2800" dirty="0"/>
              <a:t> u </a:t>
            </a:r>
            <a:r>
              <a:rPr lang="en-US" sz="2800" dirty="0" err="1"/>
              <a:t>poslovnom</a:t>
            </a:r>
            <a:r>
              <a:rPr lang="en-US" sz="2800" dirty="0"/>
              <a:t> </a:t>
            </a:r>
            <a:r>
              <a:rPr lang="en-US" sz="2800" dirty="0" err="1"/>
              <a:t>ponašanju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sistemom</a:t>
            </a:r>
            <a:r>
              <a:rPr lang="en-US" sz="2800" dirty="0"/>
              <a:t> </a:t>
            </a:r>
            <a:r>
              <a:rPr lang="en-US" sz="2800" dirty="0" err="1"/>
              <a:t>odgovornosti</a:t>
            </a:r>
            <a:r>
              <a:rPr lang="en-US" sz="2800" dirty="0"/>
              <a:t>;</a:t>
            </a:r>
          </a:p>
          <a:p>
            <a:pPr lvl="1">
              <a:defRPr sz="2000"/>
            </a:pPr>
            <a:r>
              <a:rPr lang="en-US" sz="2800" dirty="0" err="1"/>
              <a:t>Isticanje</a:t>
            </a:r>
            <a:r>
              <a:rPr lang="en-US" sz="2800" dirty="0"/>
              <a:t> </a:t>
            </a:r>
            <a:r>
              <a:rPr lang="en-US" sz="2800" dirty="0" err="1"/>
              <a:t>zajedničke</a:t>
            </a:r>
            <a:r>
              <a:rPr lang="en-US" sz="2800" dirty="0"/>
              <a:t> </a:t>
            </a:r>
            <a:r>
              <a:rPr lang="en-US" sz="2800" dirty="0" err="1"/>
              <a:t>odgovornosti</a:t>
            </a:r>
            <a:r>
              <a:rPr lang="en-US" sz="2800" dirty="0"/>
              <a:t> za </a:t>
            </a:r>
            <a:r>
              <a:rPr lang="en-US" sz="2800" dirty="0" err="1"/>
              <a:t>rešavanje</a:t>
            </a:r>
            <a:r>
              <a:rPr lang="en-US" sz="2800" dirty="0"/>
              <a:t> </a:t>
            </a:r>
            <a:r>
              <a:rPr lang="en-US" sz="2800" dirty="0" err="1"/>
              <a:t>globalnih</a:t>
            </a:r>
            <a:r>
              <a:rPr lang="en-US" sz="2800" dirty="0"/>
              <a:t> </a:t>
            </a:r>
            <a:r>
              <a:rPr lang="en-US" sz="2800" dirty="0" err="1"/>
              <a:t>izazova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afirmacija</a:t>
            </a:r>
            <a:r>
              <a:rPr lang="en-US" sz="2800" dirty="0"/>
              <a:t> </a:t>
            </a:r>
            <a:r>
              <a:rPr lang="en-US" sz="2800" dirty="0" err="1"/>
              <a:t>ideje</a:t>
            </a:r>
            <a:r>
              <a:rPr lang="en-US" sz="2800" dirty="0"/>
              <a:t> da se </a:t>
            </a:r>
            <a:r>
              <a:rPr lang="en-US" sz="2800" dirty="0" err="1"/>
              <a:t>naša</a:t>
            </a:r>
            <a:r>
              <a:rPr lang="en-US" sz="2800" dirty="0"/>
              <a:t> zona </a:t>
            </a:r>
            <a:r>
              <a:rPr lang="en-US" sz="2800" dirty="0" err="1"/>
              <a:t>odgovornosti</a:t>
            </a:r>
            <a:r>
              <a:rPr lang="en-US" sz="2800" dirty="0"/>
              <a:t> ne </a:t>
            </a:r>
            <a:r>
              <a:rPr lang="en-US" sz="2800" dirty="0" err="1"/>
              <a:t>završava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nacionalnim</a:t>
            </a:r>
            <a:r>
              <a:rPr lang="en-US" sz="2800" dirty="0"/>
              <a:t> </a:t>
            </a:r>
            <a:r>
              <a:rPr lang="en-US" sz="2800" dirty="0" err="1"/>
              <a:t>granicama</a:t>
            </a:r>
            <a:endParaRPr lang="en-US" sz="2800" dirty="0"/>
          </a:p>
          <a:p>
            <a:pPr lvl="1">
              <a:defRPr sz="2000"/>
            </a:pPr>
            <a:r>
              <a:rPr lang="en-US" sz="2800" dirty="0" err="1"/>
              <a:t>Isticanje</a:t>
            </a:r>
            <a:r>
              <a:rPr lang="en-US" sz="2800" dirty="0"/>
              <a:t> da </a:t>
            </a:r>
            <a:r>
              <a:rPr lang="en-US" sz="2800" dirty="0" err="1"/>
              <a:t>su</a:t>
            </a:r>
            <a:r>
              <a:rPr lang="en-US" sz="2800" dirty="0"/>
              <a:t> </a:t>
            </a:r>
            <a:r>
              <a:rPr lang="en-US" sz="2800" dirty="0" err="1"/>
              <a:t>svi</a:t>
            </a:r>
            <a:r>
              <a:rPr lang="en-US" sz="2800" dirty="0"/>
              <a:t> </a:t>
            </a:r>
            <a:r>
              <a:rPr lang="en-US" sz="2800" dirty="0" err="1"/>
              <a:t>pojedinci</a:t>
            </a:r>
            <a:r>
              <a:rPr lang="en-US" sz="2800" dirty="0"/>
              <a:t> </a:t>
            </a:r>
            <a:r>
              <a:rPr lang="en-US" sz="2800" dirty="0" err="1"/>
              <a:t>jednaki</a:t>
            </a:r>
            <a:r>
              <a:rPr lang="en-US" sz="2800" dirty="0"/>
              <a:t> po </a:t>
            </a:r>
            <a:r>
              <a:rPr lang="en-US" sz="2800" dirty="0" err="1"/>
              <a:t>dostojanstvu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da </a:t>
            </a:r>
            <a:r>
              <a:rPr lang="en-US" sz="2800" dirty="0" err="1"/>
              <a:t>osobe</a:t>
            </a:r>
            <a:r>
              <a:rPr lang="en-US" sz="2800" dirty="0"/>
              <a:t> u </a:t>
            </a:r>
            <a:r>
              <a:rPr lang="en-US" sz="2800" dirty="0" err="1"/>
              <a:t>siromašnim</a:t>
            </a:r>
            <a:r>
              <a:rPr lang="en-US" sz="2800" dirty="0"/>
              <a:t> </a:t>
            </a:r>
            <a:r>
              <a:rPr lang="en-US" sz="2800" dirty="0" err="1"/>
              <a:t>delovima</a:t>
            </a:r>
            <a:r>
              <a:rPr lang="en-US" sz="2800" dirty="0"/>
              <a:t> </a:t>
            </a:r>
            <a:r>
              <a:rPr lang="en-US" sz="2800" dirty="0" err="1"/>
              <a:t>sveta</a:t>
            </a:r>
            <a:r>
              <a:rPr lang="en-US" sz="2800" dirty="0"/>
              <a:t> ne </a:t>
            </a:r>
            <a:r>
              <a:rPr lang="en-US" sz="2800" dirty="0" err="1"/>
              <a:t>treba</a:t>
            </a:r>
            <a:r>
              <a:rPr lang="en-US" sz="2800" dirty="0"/>
              <a:t> </a:t>
            </a:r>
            <a:r>
              <a:rPr lang="en-US" sz="2800" dirty="0" err="1"/>
              <a:t>gledati</a:t>
            </a:r>
            <a:r>
              <a:rPr lang="en-US" sz="2800" dirty="0"/>
              <a:t> </a:t>
            </a:r>
            <a:r>
              <a:rPr lang="en-US" sz="2800" dirty="0" err="1"/>
              <a:t>samo</a:t>
            </a:r>
            <a:r>
              <a:rPr lang="en-US" sz="2800" dirty="0"/>
              <a:t> </a:t>
            </a:r>
            <a:r>
              <a:rPr lang="en-US" sz="2800" dirty="0" err="1"/>
              <a:t>kao</a:t>
            </a:r>
            <a:r>
              <a:rPr lang="en-US" sz="2800" dirty="0"/>
              <a:t> </a:t>
            </a:r>
            <a:r>
              <a:rPr lang="en-US" sz="2800" dirty="0" err="1"/>
              <a:t>objekte</a:t>
            </a:r>
            <a:r>
              <a:rPr lang="en-US" sz="2800" dirty="0"/>
              <a:t> </a:t>
            </a:r>
            <a:r>
              <a:rPr lang="en-US" sz="2800" dirty="0" err="1"/>
              <a:t>humanitarnog</a:t>
            </a:r>
            <a:r>
              <a:rPr lang="en-US" sz="2800" dirty="0"/>
              <a:t> </a:t>
            </a:r>
            <a:r>
              <a:rPr lang="en-US" sz="2800" dirty="0" err="1"/>
              <a:t>delovanja</a:t>
            </a:r>
            <a:endParaRPr lang="en-US" sz="2800" dirty="0"/>
          </a:p>
          <a:p>
            <a:pPr lvl="1">
              <a:defRPr sz="2000"/>
            </a:pPr>
            <a:r>
              <a:rPr lang="en-US" sz="2800" dirty="0" err="1"/>
              <a:t>Potreba</a:t>
            </a:r>
            <a:r>
              <a:rPr lang="en-US" sz="2800" dirty="0"/>
              <a:t> za </a:t>
            </a:r>
            <a:r>
              <a:rPr lang="en-US" sz="2800" dirty="0" err="1"/>
              <a:t>skretanjem</a:t>
            </a:r>
            <a:r>
              <a:rPr lang="en-US" sz="2800" dirty="0"/>
              <a:t> </a:t>
            </a:r>
            <a:r>
              <a:rPr lang="en-US" sz="2800" dirty="0" err="1"/>
              <a:t>pažnje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različitost</a:t>
            </a:r>
            <a:r>
              <a:rPr lang="en-US" sz="2800" dirty="0"/>
              <a:t> </a:t>
            </a:r>
            <a:r>
              <a:rPr lang="en-US" sz="2800" dirty="0" err="1"/>
              <a:t>društvenih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ekonomskih</a:t>
            </a:r>
            <a:r>
              <a:rPr lang="en-US" sz="2800" dirty="0"/>
              <a:t> </a:t>
            </a:r>
            <a:r>
              <a:rPr lang="en-US" sz="2800" dirty="0" err="1"/>
              <a:t>uslova</a:t>
            </a:r>
            <a:r>
              <a:rPr lang="en-US" sz="2800" dirty="0"/>
              <a:t> za </a:t>
            </a:r>
            <a:r>
              <a:rPr lang="en-US" sz="2800" dirty="0" err="1"/>
              <a:t>žene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muškarce</a:t>
            </a:r>
            <a:endParaRPr lang="en-US" sz="2800" dirty="0"/>
          </a:p>
          <a:p>
            <a:endParaRPr lang="en-US" dirty="0"/>
          </a:p>
        </p:txBody>
      </p:sp>
      <p:sp>
        <p:nvSpPr>
          <p:cNvPr id="4" name="Textbox1">
            <a:extLst>
              <a:ext uri="{FF2B5EF4-FFF2-40B4-BE49-F238E27FC236}">
                <a16:creationId xmlns:a16="http://schemas.microsoft.com/office/drawing/2014/main" id="{C8E9FB9B-0A5F-8FF5-E64E-F5262B5DC96E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wAMAAEAmAACANAAAMCoAABAgAAAmAAAACAAAAP//////////"/>
              </a:ext>
            </a:extLst>
          </p:cNvSpPr>
          <p:nvPr/>
        </p:nvSpPr>
        <p:spPr>
          <a:xfrm>
            <a:off x="152400" y="6311900"/>
            <a:ext cx="10744200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>
              <a:defRPr i="1"/>
            </a:pPr>
            <a:r>
              <a:rPr dirty="0"/>
              <a:t>Izvor: Nigel Slack, Stuart Chambers, Robert Johnston, Operations Management, Prentice Hall, 2010</a:t>
            </a:r>
          </a:p>
        </p:txBody>
      </p:sp>
    </p:spTree>
    <p:extLst>
      <p:ext uri="{BB962C8B-B14F-4D97-AF65-F5344CB8AC3E}">
        <p14:creationId xmlns:p14="http://schemas.microsoft.com/office/powerpoint/2010/main" val="40219258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98BE5-4D00-9F13-9BDD-7B88BFE10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10065-7EB4-5A2E-1566-81090FAE64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Pokušaj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da se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pronađe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odgovor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na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izazove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globalizacije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: </a:t>
            </a:r>
          </a:p>
          <a:p>
            <a:pPr marL="457200" lvl="1" indent="0">
              <a:buNone/>
            </a:pP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“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način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na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koji se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odnosi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između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poslovanja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šireg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društvenog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okruženja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trebaju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da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posmatraju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,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kako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da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im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se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pristupi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(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ukoliko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 je to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moguće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)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kako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njima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sz="3000" i="1" dirty="0" err="1">
                <a:latin typeface="Calibri" pitchFamily="2" charset="0"/>
                <a:ea typeface="Calibri" pitchFamily="2" charset="0"/>
                <a:cs typeface="Calibri" pitchFamily="2" charset="0"/>
              </a:rPr>
              <a:t>upravljati</a:t>
            </a:r>
            <a:r>
              <a:rPr lang="en-US" sz="3000" i="1" dirty="0">
                <a:latin typeface="Calibri" pitchFamily="2" charset="0"/>
                <a:ea typeface="Calibri" pitchFamily="2" charset="0"/>
                <a:cs typeface="Calibri" pitchFamily="2" charset="0"/>
              </a:rPr>
              <a:t> ?“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04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4959D-FBFB-EBB9-A840-B72EE846C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53315-7158-05CE-6439-7CE4C7841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68F59-2262-2B1C-4157-968924523D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800"/>
            </a:pPr>
            <a:r>
              <a:rPr lang="en-US" dirty="0"/>
              <a:t>CSR - </a:t>
            </a:r>
            <a:r>
              <a:rPr lang="en-US" dirty="0" err="1"/>
              <a:t>korporativna</a:t>
            </a:r>
            <a:r>
              <a:rPr lang="en-US" dirty="0"/>
              <a:t> </a:t>
            </a:r>
            <a:r>
              <a:rPr lang="en-US" dirty="0" err="1"/>
              <a:t>društvena</a:t>
            </a:r>
            <a:r>
              <a:rPr lang="en-US" dirty="0"/>
              <a:t> </a:t>
            </a:r>
            <a:r>
              <a:rPr lang="en-US" dirty="0" err="1"/>
              <a:t>odgovornost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</a:p>
          <a:p>
            <a:pPr>
              <a:defRPr sz="2800"/>
            </a:pPr>
            <a:r>
              <a:rPr lang="en-US" dirty="0"/>
              <a:t>SE - </a:t>
            </a:r>
            <a:r>
              <a:rPr lang="en-US" dirty="0" err="1"/>
              <a:t>društveno</a:t>
            </a:r>
            <a:r>
              <a:rPr lang="en-US" dirty="0"/>
              <a:t> </a:t>
            </a:r>
            <a:r>
              <a:rPr lang="en-US" dirty="0" err="1"/>
              <a:t>odgovorno</a:t>
            </a:r>
            <a:r>
              <a:rPr lang="en-US" dirty="0"/>
              <a:t> </a:t>
            </a:r>
            <a:r>
              <a:rPr lang="en-US" dirty="0" err="1"/>
              <a:t>preduzetništvo</a:t>
            </a:r>
            <a:endParaRPr lang="en-US" dirty="0"/>
          </a:p>
          <a:p>
            <a:pPr>
              <a:defRPr sz="2800"/>
            </a:pPr>
            <a:r>
              <a:rPr lang="en-US" dirty="0"/>
              <a:t>CSR - </a:t>
            </a:r>
            <a:r>
              <a:rPr lang="en-US" dirty="0" err="1"/>
              <a:t>odnosi</a:t>
            </a:r>
            <a:r>
              <a:rPr lang="en-US" dirty="0"/>
              <a:t> 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kompanije</a:t>
            </a:r>
            <a:endParaRPr lang="en-US" dirty="0"/>
          </a:p>
          <a:p>
            <a:pPr>
              <a:defRPr sz="2800"/>
            </a:pPr>
            <a:r>
              <a:rPr lang="en-US" dirty="0"/>
              <a:t>SE - </a:t>
            </a:r>
            <a:r>
              <a:rPr lang="en-US" dirty="0" err="1"/>
              <a:t>MSPi</a:t>
            </a:r>
            <a:r>
              <a:rPr lang="en-US" dirty="0"/>
              <a:t> </a:t>
            </a:r>
            <a:r>
              <a:rPr lang="en-US" dirty="0" err="1"/>
              <a:t>formirani</a:t>
            </a:r>
            <a:r>
              <a:rPr lang="en-US" dirty="0"/>
              <a:t> </a:t>
            </a:r>
            <a:r>
              <a:rPr lang="en-US" dirty="0" err="1"/>
              <a:t>isključivo</a:t>
            </a:r>
            <a:r>
              <a:rPr lang="en-US" dirty="0"/>
              <a:t> za </a:t>
            </a:r>
            <a:r>
              <a:rPr lang="en-US" dirty="0" err="1"/>
              <a:t>rešavanje</a:t>
            </a:r>
            <a:r>
              <a:rPr lang="en-US" dirty="0"/>
              <a:t> </a:t>
            </a:r>
            <a:r>
              <a:rPr lang="en-US" dirty="0" err="1"/>
              <a:t>određenih</a:t>
            </a:r>
            <a:r>
              <a:rPr lang="en-US" dirty="0"/>
              <a:t> </a:t>
            </a:r>
            <a:r>
              <a:rPr lang="en-US" dirty="0" err="1"/>
              <a:t>društvenih</a:t>
            </a:r>
            <a:r>
              <a:rPr lang="en-US" dirty="0"/>
              <a:t> </a:t>
            </a:r>
            <a:r>
              <a:rPr lang="en-US" dirty="0" err="1"/>
              <a:t>izazova</a:t>
            </a:r>
            <a:endParaRPr lang="en-US" dirty="0"/>
          </a:p>
          <a:p>
            <a:pPr lvl="1">
              <a:defRPr sz="2400"/>
            </a:pPr>
            <a:r>
              <a:rPr lang="en-US" dirty="0"/>
              <a:t>oblast </a:t>
            </a:r>
            <a:r>
              <a:rPr lang="en-US" dirty="0" err="1"/>
              <a:t>ekologije</a:t>
            </a:r>
            <a:r>
              <a:rPr lang="en-US" dirty="0"/>
              <a:t>, </a:t>
            </a:r>
            <a:r>
              <a:rPr lang="en-US" dirty="0" err="1"/>
              <a:t>marginalizovanih</a:t>
            </a:r>
            <a:r>
              <a:rPr lang="en-US" dirty="0"/>
              <a:t> </a:t>
            </a:r>
            <a:r>
              <a:rPr lang="en-US" dirty="0" err="1"/>
              <a:t>društvenih</a:t>
            </a:r>
            <a:r>
              <a:rPr lang="en-US" dirty="0"/>
              <a:t> </a:t>
            </a:r>
            <a:r>
              <a:rPr lang="en-US" dirty="0" err="1"/>
              <a:t>zajednica</a:t>
            </a:r>
            <a:r>
              <a:rPr lang="en-US" dirty="0"/>
              <a:t>, </a:t>
            </a:r>
            <a:r>
              <a:rPr lang="en-US" dirty="0" err="1"/>
              <a:t>osoba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posebnim</a:t>
            </a:r>
            <a:r>
              <a:rPr lang="en-US" dirty="0"/>
              <a:t> </a:t>
            </a:r>
            <a:r>
              <a:rPr lang="en-US" dirty="0" err="1"/>
              <a:t>potrebama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5390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7DEB1-A0C0-66C1-45C7-688425623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9A357-C726-ABCC-5AA4-66B667145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4FBA40D-2308-03F2-1D09-4962D22582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393618"/>
              </p:ext>
            </p:extLst>
          </p:nvPr>
        </p:nvGraphicFramePr>
        <p:xfrm>
          <a:off x="2133600" y="1965008"/>
          <a:ext cx="7924800" cy="244856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62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170"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sz="2000" b="1"/>
                      </a:pPr>
                      <a:r>
                        <a:t>CSR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buNone/>
                        <a:defRPr sz="2000" b="1"/>
                      </a:pPr>
                      <a:r>
                        <a:t>SE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Smanjenje negativnog uticaja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Maksimalni pozitivni uticaj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Postepena inovacija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Transformaciona inovacija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rPr dirty="0" err="1"/>
                        <a:t>Izdvojeno</a:t>
                      </a:r>
                      <a:r>
                        <a:rPr dirty="0"/>
                        <a:t> od </a:t>
                      </a:r>
                      <a:r>
                        <a:rPr dirty="0" err="1"/>
                        <a:t>osnovnog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poslovanja</a:t>
                      </a:r>
                      <a:endParaRPr dirty="0"/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Deo osnovnog poslovanja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Reaktivnost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Pro-aktivnost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Uobičajno poslovanje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Istraživanje novih tržišta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t>Odgovori na trenutne potrebe</a:t>
                      </a:r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buNone/>
                      </a:pPr>
                      <a:r>
                        <a:rPr dirty="0"/>
                        <a:t>U </a:t>
                      </a:r>
                      <a:r>
                        <a:rPr dirty="0" err="1"/>
                        <a:t>susret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izazovima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sutrašnjice</a:t>
                      </a:r>
                      <a:endParaRPr dirty="0"/>
                    </a:p>
                  </a:txBody>
                  <a:tcPr marL="35560" marR="35560" marT="35560" marB="35560">
                    <a:lnL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  <a:ext uri="smNativeData">
                    <pr:rowheight xmlns:pr="smNativeData" xmlns="" xmlns:p14="http://schemas.microsoft.com/office/powerpoint/2010/main" dt="1646906215" type="min" val="344170"/>
                  </a:ext>
                </a:extLst>
              </a:tr>
            </a:tbl>
          </a:graphicData>
        </a:graphic>
      </p:graphicFrame>
      <p:sp>
        <p:nvSpPr>
          <p:cNvPr id="5" name="Textbox1">
            <a:extLst>
              <a:ext uri="{FF2B5EF4-FFF2-40B4-BE49-F238E27FC236}">
                <a16:creationId xmlns:a16="http://schemas.microsoft.com/office/drawing/2014/main" id="{47B055BF-F796-B975-DE16-E149CA0EA304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8A8AAMEaAABQKAAAwSMAABAgAAAmAAAACAAAAP//////////"/>
              </a:ext>
            </a:extLst>
          </p:cNvSpPr>
          <p:nvPr/>
        </p:nvSpPr>
        <p:spPr>
          <a:xfrm>
            <a:off x="4114800" y="4713923"/>
            <a:ext cx="3962400" cy="1463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>
              <a:defRPr sz="2400"/>
            </a:pPr>
            <a:r>
              <a:t>Zavisnost od donacija - NGO</a:t>
            </a:r>
          </a:p>
          <a:p>
            <a:pPr>
              <a:defRPr sz="2400"/>
            </a:pPr>
            <a:r>
              <a:t>Nezavisnost od donacija - NPO</a:t>
            </a:r>
          </a:p>
          <a:p>
            <a:pPr>
              <a:defRPr sz="2400"/>
            </a:pPr>
            <a:r>
              <a:t>Održivost poslovanja  - SE; CSR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61613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400D3-6474-DB8D-1556-A40D6F3F6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027B6-C9C9-BD94-3986-7E4AC9F8F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260BD-38D6-2CC6-1C07-B6C7491AE3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2" charset="0"/>
              <a:buChar char="•"/>
              <a:defRPr sz="22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sz="2400" i="1" dirty="0"/>
              <a:t>‘CSR se </a:t>
            </a:r>
            <a:r>
              <a:rPr lang="en-US" sz="2400" i="1" dirty="0" err="1"/>
              <a:t>bavi</a:t>
            </a:r>
            <a:r>
              <a:rPr lang="en-US" sz="2400" i="1" dirty="0"/>
              <a:t> </a:t>
            </a:r>
            <a:r>
              <a:rPr lang="en-US" sz="2400" i="1" dirty="0" err="1"/>
              <a:t>načinom</a:t>
            </a:r>
            <a:r>
              <a:rPr lang="en-US" sz="2400" i="1" dirty="0"/>
              <a:t> </a:t>
            </a:r>
            <a:r>
              <a:rPr lang="en-US" sz="2400" i="1" dirty="0" err="1"/>
              <a:t>na</a:t>
            </a:r>
            <a:r>
              <a:rPr lang="en-US" sz="2400" i="1" dirty="0"/>
              <a:t> koji </a:t>
            </a:r>
            <a:r>
              <a:rPr lang="en-US" sz="2400" i="1" dirty="0" err="1"/>
              <a:t>kompanije</a:t>
            </a:r>
            <a:r>
              <a:rPr lang="en-US" sz="2400" i="1" dirty="0"/>
              <a:t> </a:t>
            </a:r>
            <a:r>
              <a:rPr lang="en-US" sz="2400" i="1" dirty="0" err="1"/>
              <a:t>upravljaju</a:t>
            </a:r>
            <a:r>
              <a:rPr lang="en-US" sz="2400" i="1" dirty="0"/>
              <a:t> </a:t>
            </a:r>
            <a:r>
              <a:rPr lang="en-US" sz="2400" i="1" dirty="0" err="1"/>
              <a:t>poslovnim</a:t>
            </a:r>
            <a:r>
              <a:rPr lang="en-US" sz="2400" i="1" dirty="0"/>
              <a:t> </a:t>
            </a:r>
            <a:r>
              <a:rPr lang="en-US" sz="2400" i="1" dirty="0" err="1"/>
              <a:t>procesom</a:t>
            </a:r>
            <a:r>
              <a:rPr lang="en-US" sz="2400" i="1" dirty="0"/>
              <a:t> </a:t>
            </a:r>
            <a:r>
              <a:rPr lang="en-US" sz="2400" i="1" dirty="0" err="1"/>
              <a:t>kako</a:t>
            </a:r>
            <a:r>
              <a:rPr lang="en-US" sz="2400" i="1" dirty="0"/>
              <a:t> bi </a:t>
            </a:r>
            <a:r>
              <a:rPr lang="en-US" sz="2400" i="1" dirty="0" err="1"/>
              <a:t>stvorili</a:t>
            </a:r>
            <a:r>
              <a:rPr lang="en-US" sz="2400" i="1" dirty="0"/>
              <a:t> </a:t>
            </a:r>
            <a:r>
              <a:rPr lang="en-US" sz="2400" i="1" dirty="0" err="1"/>
              <a:t>ukupan</a:t>
            </a:r>
            <a:r>
              <a:rPr lang="en-US" sz="2400" i="1" dirty="0"/>
              <a:t> </a:t>
            </a:r>
            <a:r>
              <a:rPr lang="en-US" sz="2400" i="1" dirty="0" err="1"/>
              <a:t>pozitivni</a:t>
            </a:r>
            <a:r>
              <a:rPr lang="en-US" sz="2400" i="1" dirty="0"/>
              <a:t> </a:t>
            </a:r>
            <a:r>
              <a:rPr lang="en-US" sz="2400" i="1" dirty="0" err="1"/>
              <a:t>uticaj</a:t>
            </a:r>
            <a:r>
              <a:rPr lang="en-US" sz="2400" i="1" dirty="0"/>
              <a:t> </a:t>
            </a:r>
            <a:r>
              <a:rPr lang="en-US" sz="2400" i="1" dirty="0" err="1"/>
              <a:t>na</a:t>
            </a:r>
            <a:r>
              <a:rPr lang="en-US" sz="2400" i="1" dirty="0"/>
              <a:t> </a:t>
            </a:r>
            <a:r>
              <a:rPr lang="en-US" sz="2400" i="1" dirty="0" err="1"/>
              <a:t>društvo</a:t>
            </a:r>
            <a:r>
              <a:rPr lang="en-US" sz="2400" i="1" dirty="0"/>
              <a:t>’ (</a:t>
            </a:r>
            <a:r>
              <a:rPr lang="en-US" sz="2400" dirty="0"/>
              <a:t>Mallen Baker, a writer, speaker and strategic advisor on CSR, </a:t>
            </a:r>
            <a:r>
              <a:rPr lang="en-US" sz="2400" dirty="0">
                <a:hlinkClick r:id="rId2"/>
              </a:rPr>
              <a:t>www.mallenbaker.net</a:t>
            </a:r>
            <a:r>
              <a:rPr lang="en-US" sz="2400" dirty="0"/>
              <a:t> )</a:t>
            </a:r>
            <a:endParaRPr lang="en-US" sz="2400" i="1" dirty="0"/>
          </a:p>
          <a:p>
            <a:pPr>
              <a:buFont typeface="Arial" pitchFamily="2" charset="0"/>
              <a:buChar char="•"/>
              <a:defRPr sz="22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sz="2400" i="1" dirty="0"/>
              <a:t>‘</a:t>
            </a:r>
            <a:r>
              <a:rPr lang="en-US" sz="2400" i="1" dirty="0" err="1"/>
              <a:t>Korporativna</a:t>
            </a:r>
            <a:r>
              <a:rPr lang="en-US" sz="2400" i="1" dirty="0"/>
              <a:t> </a:t>
            </a:r>
            <a:r>
              <a:rPr lang="en-US" sz="2400" i="1" dirty="0" err="1"/>
              <a:t>Društvena</a:t>
            </a:r>
            <a:r>
              <a:rPr lang="en-US" sz="2400" i="1" dirty="0"/>
              <a:t> </a:t>
            </a:r>
            <a:r>
              <a:rPr lang="en-US" sz="2400" i="1" dirty="0" err="1"/>
              <a:t>Odgovornost</a:t>
            </a:r>
            <a:r>
              <a:rPr lang="en-US" sz="2400" i="1" dirty="0"/>
              <a:t> je </a:t>
            </a:r>
            <a:r>
              <a:rPr lang="en-US" sz="2400" i="1" dirty="0" err="1"/>
              <a:t>posvećenost</a:t>
            </a:r>
            <a:r>
              <a:rPr lang="en-US" sz="2400" i="1" dirty="0"/>
              <a:t> </a:t>
            </a:r>
            <a:r>
              <a:rPr lang="en-US" sz="2400" i="1" dirty="0" err="1"/>
              <a:t>kompanija</a:t>
            </a:r>
            <a:r>
              <a:rPr lang="en-US" sz="2400" i="1" dirty="0"/>
              <a:t> da </a:t>
            </a:r>
            <a:r>
              <a:rPr lang="en-US" sz="2400" i="1" dirty="0" err="1"/>
              <a:t>doprinesu</a:t>
            </a:r>
            <a:r>
              <a:rPr lang="en-US" sz="2400" i="1" dirty="0"/>
              <a:t> </a:t>
            </a:r>
            <a:r>
              <a:rPr lang="en-US" sz="2400" i="1" dirty="0" err="1"/>
              <a:t>održivom</a:t>
            </a:r>
            <a:r>
              <a:rPr lang="en-US" sz="2400" i="1" dirty="0"/>
              <a:t> </a:t>
            </a:r>
            <a:r>
              <a:rPr lang="en-US" sz="2400" i="1" dirty="0" err="1"/>
              <a:t>ekonomskom</a:t>
            </a:r>
            <a:r>
              <a:rPr lang="en-US" sz="2400" i="1" dirty="0"/>
              <a:t> </a:t>
            </a:r>
            <a:r>
              <a:rPr lang="en-US" sz="2400" i="1" dirty="0" err="1"/>
              <a:t>razvoju</a:t>
            </a:r>
            <a:r>
              <a:rPr lang="en-US" sz="2400" i="1" dirty="0"/>
              <a:t> </a:t>
            </a:r>
            <a:r>
              <a:rPr lang="en-US" sz="2400" i="1" dirty="0" err="1"/>
              <a:t>angažmanom</a:t>
            </a:r>
            <a:r>
              <a:rPr lang="en-US" sz="2400" i="1" dirty="0"/>
              <a:t> </a:t>
            </a:r>
            <a:r>
              <a:rPr lang="en-US" sz="2400" i="1" dirty="0" err="1"/>
              <a:t>prema</a:t>
            </a:r>
            <a:r>
              <a:rPr lang="en-US" sz="2400" i="1" dirty="0"/>
              <a:t> </a:t>
            </a:r>
            <a:r>
              <a:rPr lang="en-US" sz="2400" i="1" dirty="0" err="1"/>
              <a:t>zaposlenima</a:t>
            </a:r>
            <a:r>
              <a:rPr lang="en-US" sz="2400" i="1" dirty="0"/>
              <a:t>, </a:t>
            </a:r>
            <a:r>
              <a:rPr lang="en-US" sz="2400" i="1" dirty="0" err="1"/>
              <a:t>njihovim</a:t>
            </a:r>
            <a:r>
              <a:rPr lang="en-US" sz="2400" i="1" dirty="0"/>
              <a:t> </a:t>
            </a:r>
            <a:r>
              <a:rPr lang="en-US" sz="2400" i="1" dirty="0" err="1"/>
              <a:t>porodicama</a:t>
            </a:r>
            <a:r>
              <a:rPr lang="en-US" sz="2400" i="1" dirty="0"/>
              <a:t>, </a:t>
            </a:r>
            <a:r>
              <a:rPr lang="en-US" sz="2400" i="1" dirty="0" err="1"/>
              <a:t>lokalnoj</a:t>
            </a:r>
            <a:r>
              <a:rPr lang="en-US" sz="2400" i="1" dirty="0"/>
              <a:t> </a:t>
            </a:r>
            <a:r>
              <a:rPr lang="en-US" sz="2400" i="1" dirty="0" err="1"/>
              <a:t>zajednici</a:t>
            </a:r>
            <a:r>
              <a:rPr lang="en-US" sz="2400" i="1" dirty="0"/>
              <a:t> </a:t>
            </a:r>
            <a:r>
              <a:rPr lang="en-US" sz="2400" i="1" dirty="0" err="1"/>
              <a:t>i</a:t>
            </a:r>
            <a:r>
              <a:rPr lang="en-US" sz="2400" i="1" dirty="0"/>
              <a:t> </a:t>
            </a:r>
            <a:r>
              <a:rPr lang="en-US" sz="2400" i="1" dirty="0" err="1"/>
              <a:t>društvu</a:t>
            </a:r>
            <a:r>
              <a:rPr lang="en-US" sz="2400" i="1" dirty="0"/>
              <a:t> u </a:t>
            </a:r>
            <a:r>
              <a:rPr lang="en-US" sz="2400" i="1" dirty="0" err="1"/>
              <a:t>celini</a:t>
            </a:r>
            <a:r>
              <a:rPr lang="en-US" sz="2400" i="1" dirty="0"/>
              <a:t>, </a:t>
            </a:r>
            <a:r>
              <a:rPr lang="en-US" sz="2400" i="1" dirty="0" err="1"/>
              <a:t>kako</a:t>
            </a:r>
            <a:r>
              <a:rPr lang="en-US" sz="2400" i="1" dirty="0"/>
              <a:t> bi se </a:t>
            </a:r>
            <a:r>
              <a:rPr lang="en-US" sz="2400" i="1" dirty="0" err="1"/>
              <a:t>unapredili</a:t>
            </a:r>
            <a:r>
              <a:rPr lang="en-US" sz="2400" i="1" dirty="0"/>
              <a:t> </a:t>
            </a:r>
            <a:r>
              <a:rPr lang="en-US" sz="2400" i="1" dirty="0" err="1"/>
              <a:t>njihovi</a:t>
            </a:r>
            <a:r>
              <a:rPr lang="en-US" sz="2400" i="1" dirty="0"/>
              <a:t> </a:t>
            </a:r>
            <a:r>
              <a:rPr lang="en-US" sz="2400" i="1" dirty="0" err="1"/>
              <a:t>životi</a:t>
            </a:r>
            <a:r>
              <a:rPr lang="en-US" sz="2400" i="1" dirty="0"/>
              <a:t> </a:t>
            </a:r>
            <a:r>
              <a:rPr lang="en-US" sz="2400" i="1" dirty="0" err="1"/>
              <a:t>na</a:t>
            </a:r>
            <a:r>
              <a:rPr lang="en-US" sz="2400" i="1" dirty="0"/>
              <a:t> </a:t>
            </a:r>
            <a:r>
              <a:rPr lang="en-US" sz="2400" i="1" dirty="0" err="1"/>
              <a:t>način</a:t>
            </a:r>
            <a:r>
              <a:rPr lang="en-US" sz="2400" i="1" dirty="0"/>
              <a:t> koji je </a:t>
            </a:r>
            <a:r>
              <a:rPr lang="en-US" sz="2400" i="1" dirty="0" err="1"/>
              <a:t>dobar</a:t>
            </a:r>
            <a:r>
              <a:rPr lang="en-US" sz="2400" i="1" dirty="0"/>
              <a:t> za </a:t>
            </a:r>
            <a:r>
              <a:rPr lang="en-US" sz="2400" i="1" dirty="0" err="1"/>
              <a:t>poslovanje</a:t>
            </a:r>
            <a:r>
              <a:rPr lang="en-US" sz="2400" i="1" dirty="0"/>
              <a:t> </a:t>
            </a:r>
            <a:r>
              <a:rPr lang="en-US" sz="2400" i="1" dirty="0" err="1"/>
              <a:t>i</a:t>
            </a:r>
            <a:r>
              <a:rPr lang="en-US" sz="2400" i="1" dirty="0"/>
              <a:t> za </a:t>
            </a:r>
            <a:r>
              <a:rPr lang="en-US" sz="2400" i="1" dirty="0" err="1"/>
              <a:t>razvoj</a:t>
            </a:r>
            <a:r>
              <a:rPr lang="en-US" sz="2400" i="1" dirty="0"/>
              <a:t>.’ (</a:t>
            </a:r>
            <a:r>
              <a:rPr lang="en-US" sz="2400" dirty="0"/>
              <a:t>International Finance Corporation)</a:t>
            </a:r>
            <a:endParaRPr lang="en-US" sz="2400" i="1" dirty="0"/>
          </a:p>
          <a:p>
            <a:pPr>
              <a:defRPr sz="22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sz="2400" i="1" dirty="0"/>
              <a:t>‘CSR je </a:t>
            </a:r>
            <a:r>
              <a:rPr lang="en-US" sz="2400" i="1" dirty="0" err="1"/>
              <a:t>koncept</a:t>
            </a:r>
            <a:r>
              <a:rPr lang="en-US" sz="2400" i="1" dirty="0"/>
              <a:t> </a:t>
            </a:r>
            <a:r>
              <a:rPr lang="en-US" sz="2400" i="1" dirty="0" err="1"/>
              <a:t>gde</a:t>
            </a:r>
            <a:r>
              <a:rPr lang="en-US" sz="2400" i="1" dirty="0"/>
              <a:t> </a:t>
            </a:r>
            <a:r>
              <a:rPr lang="en-US" sz="2400" i="1" dirty="0" err="1"/>
              <a:t>kompanije</a:t>
            </a:r>
            <a:r>
              <a:rPr lang="en-US" sz="2400" i="1" dirty="0"/>
              <a:t> </a:t>
            </a:r>
            <a:r>
              <a:rPr lang="en-US" sz="2400" i="1" dirty="0" err="1"/>
              <a:t>integrišu</a:t>
            </a:r>
            <a:r>
              <a:rPr lang="en-US" sz="2400" i="1" dirty="0"/>
              <a:t>  </a:t>
            </a:r>
            <a:r>
              <a:rPr lang="en-US" sz="2400" i="1" dirty="0" err="1"/>
              <a:t>pozitivne</a:t>
            </a:r>
            <a:r>
              <a:rPr lang="en-US" sz="2400" i="1" dirty="0"/>
              <a:t> </a:t>
            </a:r>
            <a:r>
              <a:rPr lang="en-US" sz="2400" i="1" dirty="0" err="1"/>
              <a:t>društvene</a:t>
            </a:r>
            <a:r>
              <a:rPr lang="en-US" sz="2400" i="1" dirty="0"/>
              <a:t> </a:t>
            </a:r>
            <a:r>
              <a:rPr lang="en-US" sz="2400" i="1" dirty="0" err="1"/>
              <a:t>i</a:t>
            </a:r>
            <a:r>
              <a:rPr lang="en-US" sz="2400" i="1" dirty="0"/>
              <a:t> </a:t>
            </a:r>
            <a:r>
              <a:rPr lang="en-US" sz="2400" i="1" dirty="0" err="1"/>
              <a:t>ekološke</a:t>
            </a:r>
            <a:r>
              <a:rPr lang="en-US" sz="2400" i="1" dirty="0"/>
              <a:t> </a:t>
            </a:r>
            <a:r>
              <a:rPr lang="en-US" sz="2400" i="1" dirty="0" err="1"/>
              <a:t>aspekte</a:t>
            </a:r>
            <a:r>
              <a:rPr lang="en-US" sz="2400" i="1" dirty="0"/>
              <a:t> u </a:t>
            </a:r>
            <a:r>
              <a:rPr lang="en-US" sz="2400" i="1" dirty="0" err="1"/>
              <a:t>svojim</a:t>
            </a:r>
            <a:r>
              <a:rPr lang="en-US" sz="2400" i="1" dirty="0"/>
              <a:t> </a:t>
            </a:r>
            <a:r>
              <a:rPr lang="en-US" sz="2400" i="1" dirty="0" err="1"/>
              <a:t>poslovnim</a:t>
            </a:r>
            <a:r>
              <a:rPr lang="en-US" sz="2400" i="1" dirty="0"/>
              <a:t> </a:t>
            </a:r>
            <a:r>
              <a:rPr lang="en-US" sz="2400" i="1" dirty="0" err="1"/>
              <a:t>operacijama</a:t>
            </a:r>
            <a:r>
              <a:rPr lang="en-US" sz="2400" i="1" dirty="0"/>
              <a:t> </a:t>
            </a:r>
            <a:r>
              <a:rPr lang="en-US" sz="2400" i="1" dirty="0" err="1"/>
              <a:t>i</a:t>
            </a:r>
            <a:r>
              <a:rPr lang="en-US" sz="2400" i="1" dirty="0"/>
              <a:t> u </a:t>
            </a:r>
            <a:r>
              <a:rPr lang="en-US" sz="2400" i="1" dirty="0" err="1"/>
              <a:t>svojim</a:t>
            </a:r>
            <a:r>
              <a:rPr lang="en-US" sz="2400" i="1" dirty="0"/>
              <a:t> </a:t>
            </a:r>
            <a:r>
              <a:rPr lang="en-US" sz="2400" i="1" dirty="0" err="1"/>
              <a:t>interakcijama</a:t>
            </a:r>
            <a:r>
              <a:rPr lang="en-US" sz="2400" i="1" dirty="0"/>
              <a:t> </a:t>
            </a:r>
            <a:r>
              <a:rPr lang="en-US" sz="2400" i="1" dirty="0" err="1"/>
              <a:t>sa</a:t>
            </a:r>
            <a:r>
              <a:rPr lang="en-US" sz="2400" i="1" dirty="0"/>
              <a:t> </a:t>
            </a:r>
            <a:r>
              <a:rPr lang="en-US" sz="2400" i="1" dirty="0" err="1"/>
              <a:t>stejkholderima</a:t>
            </a:r>
            <a:r>
              <a:rPr lang="en-US" sz="2400" i="1" dirty="0"/>
              <a:t> – </a:t>
            </a:r>
            <a:r>
              <a:rPr lang="en-US" sz="2400" i="1" dirty="0" err="1"/>
              <a:t>na</a:t>
            </a:r>
            <a:r>
              <a:rPr lang="en-US" sz="2400" i="1" dirty="0"/>
              <a:t> </a:t>
            </a:r>
            <a:r>
              <a:rPr lang="en-US" sz="2400" i="1" dirty="0" err="1"/>
              <a:t>dobrovoljnoj</a:t>
            </a:r>
            <a:r>
              <a:rPr lang="en-US" sz="2400" i="1" dirty="0"/>
              <a:t> </a:t>
            </a:r>
            <a:r>
              <a:rPr lang="en-US" sz="2400" i="1" dirty="0" err="1"/>
              <a:t>osnovi</a:t>
            </a:r>
            <a:r>
              <a:rPr lang="en-US" sz="2400" i="1" dirty="0"/>
              <a:t>’ (</a:t>
            </a:r>
            <a:r>
              <a:rPr lang="en-US" sz="2400" dirty="0"/>
              <a:t>European Commission)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258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327A5-06C4-4306-94B4-49A10AC81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DD520-FD82-DCAB-8C93-7F22D3E8A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A48B4-AE8F-7106-AB4A-A6D15F86A5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Iako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postoji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tako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puno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definicija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,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prema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Alexander Dahlsrud-u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sa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Norveškog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Naučno-Tehnološkog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Univerziteta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skoro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sve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uključuju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 pet ‘</a:t>
            </a:r>
            <a:r>
              <a:rPr lang="en-US" dirty="0" err="1">
                <a:latin typeface="Calibri" pitchFamily="2" charset="0"/>
                <a:ea typeface="Calibri" pitchFamily="2" charset="0"/>
                <a:cs typeface="Calibri" pitchFamily="2" charset="0"/>
              </a:rPr>
              <a:t>dimenzija</a:t>
            </a:r>
            <a:r>
              <a:rPr lang="en-US" dirty="0">
                <a:latin typeface="Calibri" pitchFamily="2" charset="0"/>
                <a:ea typeface="Calibri" pitchFamily="2" charset="0"/>
                <a:cs typeface="Calibri" pitchFamily="2" charset="0"/>
              </a:rPr>
              <a:t>’ CSR-a:</a:t>
            </a:r>
          </a:p>
          <a:p>
            <a:pPr lvl="1">
              <a:defRPr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/>
              <a:t>Ekološka</a:t>
            </a:r>
            <a:r>
              <a:rPr lang="en-US" dirty="0"/>
              <a:t> </a:t>
            </a:r>
            <a:r>
              <a:rPr lang="en-US" dirty="0" err="1"/>
              <a:t>dimenzija</a:t>
            </a:r>
            <a:endParaRPr lang="en-US" dirty="0"/>
          </a:p>
          <a:p>
            <a:pPr lvl="1">
              <a:defRPr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/>
              <a:t>Društvena</a:t>
            </a:r>
            <a:r>
              <a:rPr lang="en-US" dirty="0"/>
              <a:t> </a:t>
            </a:r>
            <a:r>
              <a:rPr lang="en-US" dirty="0" err="1"/>
              <a:t>dimenzija</a:t>
            </a:r>
            <a:endParaRPr lang="en-US" dirty="0"/>
          </a:p>
          <a:p>
            <a:pPr lvl="1">
              <a:defRPr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/>
              <a:t>Ekonomska</a:t>
            </a:r>
            <a:r>
              <a:rPr lang="en-US" dirty="0"/>
              <a:t> </a:t>
            </a:r>
            <a:r>
              <a:rPr lang="en-US" dirty="0" err="1"/>
              <a:t>dimenzija</a:t>
            </a:r>
            <a:endParaRPr lang="en-US" dirty="0"/>
          </a:p>
          <a:p>
            <a:pPr lvl="1">
              <a:defRPr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/>
              <a:t>Dimenzija</a:t>
            </a:r>
            <a:r>
              <a:rPr lang="en-US" dirty="0"/>
              <a:t> </a:t>
            </a:r>
            <a:r>
              <a:rPr lang="en-US" dirty="0" err="1"/>
              <a:t>stejkholdera</a:t>
            </a:r>
            <a:endParaRPr lang="en-US" dirty="0"/>
          </a:p>
          <a:p>
            <a:pPr lvl="1">
              <a:defRPr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/>
              <a:t>Dimenzija</a:t>
            </a:r>
            <a:r>
              <a:rPr lang="en-US" dirty="0"/>
              <a:t> </a:t>
            </a:r>
            <a:r>
              <a:rPr lang="en-US" dirty="0" err="1"/>
              <a:t>dobrovoljnosti</a:t>
            </a:r>
            <a:endParaRPr lang="en-US" dirty="0"/>
          </a:p>
          <a:p>
            <a:endParaRPr lang="en-US" dirty="0"/>
          </a:p>
        </p:txBody>
      </p:sp>
      <p:sp>
        <p:nvSpPr>
          <p:cNvPr id="4" name="AutoShape1">
            <a:extLst>
              <a:ext uri="{FF2B5EF4-FFF2-40B4-BE49-F238E27FC236}">
                <a16:creationId xmlns:a16="http://schemas.microsoft.com/office/drawing/2014/main" id="{144740C2-A17B-6691-12DA-E6A28D9D5FF8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gwAAAA8BAAAAkAAAAEgAAACQAAAASAAAAAAAAAAAAAAAAAAAAAEAAABQAAAAHoXrUbge5T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Mx8AABgVAACqIAAA9B0AABAAAAAmAAAACAAAAP//////////"/>
              </a:ext>
            </a:extLst>
          </p:cNvSpPr>
          <p:nvPr/>
        </p:nvSpPr>
        <p:spPr>
          <a:xfrm>
            <a:off x="5075853" y="3065107"/>
            <a:ext cx="206025" cy="984379"/>
          </a:xfrm>
          <a:prstGeom prst="rightBrace">
            <a:avLst>
              <a:gd name="adj1" fmla="val 8500"/>
              <a:gd name="adj2" fmla="val 50000"/>
            </a:avLst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Textbox2">
            <a:extLst>
              <a:ext uri="{FF2B5EF4-FFF2-40B4-BE49-F238E27FC236}">
                <a16:creationId xmlns:a16="http://schemas.microsoft.com/office/drawing/2014/main" id="{D5290C54-5B07-8C2D-7E3E-42087EE29485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jCEAAGYYAABsMQAAphoAABAgAAAmAAAACAAAAP//////////"/>
              </a:ext>
            </a:extLst>
          </p:cNvSpPr>
          <p:nvPr/>
        </p:nvSpPr>
        <p:spPr>
          <a:xfrm>
            <a:off x="5605315" y="3303999"/>
            <a:ext cx="2232762" cy="25000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r>
              <a:rPr b="1" dirty="0"/>
              <a:t>triple bottom line</a:t>
            </a:r>
          </a:p>
        </p:txBody>
      </p:sp>
      <p:sp>
        <p:nvSpPr>
          <p:cNvPr id="6" name="Textbox1">
            <a:extLst>
              <a:ext uri="{FF2B5EF4-FFF2-40B4-BE49-F238E27FC236}">
                <a16:creationId xmlns:a16="http://schemas.microsoft.com/office/drawing/2014/main" id="{1DE38200-4317-20E6-132E-079F9C69A3F7}"/>
              </a:ext>
            </a:extLst>
          </p:cNvPr>
          <p:cNvSpPr txBox="1">
            <a:extLst>
              <a:ext uri="smNativeData">
                <pr:smNativeData xmlns:pr="smNativeData" xmlns:p14="http://schemas.microsoft.com/office/powerpoint/2010/main" xmlns="" val="SMDATA_16_Z8spYhMAAAAlAAAAEgAAAE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ZpmZA8zMzADAwP8Af39/AAAAAAAAAAAAAAAAAAAAAAAAAAAAIQAAABgAAAAUAAAAugMAANgkAACCMgAAMCoAABAgAAAmAAAACAAAAP//////////"/>
              </a:ext>
            </a:extLst>
          </p:cNvSpPr>
          <p:nvPr/>
        </p:nvSpPr>
        <p:spPr>
          <a:xfrm>
            <a:off x="231010" y="6058535"/>
            <a:ext cx="11122790" cy="8686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r>
              <a:rPr sz="1700" dirty="0"/>
              <a:t>Izvor: </a:t>
            </a:r>
            <a:r>
              <a:rPr lang="en-us" sz="1700" i="1" dirty="0"/>
              <a:t>Dahlsrud, A. (2006) How corporate social responsibility is</a:t>
            </a:r>
            <a:r>
              <a:rPr sz="1700" i="1" dirty="0"/>
              <a:t> </a:t>
            </a:r>
            <a:r>
              <a:rPr lang="en-us" sz="1700" i="1" dirty="0"/>
              <a:t>defined: an analysis of 37 definitions, Corporate Social Responsibility</a:t>
            </a:r>
            <a:r>
              <a:rPr sz="1700" i="1" dirty="0"/>
              <a:t> and Environmental Management, vol. 12, no. 2</a:t>
            </a:r>
          </a:p>
        </p:txBody>
      </p:sp>
    </p:spTree>
    <p:extLst>
      <p:ext uri="{BB962C8B-B14F-4D97-AF65-F5344CB8AC3E}">
        <p14:creationId xmlns:p14="http://schemas.microsoft.com/office/powerpoint/2010/main" val="35217302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38D96-B370-856D-FE7A-219D410E9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CSR </a:t>
            </a:r>
            <a:r>
              <a:rPr lang="en-US" b="1" dirty="0" err="1"/>
              <a:t>i</a:t>
            </a:r>
            <a:r>
              <a:rPr lang="en-US" b="1" dirty="0"/>
              <a:t> SE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9B3B3-D2F9-323E-E57E-32E4C882C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sz="24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/>
              <a:t>1 $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svakih</a:t>
            </a:r>
            <a:r>
              <a:rPr lang="en-US" dirty="0"/>
              <a:t> $9  </a:t>
            </a:r>
            <a:r>
              <a:rPr lang="en-US" dirty="0" err="1"/>
              <a:t>investiranih</a:t>
            </a:r>
            <a:r>
              <a:rPr lang="en-US" dirty="0"/>
              <a:t> u </a:t>
            </a:r>
            <a:r>
              <a:rPr lang="en-US" dirty="0" err="1"/>
              <a:t>kompanije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profesionalnim</a:t>
            </a:r>
            <a:r>
              <a:rPr lang="en-US" dirty="0"/>
              <a:t> </a:t>
            </a:r>
            <a:r>
              <a:rPr lang="en-US" dirty="0" err="1"/>
              <a:t>upravljanjem</a:t>
            </a:r>
            <a:r>
              <a:rPr lang="en-US" dirty="0"/>
              <a:t> u SAD, </a:t>
            </a:r>
            <a:r>
              <a:rPr lang="en-US" dirty="0" err="1"/>
              <a:t>sada</a:t>
            </a:r>
            <a:r>
              <a:rPr lang="en-US" dirty="0"/>
              <a:t> </a:t>
            </a:r>
            <a:r>
              <a:rPr lang="en-US" dirty="0" err="1"/>
              <a:t>uključuju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element „</a:t>
            </a:r>
            <a:r>
              <a:rPr lang="en-US" dirty="0" err="1"/>
              <a:t>društveno</a:t>
            </a:r>
            <a:r>
              <a:rPr lang="en-US" dirty="0"/>
              <a:t> </a:t>
            </a:r>
            <a:r>
              <a:rPr lang="en-US" dirty="0" err="1"/>
              <a:t>odgovornog</a:t>
            </a:r>
            <a:r>
              <a:rPr lang="en-US" dirty="0"/>
              <a:t> </a:t>
            </a:r>
            <a:r>
              <a:rPr lang="en-US" dirty="0" err="1"/>
              <a:t>investiranja</a:t>
            </a:r>
            <a:r>
              <a:rPr lang="en-US" dirty="0"/>
              <a:t>“. (Economist (2008) Just good business, 17 January 2008)</a:t>
            </a:r>
          </a:p>
          <a:p>
            <a:pPr>
              <a:defRPr sz="24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/>
              <a:t>51 od 100 </a:t>
            </a:r>
            <a:r>
              <a:rPr lang="en-US" dirty="0" err="1"/>
              <a:t>globalnih</a:t>
            </a:r>
            <a:r>
              <a:rPr lang="en-US" dirty="0"/>
              <a:t> </a:t>
            </a:r>
            <a:r>
              <a:rPr lang="en-US" dirty="0" err="1"/>
              <a:t>ekonomija</a:t>
            </a:r>
            <a:r>
              <a:rPr lang="en-US" dirty="0"/>
              <a:t> </a:t>
            </a:r>
            <a:r>
              <a:rPr lang="en-US" dirty="0" err="1"/>
              <a:t>nisu</a:t>
            </a:r>
            <a:r>
              <a:rPr lang="en-US" dirty="0"/>
              <a:t> </a:t>
            </a:r>
            <a:r>
              <a:rPr lang="en-US" dirty="0" err="1"/>
              <a:t>države</a:t>
            </a:r>
            <a:r>
              <a:rPr lang="en-US" dirty="0"/>
              <a:t>, </a:t>
            </a:r>
            <a:r>
              <a:rPr lang="en-US" dirty="0" err="1"/>
              <a:t>već</a:t>
            </a:r>
            <a:r>
              <a:rPr lang="en-US" dirty="0"/>
              <a:t> </a:t>
            </a:r>
            <a:r>
              <a:rPr lang="en-US" dirty="0" err="1"/>
              <a:t>korporacije</a:t>
            </a:r>
            <a:r>
              <a:rPr lang="en-US" dirty="0"/>
              <a:t> ...</a:t>
            </a:r>
            <a:r>
              <a:rPr lang="en-US" dirty="0" err="1"/>
              <a:t>prema</a:t>
            </a:r>
            <a:r>
              <a:rPr lang="en-US" dirty="0"/>
              <a:t> tome ....</a:t>
            </a:r>
            <a:r>
              <a:rPr lang="en-US" dirty="0" err="1"/>
              <a:t>korporativna</a:t>
            </a:r>
            <a:r>
              <a:rPr lang="en-US" dirty="0"/>
              <a:t> </a:t>
            </a:r>
            <a:r>
              <a:rPr lang="en-US" dirty="0" err="1"/>
              <a:t>moć</a:t>
            </a:r>
            <a:r>
              <a:rPr lang="en-US" dirty="0"/>
              <a:t> je </a:t>
            </a:r>
            <a:r>
              <a:rPr lang="en-US" dirty="0" err="1"/>
              <a:t>značajno</a:t>
            </a:r>
            <a:r>
              <a:rPr lang="en-US" dirty="0"/>
              <a:t> </a:t>
            </a:r>
            <a:r>
              <a:rPr lang="en-US" dirty="0" err="1"/>
              <a:t>veća</a:t>
            </a:r>
            <a:r>
              <a:rPr lang="en-US" dirty="0"/>
              <a:t> u </a:t>
            </a:r>
            <a:r>
              <a:rPr lang="en-US" dirty="0" err="1"/>
              <a:t>odnosu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moć</a:t>
            </a:r>
            <a:r>
              <a:rPr lang="en-US" dirty="0"/>
              <a:t> </a:t>
            </a:r>
            <a:r>
              <a:rPr lang="en-US" dirty="0" err="1"/>
              <a:t>većine</a:t>
            </a:r>
            <a:r>
              <a:rPr lang="en-US" dirty="0"/>
              <a:t> </a:t>
            </a:r>
            <a:r>
              <a:rPr lang="en-US" dirty="0" err="1"/>
              <a:t>nacionalnih</a:t>
            </a:r>
            <a:r>
              <a:rPr lang="en-US" dirty="0"/>
              <a:t> </a:t>
            </a:r>
            <a:r>
              <a:rPr lang="en-US" dirty="0" err="1"/>
              <a:t>državnih</a:t>
            </a:r>
            <a:r>
              <a:rPr lang="en-US" dirty="0"/>
              <a:t> </a:t>
            </a:r>
            <a:r>
              <a:rPr lang="en-US" dirty="0" err="1"/>
              <a:t>uprava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igra</a:t>
            </a:r>
            <a:r>
              <a:rPr lang="en-US" dirty="0"/>
              <a:t> </a:t>
            </a:r>
            <a:r>
              <a:rPr lang="en-US" dirty="0" err="1"/>
              <a:t>dominantnu</a:t>
            </a:r>
            <a:r>
              <a:rPr lang="en-US" dirty="0"/>
              <a:t> </a:t>
            </a:r>
            <a:r>
              <a:rPr lang="en-US" dirty="0" err="1"/>
              <a:t>ulogu</a:t>
            </a:r>
            <a:r>
              <a:rPr lang="en-US" dirty="0"/>
              <a:t> u </a:t>
            </a:r>
            <a:r>
              <a:rPr lang="en-US" dirty="0" err="1"/>
              <a:t>sektorima</a:t>
            </a:r>
            <a:r>
              <a:rPr lang="en-US" dirty="0"/>
              <a:t> </a:t>
            </a:r>
            <a:r>
              <a:rPr lang="en-US" dirty="0" err="1"/>
              <a:t>značajnim</a:t>
            </a:r>
            <a:r>
              <a:rPr lang="en-US" dirty="0"/>
              <a:t> za </a:t>
            </a:r>
            <a:r>
              <a:rPr lang="en-US" dirty="0" err="1"/>
              <a:t>društvenu</a:t>
            </a:r>
            <a:r>
              <a:rPr lang="en-US" dirty="0"/>
              <a:t> </a:t>
            </a:r>
            <a:r>
              <a:rPr lang="en-US" dirty="0" err="1"/>
              <a:t>ekonomiju</a:t>
            </a:r>
            <a:r>
              <a:rPr lang="en-US" dirty="0"/>
              <a:t>, </a:t>
            </a:r>
            <a:r>
              <a:rPr lang="en-US" dirty="0" err="1"/>
              <a:t>posebno</a:t>
            </a:r>
            <a:r>
              <a:rPr lang="en-US" dirty="0"/>
              <a:t> u </a:t>
            </a:r>
            <a:r>
              <a:rPr lang="en-US" dirty="0" err="1"/>
              <a:t>zemljama</a:t>
            </a:r>
            <a:r>
              <a:rPr lang="en-US" dirty="0"/>
              <a:t> u </a:t>
            </a:r>
            <a:r>
              <a:rPr lang="en-US" dirty="0" err="1"/>
              <a:t>razvoju</a:t>
            </a:r>
            <a:r>
              <a:rPr lang="en-US" dirty="0"/>
              <a:t>, </a:t>
            </a:r>
            <a:r>
              <a:rPr lang="en-US" dirty="0" err="1"/>
              <a:t>koje</a:t>
            </a:r>
            <a:r>
              <a:rPr lang="en-US" dirty="0"/>
              <a:t> </a:t>
            </a:r>
            <a:r>
              <a:rPr lang="en-US" dirty="0" err="1"/>
              <a:t>mogu</a:t>
            </a:r>
            <a:r>
              <a:rPr lang="en-US" dirty="0"/>
              <a:t> </a:t>
            </a:r>
            <a:r>
              <a:rPr lang="en-US" dirty="0" err="1"/>
              <a:t>biti</a:t>
            </a:r>
            <a:r>
              <a:rPr lang="en-US" dirty="0"/>
              <a:t> </a:t>
            </a:r>
            <a:r>
              <a:rPr lang="en-US" dirty="0" err="1"/>
              <a:t>zavisne</a:t>
            </a:r>
            <a:r>
              <a:rPr lang="en-US" dirty="0"/>
              <a:t> od </a:t>
            </a:r>
            <a:r>
              <a:rPr lang="en-US" dirty="0" err="1"/>
              <a:t>uticaja</a:t>
            </a:r>
            <a:r>
              <a:rPr lang="en-US" dirty="0"/>
              <a:t> </a:t>
            </a:r>
            <a:r>
              <a:rPr lang="en-US" dirty="0" err="1"/>
              <a:t>kompanija</a:t>
            </a:r>
            <a:r>
              <a:rPr lang="en-US" dirty="0"/>
              <a:t>.</a:t>
            </a:r>
          </a:p>
          <a:p>
            <a:pPr>
              <a:defRPr sz="2400"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rPr lang="en-US" dirty="0" err="1">
                <a:solidFill>
                  <a:srgbClr val="FF0000"/>
                </a:solidFill>
              </a:rPr>
              <a:t>Kratak</a:t>
            </a:r>
            <a:r>
              <a:rPr lang="en-US" dirty="0">
                <a:solidFill>
                  <a:srgbClr val="FF0000"/>
                </a:solidFill>
              </a:rPr>
              <a:t> primer: GAP </a:t>
            </a:r>
            <a:r>
              <a:rPr lang="en-US" dirty="0" err="1">
                <a:solidFill>
                  <a:srgbClr val="FF0000"/>
                </a:solidFill>
              </a:rPr>
              <a:t>kompanija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8646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192D8-D610-BA29-008B-44BB15F8C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Model </a:t>
            </a:r>
            <a:r>
              <a:rPr lang="en-US" b="1" dirty="0" err="1"/>
              <a:t>podr</a:t>
            </a:r>
            <a:r>
              <a:rPr lang="sr-Latn-RS" b="1" dirty="0"/>
              <a:t>ške preduzetnicima</a:t>
            </a:r>
            <a:endParaRPr lang="en-US" b="1" dirty="0"/>
          </a:p>
        </p:txBody>
      </p:sp>
      <p:pic>
        <p:nvPicPr>
          <p:cNvPr id="4" name="Content Placeholder 3" descr="model 1.jpg">
            <a:extLst>
              <a:ext uri="{FF2B5EF4-FFF2-40B4-BE49-F238E27FC236}">
                <a16:creationId xmlns:a16="http://schemas.microsoft.com/office/drawing/2014/main" id="{FE0B6431-9D38-64E8-001B-6DFE30B3D52D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IkFAAA8DAAAMTMAAHQW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2815" y="2356679"/>
            <a:ext cx="9582020" cy="214464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8BB769-44A9-DEEA-0321-D7B7E0A93EF3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8BEAANoaAACpIwAANR8AABAgAAAmAAAACAAAAP//////////"/>
              </a:ext>
            </a:extLst>
          </p:cNvSpPr>
          <p:nvPr/>
        </p:nvSpPr>
        <p:spPr>
          <a:xfrm>
            <a:off x="5056947" y="5167311"/>
            <a:ext cx="3629853" cy="91409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rPr sz="2000" dirty="0"/>
              <a:t>Primer: </a:t>
            </a:r>
            <a:r>
              <a:rPr sz="2000" dirty="0">
                <a:hlinkClick r:id="rId3"/>
              </a:rPr>
              <a:t>ProMujer.com</a:t>
            </a:r>
            <a:r>
              <a:rPr sz="2000" dirty="0"/>
              <a:t> Bolivia </a:t>
            </a:r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8E6DB00C-68BF-80E7-2241-8E3DF7E83F54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owQAAJQJAADtEQAA2QsAABAgAAAmAAAACAAAAP//////////"/>
              </a:ext>
            </a:extLst>
          </p:cNvSpPr>
          <p:nvPr/>
        </p:nvSpPr>
        <p:spPr>
          <a:xfrm>
            <a:off x="2116014" y="1880365"/>
            <a:ext cx="2372464" cy="47631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rPr dirty="0" err="1"/>
              <a:t>Društveno</a:t>
            </a:r>
            <a:r>
              <a:rPr dirty="0"/>
              <a:t> </a:t>
            </a:r>
            <a:r>
              <a:rPr dirty="0" err="1"/>
              <a:t>preduzeće</a:t>
            </a:r>
            <a:endParaRPr dirty="0"/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44EAFDD0-9AD4-9CDA-0048-1B3A2A62DCBE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exUAAGEJAADFIgAApgsAABAgAAAmAAAACAAAAP//////////"/>
              </a:ext>
            </a:extLst>
          </p:cNvSpPr>
          <p:nvPr/>
        </p:nvSpPr>
        <p:spPr>
          <a:xfrm>
            <a:off x="5577593" y="1855181"/>
            <a:ext cx="2372464" cy="47631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Ciljna</a:t>
            </a:r>
            <a:r>
              <a:rPr dirty="0"/>
              <a:t> </a:t>
            </a:r>
            <a:r>
              <a:rPr dirty="0" err="1"/>
              <a:t>grupa</a:t>
            </a:r>
            <a:endParaRPr dirty="0"/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3598F1FF-C9E3-68FF-7CB9-7744D649F768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MycAAEgJAAB9NAAAjgsAABAgAAAmAAAACAAAAP//////////"/>
              </a:ext>
            </a:extLst>
          </p:cNvSpPr>
          <p:nvPr/>
        </p:nvSpPr>
        <p:spPr>
          <a:xfrm>
            <a:off x="9179003" y="1852751"/>
            <a:ext cx="2372464" cy="47713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Tržište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82505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179C0-13A2-AA02-0DF7-AA3036372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Model posredovanja na tržištu</a:t>
            </a:r>
            <a:endParaRPr lang="en-US" b="1" dirty="0"/>
          </a:p>
        </p:txBody>
      </p:sp>
      <p:pic>
        <p:nvPicPr>
          <p:cNvPr id="4" name="Content Placeholder 3" descr="model 2.jpg">
            <a:extLst>
              <a:ext uri="{FF2B5EF4-FFF2-40B4-BE49-F238E27FC236}">
                <a16:creationId xmlns:a16="http://schemas.microsoft.com/office/drawing/2014/main" id="{44431749-8388-97C6-ACD1-DD5BE5E95F6D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IkFAACQDQAAMTMAAMgX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6546" y="2598420"/>
            <a:ext cx="7421880" cy="166116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5AB6FF-406B-24F8-FAB2-74C6EB7AB932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cAIAANoaAAC9NgAAKh8AABAgAAAmAAAACAAAAP//////////"/>
              </a:ext>
            </a:extLst>
          </p:cNvSpPr>
          <p:nvPr/>
        </p:nvSpPr>
        <p:spPr>
          <a:xfrm>
            <a:off x="1777171" y="5167312"/>
            <a:ext cx="9799009" cy="701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sz="2000" dirty="0"/>
              <a:t>Primer: Marketing Cooperative Blue Stone – Philippines - Maunt </a:t>
            </a:r>
            <a:r>
              <a:rPr sz="2000" dirty="0" err="1"/>
              <a:t>Pintubo</a:t>
            </a:r>
            <a:r>
              <a:rPr sz="2000" dirty="0"/>
              <a:t>, 199</a:t>
            </a:r>
            <a:r>
              <a:rPr lang="sr-Latn-RS" sz="2000" dirty="0"/>
              <a:t>1</a:t>
            </a:r>
            <a:r>
              <a:rPr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C9B140-B08E-07E7-7272-8652AFE470AE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exUAALIKAADFIgAA9wwAABAgAAAmAAAACAAAAP//////////"/>
              </a:ext>
            </a:extLst>
          </p:cNvSpPr>
          <p:nvPr/>
        </p:nvSpPr>
        <p:spPr>
          <a:xfrm>
            <a:off x="5488616" y="2132330"/>
            <a:ext cx="216027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t>Društveno preduzeće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8DF775-41C4-50C9-4059-1203CC57DA98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wwMAAGsKAAANEQAAsQwAABAgAAAmAAAACAAAAP//////////"/>
              </a:ext>
            </a:extLst>
          </p:cNvSpPr>
          <p:nvPr/>
        </p:nvSpPr>
        <p:spPr>
          <a:xfrm>
            <a:off x="2608256" y="2087245"/>
            <a:ext cx="216027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Ciljna</a:t>
            </a:r>
            <a:r>
              <a:rPr dirty="0"/>
              <a:t> </a:t>
            </a:r>
            <a:r>
              <a:rPr dirty="0" err="1"/>
              <a:t>grupa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22E0E30-0073-04C5-F1B7-321EEF2817FB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MycAAEgJAAB9NAAAjgsAABAgAAAmAAAACAAAAP//////////"/>
              </a:ext>
            </a:extLst>
          </p:cNvSpPr>
          <p:nvPr/>
        </p:nvSpPr>
        <p:spPr>
          <a:xfrm>
            <a:off x="8368976" y="2099310"/>
            <a:ext cx="216027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Tržište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820856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B25F3-6C9F-7D64-017F-E1C8A397F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Model zapošljavanja</a:t>
            </a:r>
            <a:endParaRPr lang="en-US" b="1" dirty="0"/>
          </a:p>
        </p:txBody>
      </p:sp>
      <p:pic>
        <p:nvPicPr>
          <p:cNvPr id="4" name="Content Placeholder 3" descr="model 3.jpg">
            <a:extLst>
              <a:ext uri="{FF2B5EF4-FFF2-40B4-BE49-F238E27FC236}">
                <a16:creationId xmlns:a16="http://schemas.microsoft.com/office/drawing/2014/main" id="{FA1345FC-0D09-CCE4-2513-A21C3316DCB1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PcJAADoCgAAEy4AAKse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3290" y="1690688"/>
            <a:ext cx="5869940" cy="321246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2C581E-B14C-5230-26F9-0A25C3F8ADD2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pgQAAH8hAACaMwAAoykAABAgAAAmAAAACAAAAP//////////"/>
              </a:ext>
            </a:extLst>
          </p:cNvSpPr>
          <p:nvPr/>
        </p:nvSpPr>
        <p:spPr>
          <a:xfrm>
            <a:off x="2799055" y="5362893"/>
            <a:ext cx="7632700" cy="13233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sz="2000" dirty="0"/>
              <a:t>Primer: “</a:t>
            </a:r>
            <a:r>
              <a:rPr sz="2000" dirty="0" err="1"/>
              <a:t>Kosmos</a:t>
            </a:r>
            <a:r>
              <a:rPr sz="2000" dirty="0"/>
              <a:t>” </a:t>
            </a:r>
            <a:r>
              <a:rPr sz="2000" dirty="0" err="1"/>
              <a:t>štamparija</a:t>
            </a:r>
            <a:r>
              <a:rPr sz="2000" dirty="0"/>
              <a:t>, BGD, Serbia</a:t>
            </a:r>
          </a:p>
          <a:p>
            <a:pPr algn="ctr">
              <a:buFontTx/>
              <a:buChar char="-"/>
            </a:pPr>
            <a:r>
              <a:rPr sz="2000" dirty="0" err="1"/>
              <a:t>Zapošljavanje</a:t>
            </a:r>
            <a:r>
              <a:rPr sz="2000" dirty="0"/>
              <a:t> </a:t>
            </a:r>
            <a:r>
              <a:rPr sz="2000" dirty="0" err="1"/>
              <a:t>teško</a:t>
            </a:r>
            <a:r>
              <a:rPr sz="2000" dirty="0"/>
              <a:t> </a:t>
            </a:r>
            <a:r>
              <a:rPr sz="2000" dirty="0" err="1"/>
              <a:t>zapošljivih</a:t>
            </a:r>
            <a:r>
              <a:rPr sz="2000" dirty="0"/>
              <a:t> </a:t>
            </a:r>
            <a:r>
              <a:rPr sz="2000" dirty="0" err="1"/>
              <a:t>grupa</a:t>
            </a:r>
            <a:endParaRPr sz="2000" dirty="0"/>
          </a:p>
          <a:p>
            <a:pPr algn="ctr">
              <a:buFontTx/>
              <a:buChar char="-"/>
            </a:pPr>
            <a:r>
              <a:rPr sz="2000" dirty="0" err="1"/>
              <a:t>Slepi</a:t>
            </a:r>
            <a:r>
              <a:rPr sz="2000" dirty="0"/>
              <a:t> </a:t>
            </a:r>
            <a:r>
              <a:rPr sz="2000" dirty="0" err="1"/>
              <a:t>i</a:t>
            </a:r>
            <a:r>
              <a:rPr sz="2000" dirty="0"/>
              <a:t> </a:t>
            </a:r>
            <a:r>
              <a:rPr sz="2000" dirty="0" err="1"/>
              <a:t>slabovidi</a:t>
            </a:r>
            <a:endParaRPr sz="2000" dirty="0"/>
          </a:p>
          <a:p>
            <a:pPr algn="ctr">
              <a:buFontTx/>
              <a:buChar char="-"/>
            </a:pPr>
            <a:r>
              <a:rPr sz="2000" dirty="0"/>
              <a:t>35/67 </a:t>
            </a:r>
            <a:r>
              <a:rPr sz="2000" dirty="0" err="1"/>
              <a:t>zaposlenih</a:t>
            </a:r>
            <a:r>
              <a:rPr sz="20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D5B7BE-0083-20E2-969D-C14B0DDA8A33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UgMAAKMYAACcEAAAnRwAABAgAAAmAAAACAAAAP//////////"/>
              </a:ext>
            </a:extLst>
          </p:cNvSpPr>
          <p:nvPr/>
        </p:nvSpPr>
        <p:spPr>
          <a:xfrm>
            <a:off x="2260575" y="4163378"/>
            <a:ext cx="2160270" cy="6464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Društveno</a:t>
            </a:r>
            <a:endParaRPr dirty="0"/>
          </a:p>
          <a:p>
            <a:pPr algn="ctr"/>
            <a:r>
              <a:rPr dirty="0"/>
              <a:t> </a:t>
            </a:r>
            <a:r>
              <a:rPr dirty="0" err="1"/>
              <a:t>preduzeće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4A385D-020E-7303-8CBA-0417600F23F7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EA0AAMcPAABaGgAADRIAABAgAAAmAAAACAAAAP//////////"/>
              </a:ext>
            </a:extLst>
          </p:cNvSpPr>
          <p:nvPr/>
        </p:nvSpPr>
        <p:spPr>
          <a:xfrm>
            <a:off x="4166845" y="2482533"/>
            <a:ext cx="216027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Ciljna</a:t>
            </a:r>
            <a:r>
              <a:rPr dirty="0"/>
              <a:t> </a:t>
            </a:r>
            <a:r>
              <a:rPr dirty="0" err="1"/>
              <a:t>grupa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4E8FDE-CB14-4783-5AD6-82323592FD7A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xSIAAK0MAAAPMAAA8w4AABAgAAAmAAAACAAAAP//////////"/>
              </a:ext>
            </a:extLst>
          </p:cNvSpPr>
          <p:nvPr/>
        </p:nvSpPr>
        <p:spPr>
          <a:xfrm>
            <a:off x="7695540" y="1978343"/>
            <a:ext cx="216027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Tržište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230213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D0C13-AA4F-953B-77F4-AEA397513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Model </a:t>
            </a:r>
            <a:r>
              <a:rPr lang="en-US" b="1" dirty="0" err="1"/>
              <a:t>direktnog</a:t>
            </a:r>
            <a:r>
              <a:rPr lang="en-US" b="1" dirty="0"/>
              <a:t> </a:t>
            </a:r>
            <a:r>
              <a:rPr lang="en-US" b="1" dirty="0" err="1"/>
              <a:t>učeša</a:t>
            </a:r>
            <a:r>
              <a:rPr lang="en-US" b="1" dirty="0"/>
              <a:t> u </a:t>
            </a:r>
            <a:r>
              <a:rPr lang="en-US" b="1" dirty="0" err="1"/>
              <a:t>ceni</a:t>
            </a:r>
            <a:r>
              <a:rPr lang="en-US" b="1" dirty="0"/>
              <a:t> </a:t>
            </a:r>
            <a:br>
              <a:rPr lang="en-US" b="1" dirty="0"/>
            </a:br>
            <a:r>
              <a:rPr lang="en-US" b="1" dirty="0" err="1"/>
              <a:t>usluge</a:t>
            </a:r>
            <a:r>
              <a:rPr lang="en-US" b="1" dirty="0"/>
              <a:t> </a:t>
            </a:r>
            <a:r>
              <a:rPr lang="en-US" b="1" dirty="0" err="1"/>
              <a:t>ili</a:t>
            </a:r>
            <a:r>
              <a:rPr lang="en-US" b="1" dirty="0"/>
              <a:t> </a:t>
            </a:r>
            <a:r>
              <a:rPr lang="en-US" b="1" dirty="0" err="1"/>
              <a:t>proizvoda</a:t>
            </a:r>
            <a:endParaRPr lang="en-US" b="1" dirty="0"/>
          </a:p>
        </p:txBody>
      </p:sp>
      <p:pic>
        <p:nvPicPr>
          <p:cNvPr id="9" name="Content Placeholder 3" descr="model 4.jpg">
            <a:extLst>
              <a:ext uri="{FF2B5EF4-FFF2-40B4-BE49-F238E27FC236}">
                <a16:creationId xmlns:a16="http://schemas.microsoft.com/office/drawing/2014/main" id="{B5741CBB-A2E0-E64E-B058-0A3243BC33DF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OUKAADLCwAAmSwAAHUa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4501" y="2050733"/>
            <a:ext cx="5478780" cy="2383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 4">
            <a:extLst>
              <a:ext uri="{FF2B5EF4-FFF2-40B4-BE49-F238E27FC236}">
                <a16:creationId xmlns:a16="http://schemas.microsoft.com/office/drawing/2014/main" id="{FD0F0927-3F4C-A851-0642-A40371FF931A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pgQAABEdAACaMwAA4yoAABAgAAAmAAAACAAAAP//////////"/>
              </a:ext>
            </a:extLst>
          </p:cNvSpPr>
          <p:nvPr/>
        </p:nvSpPr>
        <p:spPr>
          <a:xfrm>
            <a:off x="2519136" y="4858703"/>
            <a:ext cx="7632700" cy="22466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sz="2000"/>
              <a:t>Primer: </a:t>
            </a:r>
            <a:r>
              <a:rPr sz="2000">
                <a:hlinkClick r:id="rId3"/>
              </a:rPr>
              <a:t>BookShare.org</a:t>
            </a:r>
            <a:endParaRPr sz="2000"/>
          </a:p>
          <a:p>
            <a:pPr algn="ctr"/>
            <a:r>
              <a:rPr sz="2000"/>
              <a:t>-Manje of 5% knjiga su dostupne slepim i slabovidim ljudima</a:t>
            </a:r>
          </a:p>
          <a:p>
            <a:pPr algn="ctr">
              <a:buFontTx/>
              <a:buChar char="-"/>
            </a:pPr>
            <a:r>
              <a:rPr sz="2000"/>
              <a:t>Audio i Braille (Brajov) format</a:t>
            </a:r>
          </a:p>
          <a:p>
            <a:pPr algn="ctr">
              <a:buFontTx/>
              <a:buChar char="-"/>
            </a:pPr>
            <a:r>
              <a:rPr sz="2000"/>
              <a:t>Benetech initicijativa  (Silikonska dolina) </a:t>
            </a:r>
            <a:r>
              <a:rPr sz="2000">
                <a:hlinkClick r:id="rId4"/>
              </a:rPr>
              <a:t>http://www.benetech.org/</a:t>
            </a:r>
            <a:endParaRPr sz="2000"/>
          </a:p>
          <a:p>
            <a:pPr algn="ctr">
              <a:buFontTx/>
              <a:buChar char="-"/>
            </a:pPr>
            <a:r>
              <a:rPr sz="2000"/>
              <a:t>50$ registracija + 25$/godišnja članarina</a:t>
            </a:r>
          </a:p>
          <a:p>
            <a:pPr algn="ctr">
              <a:buFontTx/>
              <a:buChar char="-"/>
            </a:pPr>
            <a:r>
              <a:rPr sz="2000"/>
              <a:t>Više of 100.000 studenata u SAD</a:t>
            </a:r>
          </a:p>
          <a:p>
            <a:pPr algn="ctr"/>
            <a:endParaRPr sz="2000"/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BE9D4F61-6839-61B4-369E-4BD92A73DB73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iQUAAJQJAADTEgAA2QsAABAgAAAmAAAACAAAAP//////////"/>
              </a:ext>
            </a:extLst>
          </p:cNvSpPr>
          <p:nvPr/>
        </p:nvSpPr>
        <p:spPr>
          <a:xfrm>
            <a:off x="2663281" y="1690688"/>
            <a:ext cx="216027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rPr dirty="0" err="1"/>
              <a:t>Društveno</a:t>
            </a:r>
            <a:r>
              <a:rPr dirty="0"/>
              <a:t> </a:t>
            </a:r>
            <a:r>
              <a:rPr dirty="0" err="1"/>
              <a:t>preduzeće</a:t>
            </a:r>
            <a:endParaRPr dirty="0"/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C80ED5AB-6DB0-8F9C-B84C-C2E7655B1234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Y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4SIAALAJAAArMAAA9QsAABAgAAAmAAAACAAAAP//////////"/>
              </a:ext>
            </a:extLst>
          </p:cNvSpPr>
          <p:nvPr/>
        </p:nvSpPr>
        <p:spPr>
          <a:xfrm>
            <a:off x="7368451" y="1814829"/>
            <a:ext cx="216027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Ciljna</a:t>
            </a:r>
            <a:r>
              <a:rPr dirty="0"/>
              <a:t> </a:t>
            </a:r>
            <a:r>
              <a:rPr dirty="0" err="1"/>
              <a:t>grupa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429231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5D4F2-CA61-A5A1-D8D5-36FCA4D89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Model subvencije</a:t>
            </a:r>
            <a:endParaRPr lang="en-US" b="1" dirty="0"/>
          </a:p>
        </p:txBody>
      </p:sp>
      <p:pic>
        <p:nvPicPr>
          <p:cNvPr id="4" name="Content Placeholder 3" descr="model 5.jpg">
            <a:extLst>
              <a:ext uri="{FF2B5EF4-FFF2-40B4-BE49-F238E27FC236}">
                <a16:creationId xmlns:a16="http://schemas.microsoft.com/office/drawing/2014/main" id="{FFA8297F-9B1E-02FF-E8A6-5985E54CE94B}"/>
              </a:ext>
            </a:extLst>
          </p:cNvPr>
          <p:cNvPicPr>
            <a:picLocks noGrp="1" noChangeAspect="1" noChangeArrowheads="1"/>
            <a:extLst>
              <a:ext uri="smNativeData">
                <pr:smNativeData xmlns:pr="smNativeData" xmlns:p14="http://schemas.microsoft.com/office/powerpoint/2010/main" xmlns="" val="SMDATA_18_Z8spYh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E+BvQX///8BAAAAAAAAAAAAAAAAAAAAAAAAAAAAAAAAAAAAAAAAAAAAAAACf39/AO7s4QPMzMwAwMD/AH9/fwAAAAAAAAAAAAAAAAD///8AAAAAACEAAAAYAAAAFAAAALwLAACxCAAAOCwAAIgkAAAQAAAAJgAAAAgAAAB98f///////w=="/>
              </a:ext>
            </a:extLst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60470" y="1690688"/>
            <a:ext cx="5280660" cy="45256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070D88-17F4-8912-5087-3ECE6FD9AA87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s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FwUAAJkkAAAMNAAADycAABAgAAAmAAAACAAAAP//////////"/>
              </a:ext>
            </a:extLst>
          </p:cNvSpPr>
          <p:nvPr/>
        </p:nvSpPr>
        <p:spPr>
          <a:xfrm>
            <a:off x="2656205" y="6227128"/>
            <a:ext cx="7633335" cy="400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sz="2000"/>
              <a:t>Primer: Toms Shoes </a:t>
            </a:r>
            <a:r>
              <a:rPr sz="2000">
                <a:hlinkClick r:id="rId3"/>
              </a:rPr>
              <a:t>http://www.toms.com/</a:t>
            </a:r>
            <a:endParaRPr sz="20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14F6A8-5949-0228-E0AE-CE24D9FBA956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UgMAAE4HAACcEAAAlAkAABAgAAAmAAAACAAAAP//////////"/>
              </a:ext>
            </a:extLst>
          </p:cNvSpPr>
          <p:nvPr/>
        </p:nvSpPr>
        <p:spPr>
          <a:xfrm>
            <a:off x="1470660" y="2243455"/>
            <a:ext cx="216027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r>
              <a:rPr dirty="0" err="1"/>
              <a:t>Društveno</a:t>
            </a:r>
            <a:r>
              <a:rPr dirty="0"/>
              <a:t> </a:t>
            </a:r>
            <a:r>
              <a:rPr dirty="0" err="1"/>
              <a:t>preduzeće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503280-5965-3D83-97B0-315FFD727F99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aikAAAIOAAC0NgAARxAAABAgAAAmAAAACAAAAP//////////"/>
              </a:ext>
            </a:extLst>
          </p:cNvSpPr>
          <p:nvPr/>
        </p:nvSpPr>
        <p:spPr>
          <a:xfrm>
            <a:off x="8561070" y="2243455"/>
            <a:ext cx="216027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Ciljna</a:t>
            </a:r>
            <a:r>
              <a:rPr dirty="0"/>
              <a:t> </a:t>
            </a:r>
            <a:r>
              <a:rPr dirty="0" err="1"/>
              <a:t>grupa</a:t>
            </a: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8D6ED7-30F4-41E5-FDFD-BB4DE1459047}"/>
              </a:ext>
            </a:extLst>
          </p:cNvPr>
          <p:cNvSpPr>
            <a:extLst>
              <a:ext uri="smNativeData">
                <pr:smNativeData xmlns:pr="smNativeData" xmlns:p14="http://schemas.microsoft.com/office/powerpoint/2010/main" xmlns="" val="SMDATA_16_Z8spYhMAAAAlAAAAZAAAAE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T4G9Bf///wEAAAAAAAAAAAAAAAAAAAAAAAAAAAAAAAAAAAAAAAAAAAAAAAB/f38A7uzhA8zMzADAwP8Af39/AAAAAAAAAAAAAAAAAAAAAAAAAAAAIQAAABgAAAAUAAAAaikAAKcUAAC0NgAA7BYAABAgAAAmAAAACAAAAP//////////"/>
              </a:ext>
            </a:extLst>
          </p:cNvSpPr>
          <p:nvPr/>
        </p:nvSpPr>
        <p:spPr>
          <a:xfrm>
            <a:off x="8729021" y="4798377"/>
            <a:ext cx="2160270" cy="3689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/>
          <a:lstStyle/>
          <a:p>
            <a:pPr algn="ctr"/>
            <a:r>
              <a:rPr dirty="0" err="1"/>
              <a:t>Tržište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756819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89E31-FE09-711C-A025-74A96A0F2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Vrste preduzeća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5188A-3DBD-896F-4F37-995B26F92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 sz="2500"/>
            </a:pPr>
            <a:r>
              <a:rPr lang="en-US" dirty="0"/>
              <a:t>Prema </a:t>
            </a:r>
            <a:r>
              <a:rPr lang="en-US" dirty="0" err="1"/>
              <a:t>delatnosti</a:t>
            </a:r>
            <a:r>
              <a:rPr lang="en-US" dirty="0"/>
              <a:t> (</a:t>
            </a:r>
            <a:r>
              <a:rPr lang="en-US" dirty="0" err="1"/>
              <a:t>proizvodna</a:t>
            </a:r>
            <a:r>
              <a:rPr lang="en-US" dirty="0"/>
              <a:t>, </a:t>
            </a:r>
            <a:r>
              <a:rPr lang="en-US" dirty="0" err="1"/>
              <a:t>trgovinska</a:t>
            </a:r>
            <a:r>
              <a:rPr lang="en-US" dirty="0"/>
              <a:t>, </a:t>
            </a:r>
            <a:r>
              <a:rPr lang="en-US" dirty="0" err="1"/>
              <a:t>uslužna</a:t>
            </a:r>
            <a:r>
              <a:rPr lang="en-US" dirty="0"/>
              <a:t>, </a:t>
            </a:r>
            <a:r>
              <a:rPr lang="en-US" dirty="0" err="1"/>
              <a:t>finansijska</a:t>
            </a:r>
            <a:r>
              <a:rPr lang="en-US" dirty="0"/>
              <a:t>, ...)</a:t>
            </a:r>
          </a:p>
          <a:p>
            <a:pPr algn="just">
              <a:defRPr sz="2500"/>
            </a:pPr>
            <a:r>
              <a:rPr lang="en-US" b="1" dirty="0"/>
              <a:t>Prema </a:t>
            </a:r>
            <a:r>
              <a:rPr lang="en-US" b="1" dirty="0" err="1"/>
              <a:t>veličini</a:t>
            </a:r>
            <a:r>
              <a:rPr lang="en-US" dirty="0"/>
              <a:t> (</a:t>
            </a:r>
            <a:r>
              <a:rPr lang="en-US" dirty="0" err="1"/>
              <a:t>mikro</a:t>
            </a:r>
            <a:r>
              <a:rPr lang="en-US" dirty="0"/>
              <a:t> &lt;10 </a:t>
            </a:r>
            <a:r>
              <a:rPr lang="en-US" dirty="0" err="1"/>
              <a:t>zaposlenih</a:t>
            </a:r>
            <a:r>
              <a:rPr lang="en-US" dirty="0"/>
              <a:t>; mala &lt; 50 </a:t>
            </a:r>
            <a:r>
              <a:rPr lang="en-US" dirty="0" err="1"/>
              <a:t>zaposlenih</a:t>
            </a:r>
            <a:r>
              <a:rPr lang="en-US" dirty="0"/>
              <a:t>; </a:t>
            </a:r>
            <a:r>
              <a:rPr lang="en-US" dirty="0" err="1"/>
              <a:t>srednja</a:t>
            </a:r>
            <a:r>
              <a:rPr lang="en-US" dirty="0"/>
              <a:t> &lt; 250 </a:t>
            </a:r>
            <a:r>
              <a:rPr lang="en-US" dirty="0" err="1"/>
              <a:t>zaposlenih</a:t>
            </a:r>
            <a:r>
              <a:rPr lang="en-US" dirty="0"/>
              <a:t>; </a:t>
            </a:r>
            <a:r>
              <a:rPr lang="en-US" dirty="0" err="1"/>
              <a:t>utiču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godišnji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</a:t>
            </a:r>
            <a:r>
              <a:rPr lang="en-US" dirty="0" err="1"/>
              <a:t>kao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vrednost</a:t>
            </a:r>
            <a:r>
              <a:rPr lang="en-US" dirty="0"/>
              <a:t> </a:t>
            </a:r>
            <a:r>
              <a:rPr lang="en-US" dirty="0" err="1"/>
              <a:t>imovine</a:t>
            </a:r>
            <a:r>
              <a:rPr lang="en-US" dirty="0"/>
              <a:t>)</a:t>
            </a:r>
          </a:p>
          <a:p>
            <a:pPr lvl="1" algn="just">
              <a:defRPr sz="2500"/>
            </a:pPr>
            <a:r>
              <a:rPr lang="en-US" dirty="0" err="1"/>
              <a:t>mikro</a:t>
            </a:r>
            <a:r>
              <a:rPr lang="en-US" dirty="0"/>
              <a:t> - </a:t>
            </a:r>
            <a:r>
              <a:rPr lang="en-US" dirty="0" err="1"/>
              <a:t>poslovni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&lt; 700 000 EUR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prosečna</a:t>
            </a:r>
            <a:r>
              <a:rPr lang="en-US" dirty="0"/>
              <a:t> </a:t>
            </a:r>
            <a:r>
              <a:rPr lang="en-US" dirty="0" err="1"/>
              <a:t>vrednost</a:t>
            </a:r>
            <a:r>
              <a:rPr lang="en-US" dirty="0"/>
              <a:t> </a:t>
            </a:r>
            <a:r>
              <a:rPr lang="en-US" dirty="0" err="1"/>
              <a:t>imovine</a:t>
            </a:r>
            <a:r>
              <a:rPr lang="en-US" dirty="0"/>
              <a:t> do 350 000 EUR</a:t>
            </a:r>
          </a:p>
          <a:p>
            <a:pPr lvl="1" algn="just">
              <a:defRPr sz="2500"/>
            </a:pPr>
            <a:r>
              <a:rPr lang="en-US" dirty="0"/>
              <a:t>mala - </a:t>
            </a:r>
            <a:r>
              <a:rPr lang="en-US" dirty="0" err="1"/>
              <a:t>poslovni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&lt;  8 800 000 EUR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prosečna</a:t>
            </a:r>
            <a:r>
              <a:rPr lang="en-US" dirty="0"/>
              <a:t> </a:t>
            </a:r>
            <a:r>
              <a:rPr lang="en-US" dirty="0" err="1"/>
              <a:t>vrednost</a:t>
            </a:r>
            <a:r>
              <a:rPr lang="en-US" dirty="0"/>
              <a:t> </a:t>
            </a:r>
            <a:r>
              <a:rPr lang="en-US" dirty="0" err="1"/>
              <a:t>imovine</a:t>
            </a:r>
            <a:r>
              <a:rPr lang="en-US" dirty="0"/>
              <a:t> do 4 400 000 EUR</a:t>
            </a:r>
          </a:p>
          <a:p>
            <a:pPr lvl="1" algn="just">
              <a:defRPr sz="2500"/>
            </a:pPr>
            <a:r>
              <a:rPr lang="en-US" dirty="0" err="1"/>
              <a:t>srednja</a:t>
            </a:r>
            <a:r>
              <a:rPr lang="en-US" dirty="0"/>
              <a:t> - </a:t>
            </a:r>
            <a:r>
              <a:rPr lang="en-US" dirty="0" err="1"/>
              <a:t>poslovni</a:t>
            </a:r>
            <a:r>
              <a:rPr lang="en-US" dirty="0"/>
              <a:t> </a:t>
            </a:r>
            <a:r>
              <a:rPr lang="en-US" dirty="0" err="1"/>
              <a:t>prihod</a:t>
            </a:r>
            <a:r>
              <a:rPr lang="en-US" dirty="0"/>
              <a:t> &lt; 35 000 000 EUR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prosečna</a:t>
            </a:r>
            <a:r>
              <a:rPr lang="en-US" dirty="0"/>
              <a:t> </a:t>
            </a:r>
            <a:r>
              <a:rPr lang="en-US" dirty="0" err="1"/>
              <a:t>vrednost</a:t>
            </a:r>
            <a:r>
              <a:rPr lang="en-US" dirty="0"/>
              <a:t> </a:t>
            </a:r>
            <a:r>
              <a:rPr lang="en-US" dirty="0" err="1"/>
              <a:t>imovine</a:t>
            </a:r>
            <a:r>
              <a:rPr lang="en-US" dirty="0"/>
              <a:t> do 17 500 000 EUR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9873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78D71-B45E-7D9B-E76D-91AE1D0AE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Latn-RS" b="1" dirty="0"/>
              <a:t>Vrste preduzeća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B4894-86B7-1B21-F7DC-2BE2D2B74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dirty="0"/>
              <a:t>Prema </a:t>
            </a:r>
            <a:r>
              <a:rPr lang="en-US" sz="3200" b="1" dirty="0" err="1"/>
              <a:t>vlasništvu</a:t>
            </a:r>
            <a:r>
              <a:rPr lang="en-US" sz="3200" dirty="0"/>
              <a:t> (</a:t>
            </a:r>
            <a:r>
              <a:rPr lang="en-US" sz="3200" b="1" i="1" dirty="0" err="1"/>
              <a:t>društva</a:t>
            </a:r>
            <a:r>
              <a:rPr lang="en-US" sz="3200" b="1" i="1" dirty="0"/>
              <a:t> </a:t>
            </a:r>
            <a:r>
              <a:rPr lang="en-US" sz="3200" b="1" i="1" dirty="0" err="1"/>
              <a:t>lica</a:t>
            </a:r>
            <a:r>
              <a:rPr lang="en-US" sz="3200" dirty="0"/>
              <a:t>: </a:t>
            </a:r>
            <a:r>
              <a:rPr lang="en-US" sz="3200" dirty="0" err="1"/>
              <a:t>vlasničko</a:t>
            </a:r>
            <a:r>
              <a:rPr lang="en-US" sz="3200" dirty="0"/>
              <a:t> </a:t>
            </a:r>
            <a:r>
              <a:rPr lang="en-US" sz="3200" dirty="0" err="1"/>
              <a:t>preduzeće-inokosno</a:t>
            </a:r>
            <a:r>
              <a:rPr lang="en-US" sz="3200" dirty="0"/>
              <a:t> </a:t>
            </a:r>
            <a:r>
              <a:rPr lang="en-US" sz="3200" dirty="0" err="1"/>
              <a:t>preduzeće</a:t>
            </a:r>
            <a:r>
              <a:rPr lang="en-US" sz="3200" dirty="0"/>
              <a:t>, </a:t>
            </a:r>
            <a:r>
              <a:rPr lang="en-US" sz="3200" dirty="0" err="1"/>
              <a:t>ortačko</a:t>
            </a:r>
            <a:r>
              <a:rPr lang="en-US" sz="3200" dirty="0"/>
              <a:t> </a:t>
            </a:r>
            <a:r>
              <a:rPr lang="en-US" sz="3200" dirty="0" err="1"/>
              <a:t>društvo</a:t>
            </a:r>
            <a:r>
              <a:rPr lang="en-US" sz="3200" dirty="0"/>
              <a:t>, </a:t>
            </a:r>
            <a:r>
              <a:rPr lang="en-US" sz="3200" dirty="0" err="1"/>
              <a:t>komanditno</a:t>
            </a:r>
            <a:r>
              <a:rPr lang="en-US" sz="3200" dirty="0"/>
              <a:t> </a:t>
            </a:r>
            <a:r>
              <a:rPr lang="en-US" sz="3200" dirty="0" err="1"/>
              <a:t>društvo</a:t>
            </a:r>
            <a:r>
              <a:rPr lang="en-US" sz="3200" dirty="0"/>
              <a:t>; </a:t>
            </a:r>
            <a:r>
              <a:rPr lang="en-US" sz="3200" b="1" i="1" dirty="0" err="1"/>
              <a:t>društva</a:t>
            </a:r>
            <a:r>
              <a:rPr lang="en-US" sz="3200" b="1" i="1" dirty="0"/>
              <a:t> </a:t>
            </a:r>
            <a:r>
              <a:rPr lang="en-US" sz="3200" b="1" i="1" dirty="0" err="1"/>
              <a:t>kapitala</a:t>
            </a:r>
            <a:r>
              <a:rPr lang="en-US" sz="3200" dirty="0"/>
              <a:t>: </a:t>
            </a:r>
            <a:r>
              <a:rPr lang="en-US" sz="3200" dirty="0" err="1"/>
              <a:t>društvo</a:t>
            </a:r>
            <a:r>
              <a:rPr lang="en-US" sz="3200" dirty="0"/>
              <a:t> </a:t>
            </a:r>
            <a:r>
              <a:rPr lang="en-US" sz="3200" dirty="0" err="1"/>
              <a:t>sa</a:t>
            </a:r>
            <a:r>
              <a:rPr lang="en-US" sz="3200" dirty="0"/>
              <a:t> </a:t>
            </a:r>
            <a:r>
              <a:rPr lang="en-US" sz="3200" dirty="0" err="1"/>
              <a:t>ograničenom</a:t>
            </a:r>
            <a:r>
              <a:rPr lang="en-US" sz="3200" dirty="0"/>
              <a:t> </a:t>
            </a:r>
            <a:r>
              <a:rPr lang="en-US" sz="3200" dirty="0" err="1"/>
              <a:t>odgovornošću</a:t>
            </a:r>
            <a:r>
              <a:rPr lang="en-US" sz="3200" dirty="0"/>
              <a:t>, </a:t>
            </a:r>
            <a:r>
              <a:rPr lang="en-US" sz="3200" dirty="0" err="1"/>
              <a:t>akcioanarsko</a:t>
            </a:r>
            <a:r>
              <a:rPr lang="en-US" sz="3200" dirty="0"/>
              <a:t> </a:t>
            </a:r>
            <a:r>
              <a:rPr lang="en-US" sz="3200" dirty="0" err="1"/>
              <a:t>društvo</a:t>
            </a:r>
            <a:r>
              <a:rPr lang="en-US" sz="3200" dirty="0"/>
              <a:t> (</a:t>
            </a:r>
            <a:r>
              <a:rPr lang="en-US" sz="3200" dirty="0" err="1"/>
              <a:t>kompanija</a:t>
            </a:r>
            <a:r>
              <a:rPr lang="en-US" sz="3200" dirty="0"/>
              <a:t>, </a:t>
            </a:r>
            <a:r>
              <a:rPr lang="en-US" sz="3200" dirty="0" err="1"/>
              <a:t>korporacija</a:t>
            </a:r>
            <a:r>
              <a:rPr lang="en-US" sz="3200" dirty="0"/>
              <a:t>), </a:t>
            </a:r>
            <a:r>
              <a:rPr lang="en-US" sz="3200" dirty="0" err="1"/>
              <a:t>javna</a:t>
            </a:r>
            <a:r>
              <a:rPr lang="en-US" sz="3200" dirty="0"/>
              <a:t> </a:t>
            </a:r>
            <a:r>
              <a:rPr lang="en-US" sz="3200" dirty="0" err="1"/>
              <a:t>preduzeća</a:t>
            </a:r>
            <a:r>
              <a:rPr lang="en-US" sz="3200" dirty="0"/>
              <a:t>/</a:t>
            </a:r>
            <a:r>
              <a:rPr lang="en-US" sz="3200" dirty="0" err="1"/>
              <a:t>društvena</a:t>
            </a:r>
            <a:r>
              <a:rPr lang="en-US" sz="3200" dirty="0"/>
              <a:t> </a:t>
            </a:r>
            <a:r>
              <a:rPr lang="en-US" sz="3200" dirty="0" err="1"/>
              <a:t>preduzeća</a:t>
            </a:r>
            <a:r>
              <a:rPr lang="en-US" sz="3200" dirty="0"/>
              <a:t>; holding </a:t>
            </a:r>
            <a:r>
              <a:rPr lang="en-US" sz="3200" dirty="0" err="1"/>
              <a:t>društva</a:t>
            </a:r>
            <a:r>
              <a:rPr lang="en-US" sz="3200" dirty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083044"/>
      </p:ext>
    </p:extLst>
  </p:cSld>
  <p:clrMapOvr>
    <a:masterClrMapping/>
  </p:clrMapOvr>
</p:sld>
</file>

<file path=ppt/theme/theme1.xml><?xml version="1.0" encoding="utf-8"?>
<a:theme xmlns:a="http://schemas.openxmlformats.org/drawingml/2006/main" name="ie 16 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e 16 9" id="{576E9A8D-BB38-4D95-A36F-DF7C8086BD01}" vid="{49606A15-62B4-4A0C-88AF-796A0652F4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</TotalTime>
  <Words>2090</Words>
  <Application>Microsoft Office PowerPoint</Application>
  <PresentationFormat>Widescreen</PresentationFormat>
  <Paragraphs>217</Paragraphs>
  <Slides>46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Calibri Light</vt:lpstr>
      <vt:lpstr>times</vt:lpstr>
      <vt:lpstr>Times New Roman</vt:lpstr>
      <vt:lpstr>WarnockPro-Regular</vt:lpstr>
      <vt:lpstr>ie 16 9</vt:lpstr>
      <vt:lpstr>Equation.SMEE2</vt:lpstr>
      <vt:lpstr>unknown</vt:lpstr>
      <vt:lpstr>Inženjerska ekonomija</vt:lpstr>
      <vt:lpstr>Sadržaj predmeta</vt:lpstr>
      <vt:lpstr>Sadržaj predmeta</vt:lpstr>
      <vt:lpstr>Ekonomski odnosi sa inostranstvom</vt:lpstr>
      <vt:lpstr>Ekonomski odnosi sa inostranstvom</vt:lpstr>
      <vt:lpstr>Ekonomski odnosi sa inostranstvom</vt:lpstr>
      <vt:lpstr>PowerPoint Presentation</vt:lpstr>
      <vt:lpstr>Ekonomski odnosi sa inostranstvom</vt:lpstr>
      <vt:lpstr>Ekonomski odnosi sa inostranstvom</vt:lpstr>
      <vt:lpstr>Ekonomski odnosi sa inostranstvom</vt:lpstr>
      <vt:lpstr>Ekonomski odnosi sa inostranstvom</vt:lpstr>
      <vt:lpstr>Sadržaj predmeta</vt:lpstr>
      <vt:lpstr>Koncept “održivog razvoja”</vt:lpstr>
      <vt:lpstr>Koncept “održivog razvoja”</vt:lpstr>
      <vt:lpstr>Koncept “održivog razvoja”</vt:lpstr>
      <vt:lpstr>PowerPoint Presentation</vt:lpstr>
      <vt:lpstr>Koncept “održivog razvoja”</vt:lpstr>
      <vt:lpstr>Koncept “održivog razvoja”</vt:lpstr>
      <vt:lpstr>Koncept “održivog razvoja”</vt:lpstr>
      <vt:lpstr>Koncept “održivog razvoja”</vt:lpstr>
      <vt:lpstr>Ekološki otisak - pokazatelj održivog razvoja</vt:lpstr>
      <vt:lpstr>Ekološki otisak - pokazatelj održivog razvoja</vt:lpstr>
      <vt:lpstr>Ekološki otisak - pokazatelj održivog razvoja</vt:lpstr>
      <vt:lpstr>Ekološki otisak - pokazatelj održivog razvoja</vt:lpstr>
      <vt:lpstr>Ekološki otisak - pokazatelj održivog razvoja</vt:lpstr>
      <vt:lpstr>PowerPoint Presentation</vt:lpstr>
      <vt:lpstr>Ekološki otisak - pokazatelj održivog razvoja</vt:lpstr>
      <vt:lpstr>Sadržaj predmeta</vt:lpstr>
      <vt:lpstr>Tehnološke promene, tranzicija i globalizacija</vt:lpstr>
      <vt:lpstr>Tranzicija</vt:lpstr>
      <vt:lpstr>Globalizacija</vt:lpstr>
      <vt:lpstr>Globalizacija</vt:lpstr>
      <vt:lpstr>Globalizacija</vt:lpstr>
      <vt:lpstr>CSR i SE</vt:lpstr>
      <vt:lpstr>CSR i SE</vt:lpstr>
      <vt:lpstr>CSR i SE</vt:lpstr>
      <vt:lpstr>CSR i SE</vt:lpstr>
      <vt:lpstr>CSR i SE</vt:lpstr>
      <vt:lpstr>CSR i SE</vt:lpstr>
      <vt:lpstr>Model podrške preduzetnicima</vt:lpstr>
      <vt:lpstr>Model posredovanja na tržištu</vt:lpstr>
      <vt:lpstr>Model zapošljavanja</vt:lpstr>
      <vt:lpstr>Model direktnog učeša u ceni  usluge ili proizvoda</vt:lpstr>
      <vt:lpstr>Model subvencije</vt:lpstr>
      <vt:lpstr>Vrste preduzeća</vt:lpstr>
      <vt:lpstr>Vrste preduzeća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Industrijsko inženjerstvo – projektovanje i praksa</dc:title>
  <dc:creator>SJM</dc:creator>
  <cp:lastModifiedBy>ivan mihajlovic</cp:lastModifiedBy>
  <cp:revision>270</cp:revision>
  <dcterms:created xsi:type="dcterms:W3CDTF">2022-08-01T12:37:25Z</dcterms:created>
  <dcterms:modified xsi:type="dcterms:W3CDTF">2026-04-01T11:38:58Z</dcterms:modified>
</cp:coreProperties>
</file>