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png" ContentType="image/png"/>
  <Default Extension="rels" ContentType="application/vnd.openxmlformats-package.relationships+xml"/>
  <Default Extension="vml" ContentType="application/vnd.openxmlformats-officedocument.vmlDrawing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sldIdLst>
    <p:sldId id="286" r:id="rId2"/>
    <p:sldId id="298" r:id="rId3"/>
    <p:sldId id="281" r:id="rId4"/>
    <p:sldId id="290" r:id="rId5"/>
    <p:sldId id="291" r:id="rId6"/>
    <p:sldId id="292" r:id="rId7"/>
    <p:sldId id="293" r:id="rId8"/>
    <p:sldId id="289" r:id="rId9"/>
    <p:sldId id="294" r:id="rId10"/>
    <p:sldId id="295" r:id="rId11"/>
    <p:sldId id="296" r:id="rId12"/>
    <p:sldId id="297" r:id="rId13"/>
    <p:sldId id="299" r:id="rId14"/>
    <p:sldId id="300" r:id="rId15"/>
    <p:sldId id="301" r:id="rId16"/>
    <p:sldId id="302" r:id="rId17"/>
    <p:sldId id="304" r:id="rId18"/>
    <p:sldId id="306" r:id="rId19"/>
    <p:sldId id="307" r:id="rId20"/>
  </p:sldIdLst>
  <p:sldSz cx="12192000" cy="6858000"/>
  <p:notesSz cx="6858000" cy="9144000"/>
  <p:defaultTextStyle>
    <a:defPPr>
      <a:defRPr lang="e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39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125E5076-3810-47DD-B79F-674D7AD40C01}" styleName="Dark Style 1 - Accent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7E9639D4-E3E2-4D34-9284-5A2195B3D0D7}" styleName="Light Style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  <a:tblStyle styleId="{ED083AE6-46FA-4A59-8FB0-9F97EB10719F}" styleName="Light Style 3 - Accent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17292A2E-F333-43FB-9621-5CBBE7FDCDCB}" styleName="Light Style 2 - Accent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166" autoAdjust="0"/>
    <p:restoredTop sz="96296" autoAdjust="0"/>
  </p:normalViewPr>
  <p:slideViewPr>
    <p:cSldViewPr snapToGrid="0">
      <p:cViewPr>
        <p:scale>
          <a:sx n="72" d="100"/>
          <a:sy n="72" d="100"/>
        </p:scale>
        <p:origin x="528" y="36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-62154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200" d="100"/>
        <a:sy n="200" d="100"/>
      </p:scale>
      <p:origin x="0" y="-175724"/>
    </p:cViewPr>
  </p:sorterViewPr>
  <p:notesViewPr>
    <p:cSldViewPr snapToGrid="0">
      <p:cViewPr varScale="1">
        <p:scale>
          <a:sx n="50" d="100"/>
          <a:sy n="50" d="100"/>
        </p:scale>
        <p:origin x="2708" y="48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image" Target="../media/image5.wmf"/><Relationship Id="rId1" Type="http://schemas.openxmlformats.org/officeDocument/2006/relationships/image" Target="../media/image4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5472633-5804-4CC4-B334-49480CD1F8F9}" type="datetimeFigureOut">
              <a:rPr lang="en-US" smtClean="0"/>
              <a:pPr/>
              <a:t>02-Jul-25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F147A84-8E29-4011-8E23-5BAFF1D6ABE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78558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sr-Latn-R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sr-Latn-R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88A21A-4E29-40A0-9B23-D9AD2091FC26}" type="datetimeFigureOut">
              <a:rPr lang="sr-Latn-RS" smtClean="0"/>
              <a:pPr/>
              <a:t>2.7.2025.</a:t>
            </a:fld>
            <a:endParaRPr lang="sr-Latn-R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r-Latn-R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BD7E1A-EBE2-49BE-BEA5-E10F7078A60F}" type="slidenum">
              <a:rPr lang="sr-Latn-RS" smtClean="0"/>
              <a:pPr/>
              <a:t>‹#›</a:t>
            </a:fld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val="35836661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sr-Latn-R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sr-Latn-R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88A21A-4E29-40A0-9B23-D9AD2091FC26}" type="datetimeFigureOut">
              <a:rPr lang="sr-Latn-RS" smtClean="0"/>
              <a:pPr/>
              <a:t>2.7.2025.</a:t>
            </a:fld>
            <a:endParaRPr lang="sr-Latn-R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r-Latn-R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BD7E1A-EBE2-49BE-BEA5-E10F7078A60F}" type="slidenum">
              <a:rPr lang="sr-Latn-RS" smtClean="0"/>
              <a:pPr/>
              <a:t>‹#›</a:t>
            </a:fld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val="11879720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sr-Latn-R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88A21A-4E29-40A0-9B23-D9AD2091FC26}" type="datetimeFigureOut">
              <a:rPr lang="sr-Latn-RS" smtClean="0"/>
              <a:pPr/>
              <a:t>2.7.2025.</a:t>
            </a:fld>
            <a:endParaRPr lang="sr-Latn-R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r-Latn-R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BD7E1A-EBE2-49BE-BEA5-E10F7078A60F}" type="slidenum">
              <a:rPr lang="sr-Latn-RS" smtClean="0"/>
              <a:pPr/>
              <a:t>‹#›</a:t>
            </a:fld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val="16093237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sr-Latn-R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sr-Latn-R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sr-Latn-R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88A21A-4E29-40A0-9B23-D9AD2091FC26}" type="datetimeFigureOut">
              <a:rPr lang="sr-Latn-RS" smtClean="0"/>
              <a:pPr/>
              <a:t>2.7.2025.</a:t>
            </a:fld>
            <a:endParaRPr lang="sr-Latn-R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r-Latn-R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BD7E1A-EBE2-49BE-BEA5-E10F7078A60F}" type="slidenum">
              <a:rPr lang="sr-Latn-RS" smtClean="0"/>
              <a:pPr/>
              <a:t>‹#›</a:t>
            </a:fld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val="33958810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sr-Latn-R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sr-Latn-R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sr-Latn-R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88A21A-4E29-40A0-9B23-D9AD2091FC26}" type="datetimeFigureOut">
              <a:rPr lang="sr-Latn-RS" smtClean="0"/>
              <a:pPr/>
              <a:t>2.7.2025.</a:t>
            </a:fld>
            <a:endParaRPr lang="sr-Latn-R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r-Latn-R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BD7E1A-EBE2-49BE-BEA5-E10F7078A60F}" type="slidenum">
              <a:rPr lang="sr-Latn-RS" smtClean="0"/>
              <a:pPr/>
              <a:t>‹#›</a:t>
            </a:fld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val="15874747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sr-Latn-R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88A21A-4E29-40A0-9B23-D9AD2091FC26}" type="datetimeFigureOut">
              <a:rPr lang="sr-Latn-RS" smtClean="0"/>
              <a:pPr/>
              <a:t>2.7.2025.</a:t>
            </a:fld>
            <a:endParaRPr lang="sr-Latn-R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r-Latn-R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BD7E1A-EBE2-49BE-BEA5-E10F7078A60F}" type="slidenum">
              <a:rPr lang="sr-Latn-RS" smtClean="0"/>
              <a:pPr/>
              <a:t>‹#›</a:t>
            </a:fld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val="23300313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88A21A-4E29-40A0-9B23-D9AD2091FC26}" type="datetimeFigureOut">
              <a:rPr lang="sr-Latn-RS" smtClean="0"/>
              <a:pPr/>
              <a:t>2.7.2025.</a:t>
            </a:fld>
            <a:endParaRPr lang="sr-Latn-R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r-Latn-R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BD7E1A-EBE2-49BE-BEA5-E10F7078A60F}" type="slidenum">
              <a:rPr lang="sr-Latn-RS" smtClean="0"/>
              <a:pPr/>
              <a:t>‹#›</a:t>
            </a:fld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val="11705802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sr-Latn-R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sr-Latn-R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88A21A-4E29-40A0-9B23-D9AD2091FC26}" type="datetimeFigureOut">
              <a:rPr lang="sr-Latn-RS" smtClean="0"/>
              <a:pPr/>
              <a:t>2.7.2025.</a:t>
            </a:fld>
            <a:endParaRPr lang="sr-Latn-R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r-Latn-R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BD7E1A-EBE2-49BE-BEA5-E10F7078A60F}" type="slidenum">
              <a:rPr lang="sr-Latn-RS" smtClean="0"/>
              <a:pPr/>
              <a:t>‹#›</a:t>
            </a:fld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val="40395302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sr-Latn-R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sr-Latn-R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88A21A-4E29-40A0-9B23-D9AD2091FC26}" type="datetimeFigureOut">
              <a:rPr lang="sr-Latn-RS" smtClean="0"/>
              <a:pPr/>
              <a:t>2.7.2025.</a:t>
            </a:fld>
            <a:endParaRPr lang="sr-Latn-R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r-Latn-R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BD7E1A-EBE2-49BE-BEA5-E10F7078A60F}" type="slidenum">
              <a:rPr lang="sr-Latn-RS" smtClean="0"/>
              <a:pPr/>
              <a:t>‹#›</a:t>
            </a:fld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val="28509875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sr-Latn-R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sr-Latn-R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88A21A-4E29-40A0-9B23-D9AD2091FC26}" type="datetimeFigureOut">
              <a:rPr lang="sr-Latn-RS" smtClean="0"/>
              <a:pPr/>
              <a:t>2.7.2025.</a:t>
            </a:fld>
            <a:endParaRPr lang="sr-Latn-R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r-Latn-R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BD7E1A-EBE2-49BE-BEA5-E10F7078A60F}" type="slidenum">
              <a:rPr lang="sr-Latn-RS" smtClean="0"/>
              <a:pPr/>
              <a:t>‹#›</a:t>
            </a:fld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val="23189753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sr-Latn-R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sr-Latn-R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88A21A-4E29-40A0-9B23-D9AD2091FC26}" type="datetimeFigureOut">
              <a:rPr lang="sr-Latn-RS" smtClean="0"/>
              <a:pPr/>
              <a:t>2.7.2025.</a:t>
            </a:fld>
            <a:endParaRPr lang="sr-Latn-R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r-Latn-R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BD7E1A-EBE2-49BE-BEA5-E10F7078A60F}" type="slidenum">
              <a:rPr lang="sr-Latn-RS" smtClean="0"/>
              <a:pPr/>
              <a:t>‹#›</a:t>
            </a:fld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val="4776474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sr-Latn-R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sr-Latn-R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88A21A-4E29-40A0-9B23-D9AD2091FC26}" type="datetimeFigureOut">
              <a:rPr lang="sr-Latn-RS" smtClean="0"/>
              <a:pPr/>
              <a:t>2.7.2025.</a:t>
            </a:fld>
            <a:endParaRPr lang="sr-Latn-R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r-Latn-R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BD7E1A-EBE2-49BE-BEA5-E10F7078A60F}" type="slidenum">
              <a:rPr lang="sr-Latn-RS" smtClean="0"/>
              <a:pPr/>
              <a:t>‹#›</a:t>
            </a:fld>
            <a:endParaRPr lang="sr-Latn-RS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212" b="85185"/>
          <a:stretch/>
        </p:blipFill>
        <p:spPr>
          <a:xfrm>
            <a:off x="10474036" y="0"/>
            <a:ext cx="1717964" cy="101600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5960"/>
          <a:stretch/>
        </p:blipFill>
        <p:spPr>
          <a:xfrm>
            <a:off x="0" y="0"/>
            <a:ext cx="402705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38782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r-Latn-R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wmf"/><Relationship Id="rId3" Type="http://schemas.openxmlformats.org/officeDocument/2006/relationships/oleObject" Target="../embeddings/oleObject1.bin"/><Relationship Id="rId7" Type="http://schemas.openxmlformats.org/officeDocument/2006/relationships/oleObject" Target="../embeddings/oleObject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5.wmf"/><Relationship Id="rId5" Type="http://schemas.openxmlformats.org/officeDocument/2006/relationships/oleObject" Target="../embeddings/oleObject2.bin"/><Relationship Id="rId4" Type="http://schemas.openxmlformats.org/officeDocument/2006/relationships/image" Target="../media/image4.w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b="1"/>
              <a:t>Optimizacija proizvodnih procesa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"/>
              <a:t>Prof. Dr. Mirjana Misita</a:t>
            </a:r>
            <a:endParaRPr lang="en-US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39587A3-1497-4DED-A055-0ED25692427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r-Latn-RS"/>
              <a:t>Drugi zadatak odnosi se na postavljanje ograničenja za određeni problem optimizacije proizvodnih resursa.</a:t>
            </a:r>
          </a:p>
          <a:p>
            <a:r>
              <a:rPr lang="sr-Latn-RS"/>
              <a:t>Najpre linearna ograničenja, jedna linearna f-ja cilja kao kriterijum optimalnosti (u drugoj nedelji),</a:t>
            </a:r>
          </a:p>
          <a:p>
            <a:r>
              <a:rPr lang="sr-Latn-RS"/>
              <a:t>Zatim linearna i nelinarna ograničenja, jedna linearna f-ja cilja kao kriterijum optimalnosti</a:t>
            </a:r>
          </a:p>
          <a:p>
            <a:r>
              <a:rPr lang="sr-Latn-RS"/>
              <a:t>Sledi linearna i nelinearna ograničenja, jedna nelinearna f-ja cilja i konfliktna linearna f-ja ciilja</a:t>
            </a:r>
          </a:p>
          <a:p>
            <a:r>
              <a:rPr lang="sr-Latn-RS"/>
              <a:t>Više konfliktnih f-ja cilja, linearna i nelinearna ograničenja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913721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2" name="Content Placeholder 1"/>
              <p:cNvSpPr>
                <a:spLocks noGrp="1"/>
              </p:cNvSpPr>
              <p:nvPr>
                <p:ph idx="1"/>
              </p:nvPr>
            </p:nvSpPr>
            <p:spPr>
              <a:xfrm>
                <a:off x="6400800" y="2362201"/>
                <a:ext cx="3962400" cy="4106415"/>
              </a:xfrm>
            </p:spPr>
            <p:txBody>
              <a:bodyPr>
                <a:normAutofit fontScale="85000" lnSpcReduction="10000"/>
              </a:bodyPr>
              <a:lstStyle/>
              <a:p>
                <a:r>
                  <a:rPr lang="en-US"/>
                  <a:t>Maksimalni profit: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sr-Latn-RS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/>
                            </a:rPr>
                            <m:t>𝐹</m:t>
                          </m:r>
                        </m:e>
                        <m:sub>
                          <m:r>
                            <a:rPr lang="en-US" b="0" i="1" smtClean="0">
                              <a:latin typeface="Cambria Math"/>
                            </a:rPr>
                            <m:t>1</m:t>
                          </m:r>
                        </m:sub>
                      </m:sSub>
                      <m:r>
                        <m:rPr>
                          <m:nor/>
                        </m:rPr>
                        <a:rPr lang="sr-Latn-RS"/>
                        <m:t>(</m:t>
                      </m:r>
                      <m:r>
                        <m:rPr>
                          <m:nor/>
                        </m:rPr>
                        <a:rPr lang="sr-Latn-RS"/>
                        <m:t>x</m:t>
                      </m:r>
                      <m:r>
                        <m:rPr>
                          <m:nor/>
                        </m:rPr>
                        <a:rPr lang="sr-Latn-RS"/>
                        <m:t>)= </m:t>
                      </m:r>
                      <m:r>
                        <m:rPr>
                          <m:nor/>
                        </m:rPr>
                        <a:rPr lang="sr-Latn-RS"/>
                        <m:t>max</m:t>
                      </m:r>
                      <m:r>
                        <m:rPr>
                          <m:nor/>
                        </m:rPr>
                        <a:rPr lang="sr-Latn-RS"/>
                        <m:t> </m:t>
                      </m:r>
                      <m:sSub>
                        <m:sSubPr>
                          <m:ctrlPr>
                            <a:rPr lang="sr-Latn-RS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/>
                            </a:rPr>
                            <m:t>𝐶</m:t>
                          </m:r>
                        </m:e>
                        <m:sub>
                          <m:r>
                            <a:rPr lang="en-US" b="0" i="1" smtClean="0">
                              <a:latin typeface="Cambria Math"/>
                            </a:rPr>
                            <m:t>𝑝</m:t>
                          </m:r>
                        </m:sub>
                      </m:sSub>
                      <m:r>
                        <m:rPr>
                          <m:nor/>
                        </m:rPr>
                        <a:rPr lang="sr-Latn-RS"/>
                        <m:t>= </m:t>
                      </m:r>
                      <m:r>
                        <m:rPr>
                          <m:nor/>
                        </m:rPr>
                        <a:rPr lang="sr-Latn-RS"/>
                        <m:t>max</m:t>
                      </m:r>
                      <m:r>
                        <m:rPr>
                          <m:nor/>
                        </m:rPr>
                        <a:rPr lang="sr-Latn-RS"/>
                        <m:t> (</m:t>
                      </m:r>
                      <m:sSub>
                        <m:sSubPr>
                          <m:ctrlPr>
                            <a:rPr lang="sr-Latn-RS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/>
                            </a:rPr>
                            <m:t>𝑎</m:t>
                          </m:r>
                        </m:e>
                        <m:sub>
                          <m:r>
                            <a:rPr lang="en-US" b="0" i="1" smtClean="0">
                              <a:latin typeface="Cambria Math"/>
                            </a:rPr>
                            <m:t>1</m:t>
                          </m:r>
                        </m:sub>
                      </m:sSub>
                      <m:r>
                        <m:rPr>
                          <m:nor/>
                        </m:rPr>
                        <a:rPr lang="sr-Latn-RS"/>
                        <m:t>x</m:t>
                      </m:r>
                      <m:r>
                        <m:rPr>
                          <m:nor/>
                        </m:rPr>
                        <a:rPr lang="sr-Latn-RS" baseline="30000"/>
                        <m:t>2</m:t>
                      </m:r>
                      <m:r>
                        <m:rPr>
                          <m:nor/>
                        </m:rPr>
                        <a:rPr lang="sr-Latn-RS"/>
                        <m:t>+</m:t>
                      </m:r>
                      <m:sSub>
                        <m:sSubPr>
                          <m:ctrlPr>
                            <a:rPr lang="sr-Latn-RS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/>
                            </a:rPr>
                            <m:t>𝑏</m:t>
                          </m:r>
                        </m:e>
                        <m:sub>
                          <m:r>
                            <a:rPr lang="en-US" i="1">
                              <a:latin typeface="Cambria Math"/>
                            </a:rPr>
                            <m:t>1</m:t>
                          </m:r>
                        </m:sub>
                      </m:sSub>
                      <m:r>
                        <m:rPr>
                          <m:nor/>
                        </m:rPr>
                        <a:rPr lang="sr-Latn-RS"/>
                        <m:t>x</m:t>
                      </m:r>
                      <m:r>
                        <m:rPr>
                          <m:nor/>
                        </m:rPr>
                        <a:rPr lang="sr-Latn-RS"/>
                        <m:t>+</m:t>
                      </m:r>
                      <m:sSub>
                        <m:sSubPr>
                          <m:ctrlPr>
                            <a:rPr lang="sr-Latn-RS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/>
                            </a:rPr>
                            <m:t>𝑐</m:t>
                          </m:r>
                        </m:e>
                        <m:sub>
                          <m:r>
                            <a:rPr lang="en-US" i="1">
                              <a:latin typeface="Cambria Math"/>
                            </a:rPr>
                            <m:t>1</m:t>
                          </m:r>
                        </m:sub>
                      </m:sSub>
                      <m:r>
                        <m:rPr>
                          <m:nor/>
                        </m:rPr>
                        <a:rPr lang="sr-Latn-RS"/>
                        <m:t>)</m:t>
                      </m:r>
                    </m:oMath>
                  </m:oMathPara>
                </a14:m>
                <a:endParaRPr lang="en-US"/>
              </a:p>
              <a:p>
                <a:endParaRPr lang="en-US"/>
              </a:p>
              <a:p>
                <a:r>
                  <a:rPr lang="en-US"/>
                  <a:t>Minimalni tro</a:t>
                </a:r>
                <a:r>
                  <a:rPr lang="sr-Latn-RS"/>
                  <a:t>škovi: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sr-Latn-RS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/>
                            </a:rPr>
                            <m:t>𝐹</m:t>
                          </m:r>
                        </m:e>
                        <m:sub>
                          <m:r>
                            <a:rPr lang="en-US" b="0" i="1" smtClean="0">
                              <a:latin typeface="Cambria Math"/>
                            </a:rPr>
                            <m:t>2</m:t>
                          </m:r>
                        </m:sub>
                      </m:sSub>
                      <m:r>
                        <m:rPr>
                          <m:nor/>
                        </m:rPr>
                        <a:rPr lang="sr-Latn-RS"/>
                        <m:t>(</m:t>
                      </m:r>
                      <m:r>
                        <m:rPr>
                          <m:nor/>
                        </m:rPr>
                        <a:rPr lang="sr-Latn-RS"/>
                        <m:t>x</m:t>
                      </m:r>
                      <m:r>
                        <m:rPr>
                          <m:nor/>
                        </m:rPr>
                        <a:rPr lang="sr-Latn-RS"/>
                        <m:t>)=</m:t>
                      </m:r>
                      <m:r>
                        <m:rPr>
                          <m:nor/>
                        </m:rPr>
                        <a:rPr lang="en-US" b="0" i="0" smtClean="0"/>
                        <m:t>min</m:t>
                      </m:r>
                      <m:r>
                        <m:rPr>
                          <m:nor/>
                        </m:rPr>
                        <a:rPr lang="sr-Latn-RS"/>
                        <m:t> </m:t>
                      </m:r>
                      <m:sSub>
                        <m:sSubPr>
                          <m:ctrlPr>
                            <a:rPr lang="sr-Latn-RS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/>
                            </a:rPr>
                            <m:t>𝐶</m:t>
                          </m:r>
                        </m:e>
                        <m:sub>
                          <m:r>
                            <a:rPr lang="en-US" b="0" i="1" smtClean="0">
                              <a:latin typeface="Cambria Math"/>
                            </a:rPr>
                            <m:t>𝑘</m:t>
                          </m:r>
                        </m:sub>
                      </m:sSub>
                      <m:r>
                        <m:rPr>
                          <m:nor/>
                        </m:rPr>
                        <a:rPr lang="sr-Latn-RS"/>
                        <m:t>= </m:t>
                      </m:r>
                      <m:r>
                        <m:rPr>
                          <m:nor/>
                        </m:rPr>
                        <a:rPr lang="sr-Latn-RS"/>
                        <m:t>m</m:t>
                      </m:r>
                      <m:r>
                        <m:rPr>
                          <m:nor/>
                        </m:rPr>
                        <a:rPr lang="en-US" b="0" i="0" smtClean="0"/>
                        <m:t>in</m:t>
                      </m:r>
                      <m:r>
                        <m:rPr>
                          <m:nor/>
                        </m:rPr>
                        <a:rPr lang="sr-Latn-RS"/>
                        <m:t> (</m:t>
                      </m:r>
                      <m:sSub>
                        <m:sSubPr>
                          <m:ctrlPr>
                            <a:rPr lang="sr-Latn-RS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/>
                            </a:rPr>
                            <m:t>𝑎</m:t>
                          </m:r>
                        </m:e>
                        <m:sub>
                          <m:r>
                            <a:rPr lang="en-US" b="0" i="1" smtClean="0">
                              <a:latin typeface="Cambria Math"/>
                            </a:rPr>
                            <m:t>2</m:t>
                          </m:r>
                        </m:sub>
                      </m:sSub>
                      <m:r>
                        <m:rPr>
                          <m:nor/>
                        </m:rPr>
                        <a:rPr lang="sr-Latn-RS"/>
                        <m:t>x</m:t>
                      </m:r>
                      <m:r>
                        <m:rPr>
                          <m:nor/>
                        </m:rPr>
                        <a:rPr lang="sr-Latn-RS" baseline="30000"/>
                        <m:t>2</m:t>
                      </m:r>
                      <m:r>
                        <m:rPr>
                          <m:nor/>
                        </m:rPr>
                        <a:rPr lang="sr-Latn-RS"/>
                        <m:t>+</m:t>
                      </m:r>
                      <m:sSub>
                        <m:sSubPr>
                          <m:ctrlPr>
                            <a:rPr lang="sr-Latn-RS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/>
                            </a:rPr>
                            <m:t>𝑏</m:t>
                          </m:r>
                        </m:e>
                        <m:sub>
                          <m:r>
                            <a:rPr lang="en-US" b="0" i="1" smtClean="0">
                              <a:latin typeface="Cambria Math"/>
                            </a:rPr>
                            <m:t>2</m:t>
                          </m:r>
                        </m:sub>
                      </m:sSub>
                      <m:r>
                        <m:rPr>
                          <m:nor/>
                        </m:rPr>
                        <a:rPr lang="sr-Latn-RS"/>
                        <m:t>x</m:t>
                      </m:r>
                      <m:r>
                        <m:rPr>
                          <m:nor/>
                        </m:rPr>
                        <a:rPr lang="sr-Latn-RS"/>
                        <m:t>+</m:t>
                      </m:r>
                      <m:sSub>
                        <m:sSubPr>
                          <m:ctrlPr>
                            <a:rPr lang="sr-Latn-RS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/>
                            </a:rPr>
                            <m:t>𝑐</m:t>
                          </m:r>
                        </m:e>
                        <m:sub>
                          <m:r>
                            <a:rPr lang="en-US" b="0" i="1" smtClean="0">
                              <a:latin typeface="Cambria Math"/>
                            </a:rPr>
                            <m:t>2</m:t>
                          </m:r>
                        </m:sub>
                      </m:sSub>
                      <m:r>
                        <m:rPr>
                          <m:nor/>
                        </m:rPr>
                        <a:rPr lang="sr-Latn-RS"/>
                        <m:t>)</m:t>
                      </m:r>
                    </m:oMath>
                  </m:oMathPara>
                </a14:m>
                <a:endParaRPr lang="en-US"/>
              </a:p>
              <a:p>
                <a:endParaRPr lang="en-US"/>
              </a:p>
              <a:p>
                <a:r>
                  <a:rPr lang="sr-Latn-RS"/>
                  <a:t>Maksimalna dobit: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sr-Latn-RS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/>
                            </a:rPr>
                            <m:t>𝐹</m:t>
                          </m:r>
                        </m:e>
                        <m:sub>
                          <m:r>
                            <a:rPr lang="en-US" b="0" i="1" smtClean="0">
                              <a:latin typeface="Cambria Math"/>
                            </a:rPr>
                            <m:t>3</m:t>
                          </m:r>
                        </m:sub>
                      </m:sSub>
                      <m:r>
                        <m:rPr>
                          <m:nor/>
                        </m:rPr>
                        <a:rPr lang="sr-Latn-RS"/>
                        <m:t>(</m:t>
                      </m:r>
                      <m:r>
                        <m:rPr>
                          <m:nor/>
                        </m:rPr>
                        <a:rPr lang="sr-Latn-RS"/>
                        <m:t>x</m:t>
                      </m:r>
                      <m:r>
                        <m:rPr>
                          <m:nor/>
                        </m:rPr>
                        <a:rPr lang="sr-Latn-RS"/>
                        <m:t>)= </m:t>
                      </m:r>
                      <m:func>
                        <m:funcPr>
                          <m:ctrlPr>
                            <a:rPr lang="sr-Latn-RS" b="0" i="1" smtClean="0">
                              <a:latin typeface="Cambria Math" panose="02040503050406030204" pitchFamily="18" charset="0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sr-Latn-RS" b="0" i="0" smtClean="0">
                              <a:latin typeface="Cambria Math" panose="02040503050406030204" pitchFamily="18" charset="0"/>
                            </a:rPr>
                            <m:t>max</m:t>
                          </m:r>
                        </m:fName>
                        <m:e/>
                      </m:func>
                      <m:r>
                        <a:rPr lang="en-US" b="0" i="1" smtClean="0">
                          <a:latin typeface="Cambria Math"/>
                        </a:rPr>
                        <m:t>𝑑</m:t>
                      </m:r>
                      <m:r>
                        <m:rPr>
                          <m:nor/>
                        </m:rPr>
                        <a:rPr lang="sr-Latn-RS"/>
                        <m:t>=</m:t>
                      </m:r>
                      <m:sSub>
                        <m:sSub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/>
                            </a:rPr>
                            <m:t>𝐶</m:t>
                          </m:r>
                        </m:e>
                        <m:sub>
                          <m:r>
                            <a:rPr lang="en-US" b="0" i="1" smtClean="0">
                              <a:latin typeface="Cambria Math"/>
                            </a:rPr>
                            <m:t>𝑝</m:t>
                          </m:r>
                        </m:sub>
                      </m:sSub>
                      <m:r>
                        <a:rPr lang="en-US" b="0" i="1" smtClean="0">
                          <a:latin typeface="Cambria Math"/>
                        </a:rPr>
                        <m:t>−</m:t>
                      </m:r>
                      <m:sSub>
                        <m:sSub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/>
                            </a:rPr>
                            <m:t>𝐶</m:t>
                          </m:r>
                        </m:e>
                        <m:sub>
                          <m:r>
                            <a:rPr lang="en-US" b="0" i="1" smtClean="0">
                              <a:latin typeface="Cambria Math"/>
                            </a:rPr>
                            <m:t>𝑘</m:t>
                          </m:r>
                        </m:sub>
                      </m:sSub>
                      <m:r>
                        <a:rPr lang="en-US" b="0" i="1" smtClean="0">
                          <a:latin typeface="Cambria Math"/>
                        </a:rPr>
                        <m:t>=</m:t>
                      </m:r>
                      <m:r>
                        <m:rPr>
                          <m:nor/>
                        </m:rPr>
                        <a:rPr lang="sr-Latn-RS"/>
                        <m:t> </m:t>
                      </m:r>
                      <m:r>
                        <m:rPr>
                          <m:nor/>
                        </m:rPr>
                        <a:rPr lang="sr-Latn-RS"/>
                        <m:t>max</m:t>
                      </m:r>
                      <m:r>
                        <m:rPr>
                          <m:nor/>
                        </m:rPr>
                        <a:rPr lang="sr-Latn-RS"/>
                        <m:t> (</m:t>
                      </m:r>
                      <m:sSub>
                        <m:sSubPr>
                          <m:ctrlPr>
                            <a:rPr lang="sr-Latn-RS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/>
                            </a:rPr>
                            <m:t>𝑎</m:t>
                          </m:r>
                        </m:e>
                        <m:sub>
                          <m:r>
                            <a:rPr lang="en-US" b="0" i="1" smtClean="0">
                              <a:latin typeface="Cambria Math"/>
                            </a:rPr>
                            <m:t>3</m:t>
                          </m:r>
                        </m:sub>
                      </m:sSub>
                      <m:r>
                        <m:rPr>
                          <m:nor/>
                        </m:rPr>
                        <a:rPr lang="sr-Latn-RS"/>
                        <m:t>x</m:t>
                      </m:r>
                      <m:r>
                        <m:rPr>
                          <m:nor/>
                        </m:rPr>
                        <a:rPr lang="sr-Latn-RS" baseline="30000"/>
                        <m:t>2</m:t>
                      </m:r>
                      <m:r>
                        <m:rPr>
                          <m:nor/>
                        </m:rPr>
                        <a:rPr lang="sr-Latn-RS"/>
                        <m:t>+</m:t>
                      </m:r>
                      <m:sSub>
                        <m:sSubPr>
                          <m:ctrlPr>
                            <a:rPr lang="sr-Latn-RS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/>
                            </a:rPr>
                            <m:t>𝑏</m:t>
                          </m:r>
                        </m:e>
                        <m:sub>
                          <m:r>
                            <a:rPr lang="en-US" b="0" i="1" smtClean="0">
                              <a:latin typeface="Cambria Math"/>
                            </a:rPr>
                            <m:t>3</m:t>
                          </m:r>
                        </m:sub>
                      </m:sSub>
                      <m:r>
                        <m:rPr>
                          <m:nor/>
                        </m:rPr>
                        <a:rPr lang="sr-Latn-RS"/>
                        <m:t>x</m:t>
                      </m:r>
                      <m:r>
                        <m:rPr>
                          <m:nor/>
                        </m:rPr>
                        <a:rPr lang="sr-Latn-RS"/>
                        <m:t>+</m:t>
                      </m:r>
                      <m:sSub>
                        <m:sSubPr>
                          <m:ctrlPr>
                            <a:rPr lang="sr-Latn-RS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/>
                            </a:rPr>
                            <m:t>𝑐</m:t>
                          </m:r>
                        </m:e>
                        <m:sub>
                          <m:r>
                            <a:rPr lang="en-US" b="0" i="1" smtClean="0">
                              <a:latin typeface="Cambria Math"/>
                            </a:rPr>
                            <m:t>3</m:t>
                          </m:r>
                        </m:sub>
                      </m:sSub>
                      <m:r>
                        <m:rPr>
                          <m:nor/>
                        </m:rPr>
                        <a:rPr lang="sr-Latn-RS"/>
                        <m:t>)</m:t>
                      </m:r>
                    </m:oMath>
                  </m:oMathPara>
                </a14:m>
                <a:endParaRPr lang="en-US"/>
              </a:p>
              <a:p>
                <a:endParaRPr lang="en-US"/>
              </a:p>
              <a:p>
                <a:endParaRPr lang="sr-Latn-RS"/>
              </a:p>
              <a:p>
                <a:endParaRPr lang="en-US"/>
              </a:p>
            </p:txBody>
          </p:sp>
        </mc:Choice>
        <mc:Fallback>
          <p:sp>
            <p:nvSpPr>
              <p:cNvPr id="2" name="Content Placeholder 1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6400800" y="2362201"/>
                <a:ext cx="3962400" cy="4106415"/>
              </a:xfrm>
              <a:blipFill>
                <a:blip r:embed="rId2"/>
                <a:stretch>
                  <a:fillRect l="-2000" t="-2823" b="-89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750771" y="587142"/>
            <a:ext cx="10022211" cy="1054250"/>
          </a:xfrm>
        </p:spPr>
        <p:txBody>
          <a:bodyPr>
            <a:normAutofit fontScale="90000"/>
          </a:bodyPr>
          <a:lstStyle/>
          <a:p>
            <a:br>
              <a:rPr lang="sr-Latn-RS"/>
            </a:br>
            <a:r>
              <a:rPr lang="sr-Latn-RS"/>
              <a:t>Kriterijum optimalnosti – profit, troškovi i dobit</a:t>
            </a:r>
            <a:endParaRPr lang="en-US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4" name="Content Placeholder 1">
                <a:extLst>
                  <a:ext uri="{FF2B5EF4-FFF2-40B4-BE49-F238E27FC236}">
                    <a16:creationId xmlns:a16="http://schemas.microsoft.com/office/drawing/2014/main" id="{330F1B7E-EC41-43CB-BF2F-2D062ECA955F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1905000" y="2362201"/>
                <a:ext cx="4335331" cy="4106415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normAutofit/>
              </a:bodyPr>
              <a:lstStyle>
                <a:lvl1pPr marL="365760" indent="-365760" algn="l" defTabSz="914400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Font typeface="Wingdings" pitchFamily="2" charset="2"/>
                  <a:buChar char=""/>
                  <a:defRPr sz="2400" kern="120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+mn-lt"/>
                    <a:ea typeface="+mn-ea"/>
                    <a:cs typeface="+mn-cs"/>
                  </a:defRPr>
                </a:lvl1pPr>
                <a:lvl2pPr marL="777240" indent="-365760" algn="l" defTabSz="914400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Font typeface="Wingdings" pitchFamily="2" charset="2"/>
                  <a:buChar char=""/>
                  <a:defRPr sz="2200" kern="120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365760" algn="l" defTabSz="914400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Font typeface="Wingdings" pitchFamily="2" charset="2"/>
                  <a:buChar char=""/>
                  <a:defRPr sz="2000" kern="120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+mn-lt"/>
                    <a:ea typeface="+mn-ea"/>
                    <a:cs typeface="+mn-cs"/>
                  </a:defRPr>
                </a:lvl3pPr>
                <a:lvl4pPr marL="1508760" indent="-320040" algn="l" defTabSz="914400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Font typeface="Wingdings" pitchFamily="2" charset="2"/>
                  <a:buChar char=""/>
                  <a:defRPr sz="1800" kern="120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+mn-lt"/>
                    <a:ea typeface="+mn-ea"/>
                    <a:cs typeface="+mn-cs"/>
                  </a:defRPr>
                </a:lvl4pPr>
                <a:lvl5pPr marL="1828800" indent="-320040" algn="l" defTabSz="914400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Font typeface="Wingdings" pitchFamily="2" charset="2"/>
                  <a:buChar char=""/>
                  <a:defRPr sz="1600" kern="120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+mn-lt"/>
                    <a:ea typeface="+mn-ea"/>
                    <a:cs typeface="+mn-cs"/>
                  </a:defRPr>
                </a:lvl5pPr>
                <a:lvl6pPr marL="2148840" indent="-274320" algn="l" defTabSz="914400" rtl="0" eaLnBrk="1" latinLnBrk="0" hangingPunct="1">
                  <a:spcBef>
                    <a:spcPts val="400"/>
                  </a:spcBef>
                  <a:buClr>
                    <a:schemeClr val="accent1"/>
                  </a:buClr>
                  <a:buFont typeface="Wingdings" pitchFamily="2" charset="2"/>
                  <a:buChar char=""/>
                  <a:defRPr sz="1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468880" indent="-274320" algn="l" defTabSz="914400" rtl="0" eaLnBrk="1" latinLnBrk="0" hangingPunct="1">
                  <a:spcBef>
                    <a:spcPts val="400"/>
                  </a:spcBef>
                  <a:buClr>
                    <a:schemeClr val="accent1"/>
                  </a:buClr>
                  <a:buFont typeface="Wingdings" pitchFamily="2" charset="2"/>
                  <a:buChar char=""/>
                  <a:defRPr sz="1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88920" indent="-274320" algn="l" defTabSz="914400" rtl="0" eaLnBrk="1" latinLnBrk="0" hangingPunct="1">
                  <a:spcBef>
                    <a:spcPts val="400"/>
                  </a:spcBef>
                  <a:buClr>
                    <a:schemeClr val="accent1"/>
                  </a:buClr>
                  <a:buFont typeface="Wingdings" pitchFamily="2" charset="2"/>
                  <a:buChar char=""/>
                  <a:defRPr sz="1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08960" indent="-274320" algn="l" defTabSz="914400" rtl="0" eaLnBrk="1" latinLnBrk="0" hangingPunct="1">
                  <a:spcBef>
                    <a:spcPts val="400"/>
                  </a:spcBef>
                  <a:buClr>
                    <a:schemeClr val="accent1"/>
                  </a:buClr>
                  <a:buFont typeface="Wingdings" pitchFamily="2" charset="2"/>
                  <a:buChar char=""/>
                  <a:defRPr sz="1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en-US"/>
                  <a:t>Maksimalni profit:</a:t>
                </a: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sr-Latn-RS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i="1">
                            <a:latin typeface="Cambria Math"/>
                          </a:rPr>
                          <m:t>𝐹</m:t>
                        </m:r>
                      </m:e>
                      <m:sub>
                        <m:r>
                          <a:rPr lang="en-US" i="1">
                            <a:latin typeface="Cambria Math"/>
                          </a:rPr>
                          <m:t>1</m:t>
                        </m:r>
                      </m:sub>
                    </m:sSub>
                    <m:r>
                      <m:rPr>
                        <m:nor/>
                      </m:rPr>
                      <a:rPr lang="sr-Latn-RS"/>
                      <m:t>(</m:t>
                    </m:r>
                    <m:r>
                      <m:rPr>
                        <m:nor/>
                      </m:rPr>
                      <a:rPr lang="sr-Latn-RS"/>
                      <m:t>x</m:t>
                    </m:r>
                    <m:r>
                      <m:rPr>
                        <m:nor/>
                      </m:rPr>
                      <a:rPr lang="sr-Latn-RS"/>
                      <m:t>)= </m:t>
                    </m:r>
                    <m:r>
                      <m:rPr>
                        <m:nor/>
                      </m:rPr>
                      <a:rPr lang="sr-Latn-RS"/>
                      <m:t>max</m:t>
                    </m:r>
                    <m:r>
                      <m:rPr>
                        <m:nor/>
                      </m:rPr>
                      <a:rPr lang="sr-Latn-RS"/>
                      <m:t> </m:t>
                    </m:r>
                    <m:sSub>
                      <m:sSubPr>
                        <m:ctrlPr>
                          <a:rPr lang="sr-Latn-RS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i="1">
                            <a:latin typeface="Cambria Math"/>
                          </a:rPr>
                          <m:t>𝐶</m:t>
                        </m:r>
                      </m:e>
                      <m:sub>
                        <m:r>
                          <a:rPr lang="en-US" i="1">
                            <a:latin typeface="Cambria Math"/>
                          </a:rPr>
                          <m:t>𝑝</m:t>
                        </m:r>
                      </m:sub>
                    </m:sSub>
                    <m:r>
                      <m:rPr>
                        <m:nor/>
                      </m:rPr>
                      <a:rPr lang="sr-Latn-RS"/>
                      <m:t>= </m:t>
                    </m:r>
                    <m:r>
                      <m:rPr>
                        <m:nor/>
                      </m:rPr>
                      <a:rPr lang="sr-Latn-RS"/>
                      <m:t>max</m:t>
                    </m:r>
                    <m:r>
                      <m:rPr>
                        <m:nor/>
                      </m:rPr>
                      <a:rPr lang="sr-Latn-RS"/>
                      <m:t> </m:t>
                    </m:r>
                    <m:r>
                      <a:rPr lang="sr-Latn-RS" i="1">
                        <a:latin typeface="Cambria Math" panose="02040503050406030204" pitchFamily="18" charset="0"/>
                      </a:rPr>
                      <m:t>(</m:t>
                    </m:r>
                    <m:sSub>
                      <m:sSubPr>
                        <m:ctrlPr>
                          <a:rPr lang="sr-Latn-RS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i="1">
                            <a:latin typeface="Cambria Math"/>
                          </a:rPr>
                          <m:t>𝑎</m:t>
                        </m:r>
                      </m:e>
                      <m:sub>
                        <m:r>
                          <a:rPr lang="en-US" i="1">
                            <a:latin typeface="Cambria Math"/>
                          </a:rPr>
                          <m:t>1</m:t>
                        </m:r>
                      </m:sub>
                    </m:sSub>
                    <m:r>
                      <m:rPr>
                        <m:nor/>
                      </m:rPr>
                      <a:rPr lang="sr-Latn-RS"/>
                      <m:t>x</m:t>
                    </m:r>
                    <m:r>
                      <m:rPr>
                        <m:nor/>
                      </m:rPr>
                      <a:rPr lang="sr-Latn-RS"/>
                      <m:t>+</m:t>
                    </m:r>
                    <m:sSub>
                      <m:sSubPr>
                        <m:ctrlPr>
                          <a:rPr lang="sr-Latn-RS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i="1">
                            <a:latin typeface="Cambria Math"/>
                          </a:rPr>
                          <m:t>𝑏</m:t>
                        </m:r>
                      </m:e>
                      <m:sub>
                        <m:r>
                          <a:rPr lang="en-US" i="1">
                            <a:latin typeface="Cambria Math"/>
                          </a:rPr>
                          <m:t>1</m:t>
                        </m:r>
                      </m:sub>
                    </m:sSub>
                  </m:oMath>
                </a14:m>
                <a:r>
                  <a:rPr lang="sr-Latn-RS"/>
                  <a:t>)</a:t>
                </a:r>
              </a:p>
              <a:p>
                <a:pPr marL="0" indent="0">
                  <a:buNone/>
                </a:pPr>
                <a:endParaRPr lang="en-US"/>
              </a:p>
              <a:p>
                <a:r>
                  <a:rPr lang="en-US"/>
                  <a:t>Minimalni tro</a:t>
                </a:r>
                <a:r>
                  <a:rPr lang="sr-Latn-RS"/>
                  <a:t>škovi: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sr-Latn-RS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/>
                            </a:rPr>
                            <m:t>𝐹</m:t>
                          </m:r>
                        </m:e>
                        <m:sub>
                          <m:r>
                            <a:rPr lang="en-US" i="1">
                              <a:latin typeface="Cambria Math"/>
                            </a:rPr>
                            <m:t>2</m:t>
                          </m:r>
                        </m:sub>
                      </m:sSub>
                      <m:r>
                        <m:rPr>
                          <m:nor/>
                        </m:rPr>
                        <a:rPr lang="sr-Latn-RS"/>
                        <m:t>(</m:t>
                      </m:r>
                      <m:r>
                        <m:rPr>
                          <m:nor/>
                        </m:rPr>
                        <a:rPr lang="sr-Latn-RS"/>
                        <m:t>x</m:t>
                      </m:r>
                      <m:r>
                        <m:rPr>
                          <m:nor/>
                        </m:rPr>
                        <a:rPr lang="sr-Latn-RS"/>
                        <m:t>)=</m:t>
                      </m:r>
                      <m:r>
                        <m:rPr>
                          <m:nor/>
                        </m:rPr>
                        <a:rPr lang="en-US"/>
                        <m:t>min</m:t>
                      </m:r>
                      <m:r>
                        <m:rPr>
                          <m:nor/>
                        </m:rPr>
                        <a:rPr lang="sr-Latn-RS"/>
                        <m:t> </m:t>
                      </m:r>
                      <m:sSub>
                        <m:sSubPr>
                          <m:ctrlPr>
                            <a:rPr lang="sr-Latn-RS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/>
                            </a:rPr>
                            <m:t>𝐶</m:t>
                          </m:r>
                        </m:e>
                        <m:sub>
                          <m:r>
                            <a:rPr lang="en-US" i="1">
                              <a:latin typeface="Cambria Math"/>
                            </a:rPr>
                            <m:t>𝑘</m:t>
                          </m:r>
                        </m:sub>
                      </m:sSub>
                      <m:r>
                        <m:rPr>
                          <m:nor/>
                        </m:rPr>
                        <a:rPr lang="sr-Latn-RS"/>
                        <m:t>= </m:t>
                      </m:r>
                      <m:r>
                        <m:rPr>
                          <m:nor/>
                        </m:rPr>
                        <a:rPr lang="sr-Latn-RS"/>
                        <m:t>m</m:t>
                      </m:r>
                      <m:r>
                        <m:rPr>
                          <m:nor/>
                        </m:rPr>
                        <a:rPr lang="en-US"/>
                        <m:t>in</m:t>
                      </m:r>
                      <m:r>
                        <m:rPr>
                          <m:nor/>
                        </m:rPr>
                        <a:rPr lang="sr-Latn-RS"/>
                        <m:t> (</m:t>
                      </m:r>
                      <m:sSub>
                        <m:sSubPr>
                          <m:ctrlPr>
                            <a:rPr lang="sr-Latn-RS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/>
                            </a:rPr>
                            <m:t>𝑎</m:t>
                          </m:r>
                        </m:e>
                        <m:sub>
                          <m:r>
                            <a:rPr lang="en-US" i="1">
                              <a:latin typeface="Cambria Math"/>
                            </a:rPr>
                            <m:t>2</m:t>
                          </m:r>
                        </m:sub>
                      </m:sSub>
                      <m:r>
                        <m:rPr>
                          <m:nor/>
                        </m:rPr>
                        <a:rPr lang="sr-Latn-RS"/>
                        <m:t>x</m:t>
                      </m:r>
                      <m:r>
                        <m:rPr>
                          <m:nor/>
                        </m:rPr>
                        <a:rPr lang="sr-Latn-RS"/>
                        <m:t>+</m:t>
                      </m:r>
                      <m:sSub>
                        <m:sSubPr>
                          <m:ctrlPr>
                            <a:rPr lang="sr-Latn-RS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/>
                            </a:rPr>
                            <m:t>𝑏</m:t>
                          </m:r>
                        </m:e>
                        <m:sub>
                          <m:r>
                            <a:rPr lang="en-US" i="1">
                              <a:latin typeface="Cambria Math"/>
                            </a:rPr>
                            <m:t>2</m:t>
                          </m:r>
                        </m:sub>
                      </m:sSub>
                      <m:r>
                        <m:rPr>
                          <m:nor/>
                        </m:rPr>
                        <a:rPr lang="sr-Latn-RS"/>
                        <m:t>)</m:t>
                      </m:r>
                    </m:oMath>
                  </m:oMathPara>
                </a14:m>
                <a:endParaRPr lang="en-US"/>
              </a:p>
              <a:p>
                <a:endParaRPr lang="en-US"/>
              </a:p>
              <a:p>
                <a:r>
                  <a:rPr lang="sr-Latn-RS"/>
                  <a:t>Maksimalna dobit: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sr-Latn-RS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/>
                            </a:rPr>
                            <m:t>𝐹</m:t>
                          </m:r>
                        </m:e>
                        <m:sub>
                          <m:r>
                            <a:rPr lang="en-US" i="1">
                              <a:latin typeface="Cambria Math"/>
                            </a:rPr>
                            <m:t>3</m:t>
                          </m:r>
                        </m:sub>
                      </m:sSub>
                      <m:r>
                        <m:rPr>
                          <m:nor/>
                        </m:rPr>
                        <a:rPr lang="sr-Latn-RS"/>
                        <m:t>(</m:t>
                      </m:r>
                      <m:r>
                        <m:rPr>
                          <m:nor/>
                        </m:rPr>
                        <a:rPr lang="sr-Latn-RS"/>
                        <m:t>x</m:t>
                      </m:r>
                      <m:r>
                        <m:rPr>
                          <m:nor/>
                        </m:rPr>
                        <a:rPr lang="sr-Latn-RS"/>
                        <m:t>)= </m:t>
                      </m:r>
                      <m:r>
                        <m:rPr>
                          <m:nor/>
                        </m:rPr>
                        <a:rPr lang="sr-Latn-RS"/>
                        <m:t>max</m:t>
                      </m:r>
                      <m:r>
                        <m:rPr>
                          <m:nor/>
                        </m:rPr>
                        <a:rPr lang="sr-Latn-RS"/>
                        <m:t> </m:t>
                      </m:r>
                      <m:r>
                        <a:rPr lang="en-US" i="1">
                          <a:latin typeface="Cambria Math"/>
                        </a:rPr>
                        <m:t>𝑑</m:t>
                      </m:r>
                      <m:r>
                        <m:rPr>
                          <m:nor/>
                        </m:rPr>
                        <a:rPr lang="sr-Latn-RS"/>
                        <m:t>=</m:t>
                      </m:r>
                      <m:sSub>
                        <m:sSub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/>
                            </a:rPr>
                            <m:t>𝐶</m:t>
                          </m:r>
                        </m:e>
                        <m:sub>
                          <m:r>
                            <a:rPr lang="en-US" i="1">
                              <a:latin typeface="Cambria Math"/>
                            </a:rPr>
                            <m:t>𝑝</m:t>
                          </m:r>
                        </m:sub>
                      </m:sSub>
                      <m:r>
                        <a:rPr lang="en-US" i="1">
                          <a:latin typeface="Cambria Math"/>
                        </a:rPr>
                        <m:t>−</m:t>
                      </m:r>
                      <m:sSub>
                        <m:sSub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/>
                            </a:rPr>
                            <m:t>𝐶</m:t>
                          </m:r>
                        </m:e>
                        <m:sub>
                          <m:r>
                            <a:rPr lang="en-US" i="1">
                              <a:latin typeface="Cambria Math"/>
                            </a:rPr>
                            <m:t>𝑘</m:t>
                          </m:r>
                        </m:sub>
                      </m:sSub>
                      <m:r>
                        <a:rPr lang="en-US" i="1">
                          <a:latin typeface="Cambria Math"/>
                        </a:rPr>
                        <m:t>=</m:t>
                      </m:r>
                      <m:r>
                        <m:rPr>
                          <m:nor/>
                        </m:rPr>
                        <a:rPr lang="sr-Latn-RS"/>
                        <m:t> </m:t>
                      </m:r>
                      <m:r>
                        <m:rPr>
                          <m:nor/>
                        </m:rPr>
                        <a:rPr lang="sr-Latn-RS"/>
                        <m:t>max</m:t>
                      </m:r>
                      <m:r>
                        <m:rPr>
                          <m:nor/>
                        </m:rPr>
                        <a:rPr lang="sr-Latn-RS"/>
                        <m:t> (</m:t>
                      </m:r>
                      <m:sSub>
                        <m:sSubPr>
                          <m:ctrlPr>
                            <a:rPr lang="sr-Latn-RS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/>
                            </a:rPr>
                            <m:t>𝑎</m:t>
                          </m:r>
                        </m:e>
                        <m:sub>
                          <m:r>
                            <a:rPr lang="en-US" i="1">
                              <a:latin typeface="Cambria Math"/>
                            </a:rPr>
                            <m:t>3</m:t>
                          </m:r>
                        </m:sub>
                      </m:sSub>
                      <m:r>
                        <m:rPr>
                          <m:nor/>
                        </m:rPr>
                        <a:rPr lang="sr-Latn-RS"/>
                        <m:t>x</m:t>
                      </m:r>
                      <m:r>
                        <m:rPr>
                          <m:nor/>
                        </m:rPr>
                        <a:rPr lang="sr-Latn-RS"/>
                        <m:t>+</m:t>
                      </m:r>
                      <m:sSub>
                        <m:sSubPr>
                          <m:ctrlPr>
                            <a:rPr lang="sr-Latn-RS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/>
                            </a:rPr>
                            <m:t>𝑏</m:t>
                          </m:r>
                        </m:e>
                        <m:sub>
                          <m:r>
                            <a:rPr lang="en-US" i="1">
                              <a:latin typeface="Cambria Math"/>
                            </a:rPr>
                            <m:t>3</m:t>
                          </m:r>
                        </m:sub>
                      </m:sSub>
                      <m:r>
                        <m:rPr>
                          <m:nor/>
                        </m:rPr>
                        <a:rPr lang="sr-Latn-RS"/>
                        <m:t>)</m:t>
                      </m:r>
                    </m:oMath>
                  </m:oMathPara>
                </a14:m>
                <a:endParaRPr lang="en-US"/>
              </a:p>
              <a:p>
                <a:endParaRPr lang="en-US"/>
              </a:p>
              <a:p>
                <a:endParaRPr lang="sr-Latn-RS"/>
              </a:p>
              <a:p>
                <a:endParaRPr lang="en-US"/>
              </a:p>
            </p:txBody>
          </p:sp>
        </mc:Choice>
        <mc:Fallback>
          <p:sp>
            <p:nvSpPr>
              <p:cNvPr id="4" name="Content Placeholder 1">
                <a:extLst>
                  <a:ext uri="{FF2B5EF4-FFF2-40B4-BE49-F238E27FC236}">
                    <a16:creationId xmlns:a16="http://schemas.microsoft.com/office/drawing/2014/main" id="{330F1B7E-EC41-43CB-BF2F-2D062ECA955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05000" y="2362201"/>
                <a:ext cx="4335331" cy="4106415"/>
              </a:xfrm>
              <a:prstGeom prst="rect">
                <a:avLst/>
              </a:prstGeom>
              <a:blipFill>
                <a:blip r:embed="rId3"/>
                <a:stretch>
                  <a:fillRect l="-1969" t="-118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TextBox 4">
            <a:extLst>
              <a:ext uri="{FF2B5EF4-FFF2-40B4-BE49-F238E27FC236}">
                <a16:creationId xmlns:a16="http://schemas.microsoft.com/office/drawing/2014/main" id="{B71B3C16-10DE-486F-8433-FE9ABDC4B0C1}"/>
              </a:ext>
            </a:extLst>
          </p:cNvPr>
          <p:cNvSpPr txBox="1"/>
          <p:nvPr/>
        </p:nvSpPr>
        <p:spPr>
          <a:xfrm>
            <a:off x="3039931" y="1910834"/>
            <a:ext cx="3200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Latn-RS" b="1"/>
              <a:t>LINEARNI</a:t>
            </a:r>
            <a:endParaRPr lang="en-US" b="1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7D2803D-2E4A-423E-882D-F7EFDA5668C0}"/>
              </a:ext>
            </a:extLst>
          </p:cNvPr>
          <p:cNvSpPr txBox="1"/>
          <p:nvPr/>
        </p:nvSpPr>
        <p:spPr>
          <a:xfrm>
            <a:off x="6553200" y="1910834"/>
            <a:ext cx="3962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Latn-RS" b="1"/>
              <a:t>NELINEARNI – KVADRATNA F-ja</a:t>
            </a:r>
            <a:endParaRPr lang="en-US" b="1"/>
          </a:p>
        </p:txBody>
      </p:sp>
    </p:spTree>
    <p:extLst>
      <p:ext uri="{BB962C8B-B14F-4D97-AF65-F5344CB8AC3E}">
        <p14:creationId xmlns:p14="http://schemas.microsoft.com/office/powerpoint/2010/main" val="339742830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r-Latn-RS" b="1"/>
              <a:t>Potrebe tržišta</a:t>
            </a:r>
          </a:p>
          <a:p>
            <a:endParaRPr lang="en-US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Latn-RS"/>
              <a:t>Ograničenja</a:t>
            </a:r>
            <a:endParaRPr lang="en-US"/>
          </a:p>
        </p:txBody>
      </p:sp>
      <p:graphicFrame>
        <p:nvGraphicFramePr>
          <p:cNvPr id="4" name="Object 3"/>
          <p:cNvGraphicFramePr>
            <a:graphicFrameLocks noChangeAspect="1"/>
          </p:cNvGraphicFramePr>
          <p:nvPr/>
        </p:nvGraphicFramePr>
        <p:xfrm>
          <a:off x="3054350" y="3048000"/>
          <a:ext cx="4064000" cy="50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6" name="Equation" r:id="rId3" imgW="2031840" imgH="253800" progId="Equation.3">
                  <p:embed/>
                </p:oleObj>
              </mc:Choice>
              <mc:Fallback>
                <p:oleObj name="Equation" r:id="rId3" imgW="2031840" imgH="253800" progId="Equation.3">
                  <p:embed/>
                  <p:pic>
                    <p:nvPicPr>
                      <p:cNvPr id="4" name="Object 3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054350" y="3048000"/>
                        <a:ext cx="4064000" cy="508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Object 4"/>
          <p:cNvGraphicFramePr>
            <a:graphicFrameLocks noChangeAspect="1"/>
          </p:cNvGraphicFramePr>
          <p:nvPr/>
        </p:nvGraphicFramePr>
        <p:xfrm>
          <a:off x="2362200" y="3657601"/>
          <a:ext cx="317500" cy="43089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7" name="Equation" r:id="rId5" imgW="177480" imgH="241200" progId="Equation.3">
                  <p:embed/>
                </p:oleObj>
              </mc:Choice>
              <mc:Fallback>
                <p:oleObj name="Equation" r:id="rId5" imgW="177480" imgH="241200" progId="Equation.3">
                  <p:embed/>
                  <p:pic>
                    <p:nvPicPr>
                      <p:cNvPr id="5" name="Object 4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2362200" y="3657601"/>
                        <a:ext cx="317500" cy="43089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2743200" y="3674724"/>
            <a:ext cx="4114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Latn-RS"/>
              <a:t>- Obim proizvodnje j-tog proivoda</a:t>
            </a:r>
            <a:endParaRPr lang="en-US"/>
          </a:p>
        </p:txBody>
      </p:sp>
      <p:graphicFrame>
        <p:nvGraphicFramePr>
          <p:cNvPr id="7" name="Object 6"/>
          <p:cNvGraphicFramePr>
            <a:graphicFrameLocks noChangeAspect="1"/>
          </p:cNvGraphicFramePr>
          <p:nvPr/>
        </p:nvGraphicFramePr>
        <p:xfrm>
          <a:off x="2351089" y="4059238"/>
          <a:ext cx="339725" cy="4302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8" name="Equation" r:id="rId7" imgW="190440" imgH="241200" progId="Equation.3">
                  <p:embed/>
                </p:oleObj>
              </mc:Choice>
              <mc:Fallback>
                <p:oleObj name="Equation" r:id="rId7" imgW="190440" imgH="241200" progId="Equation.3">
                  <p:embed/>
                  <p:pic>
                    <p:nvPicPr>
                      <p:cNvPr id="7" name="Object 6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2351089" y="4059238"/>
                        <a:ext cx="339725" cy="43021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2743200" y="4076054"/>
            <a:ext cx="4724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Latn-RS"/>
              <a:t>- Potrebe tržišta za količinom j-tog proivoda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78472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r-Latn-RS" b="1"/>
              <a:t>Mašinski kapaciteti:</a:t>
            </a:r>
            <a:endParaRPr lang="en-US" b="1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4" name="Rectangle 3"/>
              <p:cNvSpPr/>
              <p:nvPr/>
            </p:nvSpPr>
            <p:spPr>
              <a:xfrm>
                <a:off x="3124200" y="2801586"/>
                <a:ext cx="5257800" cy="39651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sr-Latn-RS"/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sr-Latn-RS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sr-Latn-RS" i="1">
                            <a:latin typeface="Cambria Math"/>
                            <a:ea typeface="Cambria Math"/>
                          </a:rPr>
                          <m:t>𝜂</m:t>
                        </m:r>
                      </m:e>
                      <m:sub>
                        <m:sSub>
                          <m:sSubPr>
                            <m:ctrlPr>
                              <a:rPr lang="en-US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i="1">
                                <a:latin typeface="Cambria Math" panose="02040503050406030204" pitchFamily="18" charset="0"/>
                              </a:rPr>
                              <m:t>𝑚𝑒</m:t>
                            </m:r>
                          </m:e>
                          <m:sub>
                            <m:r>
                              <a:rPr lang="en-US" i="1">
                                <a:latin typeface="Cambria Math" panose="02040503050406030204" pitchFamily="18" charset="0"/>
                              </a:rPr>
                              <m:t>𝑖</m:t>
                            </m:r>
                          </m:sub>
                        </m:sSub>
                      </m:sub>
                    </m:sSub>
                    <m:r>
                      <a:rPr lang="sr-Latn-RS" i="1">
                        <a:latin typeface="Cambria Math" panose="02040503050406030204" pitchFamily="18" charset="0"/>
                      </a:rPr>
                      <m:t>≠</m:t>
                    </m:r>
                    <m:r>
                      <a:rPr lang="en-US" i="1">
                        <a:latin typeface="Cambria Math" panose="02040503050406030204" pitchFamily="18" charset="0"/>
                      </a:rPr>
                      <m:t>100%,     </m:t>
                    </m:r>
                    <m:r>
                      <a:rPr lang="en-US" i="1">
                        <a:latin typeface="Cambria Math" panose="02040503050406030204" pitchFamily="18" charset="0"/>
                      </a:rPr>
                      <m:t>𝑖</m:t>
                    </m:r>
                    <m:r>
                      <a:rPr lang="en-US" i="1">
                        <a:latin typeface="Cambria Math" panose="02040503050406030204" pitchFamily="18" charset="0"/>
                      </a:rPr>
                      <m:t>=1,2….</m:t>
                    </m:r>
                    <m:r>
                      <a:rPr lang="en-US" i="1">
                        <a:latin typeface="Cambria Math" panose="02040503050406030204" pitchFamily="18" charset="0"/>
                      </a:rPr>
                      <m:t>𝑛</m:t>
                    </m:r>
                    <m:r>
                      <a:rPr lang="en-US" i="1">
                        <a:latin typeface="Cambria Math" panose="02040503050406030204" pitchFamily="18" charset="0"/>
                      </a:rPr>
                      <m:t>.</m:t>
                    </m:r>
                  </m:oMath>
                </a14:m>
                <a:endParaRPr lang="en-US" dirty="0"/>
              </a:p>
            </p:txBody>
          </p:sp>
        </mc:Choice>
        <mc:Fallback>
          <p:sp>
            <p:nvSpPr>
              <p:cNvPr id="4" name="Rectangle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24200" y="2801586"/>
                <a:ext cx="5257800" cy="396519"/>
              </a:xfrm>
              <a:prstGeom prst="rect">
                <a:avLst/>
              </a:prstGeom>
              <a:blipFill>
                <a:blip r:embed="rId2"/>
                <a:stretch>
                  <a:fillRect b="-153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5" name="TextBox 4"/>
              <p:cNvSpPr txBox="1"/>
              <p:nvPr/>
            </p:nvSpPr>
            <p:spPr>
              <a:xfrm>
                <a:off x="4267200" y="3429000"/>
                <a:ext cx="1573636" cy="42434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sr-Latn-RS" i="1">
                              <a:latin typeface="Cambria Math"/>
                            </a:rPr>
                            <m:t>𝑡</m:t>
                          </m:r>
                        </m:e>
                        <m:sub>
                          <m:r>
                            <a:rPr lang="sr-Latn-RS" i="1">
                              <a:latin typeface="Cambria Math"/>
                            </a:rPr>
                            <m:t>𝑖</m:t>
                          </m:r>
                        </m:sub>
                      </m:sSub>
                      <m:r>
                        <a:rPr lang="sr-Latn-RS" i="1">
                          <a:latin typeface="Cambria Math"/>
                        </a:rPr>
                        <m:t>∗</m:t>
                      </m:r>
                      <m:sSub>
                        <m:sSubPr>
                          <m:ctrlPr>
                            <a:rPr lang="sr-Latn-RS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sr-Latn-RS" i="1">
                              <a:latin typeface="Cambria Math"/>
                            </a:rPr>
                            <m:t>𝑥</m:t>
                          </m:r>
                        </m:e>
                        <m:sub>
                          <m:r>
                            <a:rPr lang="sr-Latn-RS" i="1">
                              <a:latin typeface="Cambria Math"/>
                            </a:rPr>
                            <m:t>𝑖</m:t>
                          </m:r>
                        </m:sub>
                      </m:sSub>
                      <m:r>
                        <a:rPr lang="sr-Latn-RS" i="1">
                          <a:latin typeface="Cambria Math"/>
                          <a:ea typeface="Cambria Math"/>
                        </a:rPr>
                        <m:t>&lt;</m:t>
                      </m:r>
                      <m:sSub>
                        <m:sSub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sr-Latn-RS" i="1">
                              <a:latin typeface="Cambria Math"/>
                            </a:rPr>
                            <m:t>𝐶</m:t>
                          </m:r>
                        </m:e>
                        <m:sub>
                          <m:sSub>
                            <m:sSubPr>
                              <m:ctrlPr>
                                <a:rPr lang="sr-Latn-RS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sr-Latn-RS" i="1">
                                  <a:latin typeface="Cambria Math"/>
                                </a:rPr>
                                <m:t>𝑚𝑒</m:t>
                              </m:r>
                            </m:e>
                            <m:sub>
                              <m:r>
                                <a:rPr lang="sr-Latn-RS" i="1">
                                  <a:latin typeface="Cambria Math"/>
                                </a:rPr>
                                <m:t>𝑗</m:t>
                              </m:r>
                            </m:sub>
                          </m:sSub>
                        </m:sub>
                      </m:sSub>
                    </m:oMath>
                  </m:oMathPara>
                </a14:m>
                <a:endParaRPr lang="en-US"/>
              </a:p>
            </p:txBody>
          </p:sp>
        </mc:Choice>
        <mc:Fallback>
          <p:sp>
            <p:nvSpPr>
              <p:cNvPr id="5" name="TextBox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67200" y="3429000"/>
                <a:ext cx="1573636" cy="424347"/>
              </a:xfrm>
              <a:prstGeom prst="rect">
                <a:avLst/>
              </a:prstGeom>
              <a:blipFill>
                <a:blip r:embed="rId3"/>
                <a:stretch>
                  <a:fillRect b="-579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TextBox 5"/>
          <p:cNvSpPr txBox="1"/>
          <p:nvPr/>
        </p:nvSpPr>
        <p:spPr>
          <a:xfrm>
            <a:off x="2416032" y="4096435"/>
            <a:ext cx="8001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Latn-RS"/>
              <a:t>(Vreme potrebno da se proizvede i-ti proizvod) * (količina i-tog proizvoda), mora biti manja od ekploatacionog kapaciteta j-te mašine</a:t>
            </a:r>
            <a:endParaRPr lang="en-US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7" name="Rectangle 6"/>
              <p:cNvSpPr/>
              <p:nvPr/>
            </p:nvSpPr>
            <p:spPr>
              <a:xfrm>
                <a:off x="4343401" y="4774444"/>
                <a:ext cx="1977401" cy="84856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nary>
                        <m:naryPr>
                          <m:chr m:val="∑"/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m:rPr>
                              <m:brk m:alnAt="23"/>
                            </m:rPr>
                            <a:rPr lang="sr-Latn-RS" i="1">
                              <a:latin typeface="Cambria Math"/>
                            </a:rPr>
                            <m:t>𝑖</m:t>
                          </m:r>
                          <m:r>
                            <a:rPr lang="sr-Latn-RS" i="1">
                              <a:latin typeface="Cambria Math"/>
                            </a:rPr>
                            <m:t>=1</m:t>
                          </m:r>
                        </m:sub>
                        <m:sup>
                          <m:r>
                            <a:rPr lang="sr-Latn-RS" i="1">
                              <a:latin typeface="Cambria Math"/>
                            </a:rPr>
                            <m:t>𝑛</m:t>
                          </m:r>
                        </m:sup>
                        <m:e>
                          <m:sSub>
                            <m:sSub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sr-Latn-RS" i="1">
                                  <a:latin typeface="Cambria Math"/>
                                </a:rPr>
                                <m:t>𝑡</m:t>
                              </m:r>
                            </m:e>
                            <m:sub>
                              <m:r>
                                <a:rPr lang="sr-Latn-RS" i="1">
                                  <a:latin typeface="Cambria Math"/>
                                </a:rPr>
                                <m:t>𝑖</m:t>
                              </m:r>
                            </m:sub>
                          </m:sSub>
                          <m:r>
                            <a:rPr lang="sr-Latn-RS" i="1">
                              <a:latin typeface="Cambria Math"/>
                            </a:rPr>
                            <m:t>∗</m:t>
                          </m:r>
                          <m:sSub>
                            <m:sSubPr>
                              <m:ctrlPr>
                                <a:rPr lang="sr-Latn-RS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sr-Latn-RS" i="1">
                                  <a:latin typeface="Cambria Math"/>
                                </a:rPr>
                                <m:t>𝑥</m:t>
                              </m:r>
                            </m:e>
                            <m:sub>
                              <m:r>
                                <a:rPr lang="sr-Latn-RS" i="1">
                                  <a:latin typeface="Cambria Math"/>
                                </a:rPr>
                                <m:t>𝑖</m:t>
                              </m:r>
                            </m:sub>
                          </m:sSub>
                        </m:e>
                      </m:nary>
                      <m:r>
                        <a:rPr lang="sr-Latn-RS" i="1">
                          <a:latin typeface="Cambria Math"/>
                          <a:ea typeface="Cambria Math"/>
                        </a:rPr>
                        <m:t>&lt;</m:t>
                      </m:r>
                      <m:sSub>
                        <m:sSub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sr-Latn-RS" i="1">
                              <a:latin typeface="Cambria Math"/>
                            </a:rPr>
                            <m:t>𝐶</m:t>
                          </m:r>
                        </m:e>
                        <m:sub>
                          <m:sSub>
                            <m:sSubPr>
                              <m:ctrlPr>
                                <a:rPr lang="sr-Latn-RS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sr-Latn-RS" i="1">
                                  <a:latin typeface="Cambria Math"/>
                                </a:rPr>
                                <m:t>𝑚𝑒</m:t>
                              </m:r>
                            </m:e>
                            <m:sub>
                              <m:r>
                                <a:rPr lang="sr-Latn-RS" i="1">
                                  <a:latin typeface="Cambria Math"/>
                                </a:rPr>
                                <m:t>𝑗</m:t>
                              </m:r>
                            </m:sub>
                          </m:sSub>
                        </m:sub>
                      </m:sSub>
                    </m:oMath>
                  </m:oMathPara>
                </a14:m>
                <a:endParaRPr lang="en-US"/>
              </a:p>
            </p:txBody>
          </p:sp>
        </mc:Choice>
        <mc:Fallback>
          <p:sp>
            <p:nvSpPr>
              <p:cNvPr id="7" name="Rectangle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43401" y="4774444"/>
                <a:ext cx="1977401" cy="848566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TextBox 7"/>
          <p:cNvSpPr txBox="1"/>
          <p:nvPr/>
        </p:nvSpPr>
        <p:spPr>
          <a:xfrm>
            <a:off x="2433156" y="5676473"/>
            <a:ext cx="8001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Latn-RS"/>
              <a:t>(Vreme potrebno da se proizvedu svi proizvodi na posmatranoj mašini) * (količina i-tih proizvoda), mora biti manja od ekploatacionog kapaciteta j-te mašine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72299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r-Latn-RS" b="1"/>
              <a:t>Kadrovski kapaciteti:</a:t>
            </a:r>
            <a:endParaRPr lang="en-US" b="1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4" name="Rectangle 3"/>
              <p:cNvSpPr/>
              <p:nvPr/>
            </p:nvSpPr>
            <p:spPr>
              <a:xfrm>
                <a:off x="3124200" y="2801586"/>
                <a:ext cx="5257800" cy="41017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sr-Latn-RS"/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sr-Latn-RS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sr-Latn-RS" i="1">
                            <a:latin typeface="Cambria Math"/>
                            <a:ea typeface="Cambria Math"/>
                          </a:rPr>
                          <m:t>𝜂</m:t>
                        </m:r>
                      </m:e>
                      <m:sub>
                        <m:sSub>
                          <m:sSubPr>
                            <m:ctrlPr>
                              <a:rPr lang="en-US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sr-Latn-RS" i="1">
                                <a:latin typeface="Cambria Math"/>
                              </a:rPr>
                              <m:t>Č</m:t>
                            </m:r>
                            <m:r>
                              <a:rPr lang="en-US" i="1">
                                <a:latin typeface="Cambria Math" panose="02040503050406030204" pitchFamily="18" charset="0"/>
                              </a:rPr>
                              <m:t>𝑒</m:t>
                            </m:r>
                          </m:e>
                          <m:sub>
                            <m:r>
                              <a:rPr lang="en-US" i="1">
                                <a:latin typeface="Cambria Math" panose="02040503050406030204" pitchFamily="18" charset="0"/>
                              </a:rPr>
                              <m:t>𝑖</m:t>
                            </m:r>
                          </m:sub>
                        </m:sSub>
                      </m:sub>
                    </m:sSub>
                    <m:r>
                      <a:rPr lang="sr-Latn-RS" i="1">
                        <a:latin typeface="Cambria Math" panose="02040503050406030204" pitchFamily="18" charset="0"/>
                      </a:rPr>
                      <m:t>≠</m:t>
                    </m:r>
                    <m:r>
                      <a:rPr lang="en-US" i="1">
                        <a:latin typeface="Cambria Math" panose="02040503050406030204" pitchFamily="18" charset="0"/>
                      </a:rPr>
                      <m:t>100%,     </m:t>
                    </m:r>
                    <m:r>
                      <a:rPr lang="en-US" i="1">
                        <a:latin typeface="Cambria Math" panose="02040503050406030204" pitchFamily="18" charset="0"/>
                      </a:rPr>
                      <m:t>𝑖</m:t>
                    </m:r>
                    <m:r>
                      <a:rPr lang="en-US" i="1">
                        <a:latin typeface="Cambria Math" panose="02040503050406030204" pitchFamily="18" charset="0"/>
                      </a:rPr>
                      <m:t>=1,2….</m:t>
                    </m:r>
                    <m:r>
                      <a:rPr lang="en-US" i="1">
                        <a:latin typeface="Cambria Math" panose="02040503050406030204" pitchFamily="18" charset="0"/>
                      </a:rPr>
                      <m:t>𝑛</m:t>
                    </m:r>
                    <m:r>
                      <a:rPr lang="en-US" i="1">
                        <a:latin typeface="Cambria Math" panose="02040503050406030204" pitchFamily="18" charset="0"/>
                      </a:rPr>
                      <m:t>.</m:t>
                    </m:r>
                  </m:oMath>
                </a14:m>
                <a:endParaRPr lang="en-US" dirty="0"/>
              </a:p>
            </p:txBody>
          </p:sp>
        </mc:Choice>
        <mc:Fallback>
          <p:sp>
            <p:nvSpPr>
              <p:cNvPr id="4" name="Rectangle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24200" y="2801586"/>
                <a:ext cx="5257800" cy="410177"/>
              </a:xfrm>
              <a:prstGeom prst="rect">
                <a:avLst/>
              </a:prstGeom>
              <a:blipFill>
                <a:blip r:embed="rId2"/>
                <a:stretch>
                  <a:fillRect b="-149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5" name="TextBox 4"/>
              <p:cNvSpPr txBox="1"/>
              <p:nvPr/>
            </p:nvSpPr>
            <p:spPr>
              <a:xfrm>
                <a:off x="4267200" y="3429000"/>
                <a:ext cx="1524648" cy="43800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sr-Latn-RS" i="1">
                              <a:latin typeface="Cambria Math"/>
                            </a:rPr>
                            <m:t>𝑡</m:t>
                          </m:r>
                        </m:e>
                        <m:sub>
                          <m:r>
                            <a:rPr lang="sr-Latn-RS" i="1">
                              <a:latin typeface="Cambria Math"/>
                            </a:rPr>
                            <m:t>𝑖</m:t>
                          </m:r>
                        </m:sub>
                      </m:sSub>
                      <m:r>
                        <a:rPr lang="sr-Latn-RS" i="1">
                          <a:latin typeface="Cambria Math"/>
                        </a:rPr>
                        <m:t>∗</m:t>
                      </m:r>
                      <m:sSub>
                        <m:sSubPr>
                          <m:ctrlPr>
                            <a:rPr lang="sr-Latn-RS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sr-Latn-RS" i="1">
                              <a:latin typeface="Cambria Math"/>
                            </a:rPr>
                            <m:t>𝑥</m:t>
                          </m:r>
                        </m:e>
                        <m:sub>
                          <m:r>
                            <a:rPr lang="sr-Latn-RS" i="1">
                              <a:latin typeface="Cambria Math"/>
                            </a:rPr>
                            <m:t>𝑖</m:t>
                          </m:r>
                        </m:sub>
                      </m:sSub>
                      <m:r>
                        <a:rPr lang="sr-Latn-RS" i="1">
                          <a:latin typeface="Cambria Math"/>
                          <a:ea typeface="Cambria Math"/>
                        </a:rPr>
                        <m:t>&lt;</m:t>
                      </m:r>
                      <m:sSub>
                        <m:sSub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sr-Latn-RS" i="1">
                              <a:latin typeface="Cambria Math"/>
                            </a:rPr>
                            <m:t>𝐶</m:t>
                          </m:r>
                        </m:e>
                        <m:sub>
                          <m:sSub>
                            <m:sSubPr>
                              <m:ctrlPr>
                                <a:rPr lang="sr-Latn-RS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sr-Latn-RS" i="1">
                                  <a:latin typeface="Cambria Math"/>
                                </a:rPr>
                                <m:t>Č</m:t>
                              </m:r>
                              <m:r>
                                <a:rPr lang="sr-Latn-RS" i="1">
                                  <a:latin typeface="Cambria Math"/>
                                </a:rPr>
                                <m:t>𝑒</m:t>
                              </m:r>
                            </m:e>
                            <m:sub>
                              <m:r>
                                <a:rPr lang="sr-Latn-RS" i="1">
                                  <a:latin typeface="Cambria Math"/>
                                </a:rPr>
                                <m:t>𝑗</m:t>
                              </m:r>
                            </m:sub>
                          </m:sSub>
                        </m:sub>
                      </m:sSub>
                    </m:oMath>
                  </m:oMathPara>
                </a14:m>
                <a:endParaRPr lang="en-US"/>
              </a:p>
            </p:txBody>
          </p:sp>
        </mc:Choice>
        <mc:Fallback>
          <p:sp>
            <p:nvSpPr>
              <p:cNvPr id="5" name="TextBox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67200" y="3429000"/>
                <a:ext cx="1524648" cy="438005"/>
              </a:xfrm>
              <a:prstGeom prst="rect">
                <a:avLst/>
              </a:prstGeom>
              <a:blipFill>
                <a:blip r:embed="rId3"/>
                <a:stretch>
                  <a:fillRect b="-563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TextBox 5"/>
          <p:cNvSpPr txBox="1"/>
          <p:nvPr/>
        </p:nvSpPr>
        <p:spPr>
          <a:xfrm>
            <a:off x="2416032" y="4096435"/>
            <a:ext cx="8001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Latn-RS"/>
              <a:t>(Vreme potrebno da se proizvede i-ti proizvod) * (količina i-tog proizvoda), mora biti manja od raspoloživog fonda vremena radnika j-te kategorije</a:t>
            </a:r>
            <a:endParaRPr lang="en-US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7" name="Rectangle 6"/>
              <p:cNvSpPr/>
              <p:nvPr/>
            </p:nvSpPr>
            <p:spPr>
              <a:xfrm>
                <a:off x="4343401" y="4774444"/>
                <a:ext cx="1869101" cy="84856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nary>
                        <m:naryPr>
                          <m:chr m:val="∑"/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m:rPr>
                              <m:brk m:alnAt="23"/>
                            </m:rPr>
                            <a:rPr lang="sr-Latn-RS" i="1">
                              <a:latin typeface="Cambria Math"/>
                            </a:rPr>
                            <m:t>𝑖</m:t>
                          </m:r>
                          <m:r>
                            <a:rPr lang="sr-Latn-RS" i="1">
                              <a:latin typeface="Cambria Math"/>
                            </a:rPr>
                            <m:t>=1</m:t>
                          </m:r>
                        </m:sub>
                        <m:sup>
                          <m:r>
                            <a:rPr lang="sr-Latn-RS" i="1">
                              <a:latin typeface="Cambria Math"/>
                            </a:rPr>
                            <m:t>𝑛</m:t>
                          </m:r>
                        </m:sup>
                        <m:e>
                          <m:sSub>
                            <m:sSub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sr-Latn-RS" i="1">
                                  <a:latin typeface="Cambria Math"/>
                                </a:rPr>
                                <m:t>𝑡</m:t>
                              </m:r>
                            </m:e>
                            <m:sub>
                              <m:r>
                                <a:rPr lang="sr-Latn-RS" i="1">
                                  <a:latin typeface="Cambria Math"/>
                                </a:rPr>
                                <m:t>𝑖</m:t>
                              </m:r>
                            </m:sub>
                          </m:sSub>
                          <m:r>
                            <a:rPr lang="sr-Latn-RS" i="1">
                              <a:latin typeface="Cambria Math"/>
                            </a:rPr>
                            <m:t>∗</m:t>
                          </m:r>
                          <m:sSub>
                            <m:sSubPr>
                              <m:ctrlPr>
                                <a:rPr lang="sr-Latn-RS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sr-Latn-RS" i="1">
                                  <a:latin typeface="Cambria Math"/>
                                </a:rPr>
                                <m:t>𝑥</m:t>
                              </m:r>
                            </m:e>
                            <m:sub>
                              <m:r>
                                <a:rPr lang="sr-Latn-RS" i="1">
                                  <a:latin typeface="Cambria Math"/>
                                </a:rPr>
                                <m:t>𝑖</m:t>
                              </m:r>
                            </m:sub>
                          </m:sSub>
                        </m:e>
                      </m:nary>
                      <m:r>
                        <a:rPr lang="sr-Latn-RS" i="1">
                          <a:latin typeface="Cambria Math"/>
                          <a:ea typeface="Cambria Math"/>
                        </a:rPr>
                        <m:t>&lt;</m:t>
                      </m:r>
                      <m:sSub>
                        <m:sSub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sr-Latn-RS" i="1">
                              <a:latin typeface="Cambria Math"/>
                            </a:rPr>
                            <m:t>𝐶</m:t>
                          </m:r>
                        </m:e>
                        <m:sub>
                          <m:sSub>
                            <m:sSubPr>
                              <m:ctrlPr>
                                <a:rPr lang="sr-Latn-RS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sr-Latn-RS" i="1">
                                  <a:latin typeface="Cambria Math"/>
                                </a:rPr>
                                <m:t>Č</m:t>
                              </m:r>
                              <m:r>
                                <a:rPr lang="sr-Latn-RS" i="1">
                                  <a:latin typeface="Cambria Math"/>
                                </a:rPr>
                                <m:t>𝑒</m:t>
                              </m:r>
                            </m:e>
                            <m:sub>
                              <m:r>
                                <a:rPr lang="sr-Latn-RS" i="1">
                                  <a:latin typeface="Cambria Math"/>
                                </a:rPr>
                                <m:t>𝑗</m:t>
                              </m:r>
                            </m:sub>
                          </m:sSub>
                        </m:sub>
                      </m:sSub>
                    </m:oMath>
                  </m:oMathPara>
                </a14:m>
                <a:endParaRPr lang="en-US"/>
              </a:p>
            </p:txBody>
          </p:sp>
        </mc:Choice>
        <mc:Fallback>
          <p:sp>
            <p:nvSpPr>
              <p:cNvPr id="7" name="Rectangle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43401" y="4774444"/>
                <a:ext cx="1869101" cy="848566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TextBox 7"/>
          <p:cNvSpPr txBox="1"/>
          <p:nvPr/>
        </p:nvSpPr>
        <p:spPr>
          <a:xfrm>
            <a:off x="2433156" y="5676473"/>
            <a:ext cx="8001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Latn-RS"/>
              <a:t>(Vreme potrebno da se proizvedu svi proizvodi) * (količina i-tih proizvoda), mora biti manja od raspoloživog fonda vremena radnika j-te kategorije.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64681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r-Latn-RS"/>
              <a:t>Materijalni resursi</a:t>
            </a:r>
          </a:p>
          <a:p>
            <a:r>
              <a:rPr lang="sr-Latn-RS"/>
              <a:t>Rok isporuke</a:t>
            </a:r>
          </a:p>
          <a:p>
            <a:r>
              <a:rPr lang="sr-Latn-RS"/>
              <a:t>Energetski resursi</a:t>
            </a:r>
          </a:p>
          <a:p>
            <a:r>
              <a:rPr lang="sr-Latn-RS"/>
              <a:t>Kvalitet proizvoda, usluge, procesa, organizacije</a:t>
            </a:r>
          </a:p>
          <a:p>
            <a:r>
              <a:rPr lang="sr-Latn-RS"/>
              <a:t>Finansijska sredstva</a:t>
            </a:r>
            <a:br>
              <a:rPr lang="sr-Latn-RS"/>
            </a:br>
            <a:r>
              <a:rPr lang="sr-Latn-RS"/>
              <a:t>Eksterni uslovi (pravni, politički, ekonomski, uvozno-izvozni itd.)</a:t>
            </a:r>
          </a:p>
          <a:p>
            <a:r>
              <a:rPr lang="sr-Latn-RS"/>
              <a:t>Prodajna cena (prodajna cena mora biti veća o cene koštanja)</a:t>
            </a:r>
          </a:p>
          <a:p>
            <a:endParaRPr lang="en-US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Latn-RS"/>
              <a:t>Ograničenja mogu biti: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482886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sr-Latn-RS"/>
              <a:t>Primer:</a:t>
            </a:r>
          </a:p>
          <a:p>
            <a:r>
              <a:rPr lang="sr-Latn-RS"/>
              <a:t>Jedinična dobit proizvoda A je 25 dinara, a proizvoda B 30 dinara.</a:t>
            </a:r>
            <a:endParaRPr lang="en-US"/>
          </a:p>
          <a:p>
            <a:r>
              <a:rPr lang="en-US"/>
              <a:t>Nemamo organi</a:t>
            </a:r>
            <a:r>
              <a:rPr lang="sr-Latn-RS"/>
              <a:t>čenja za potrebe tržišta, samo za kapacitet dve proizvodne mašine.</a:t>
            </a:r>
          </a:p>
          <a:p>
            <a:r>
              <a:rPr lang="sr-Latn-RS"/>
              <a:t>Proizvod A se obrađuje na strugu 15 minuta, dok se proizvod B na istoj mašini obrađuje 24 minuta.</a:t>
            </a:r>
          </a:p>
          <a:p>
            <a:r>
              <a:rPr lang="sr-Latn-RS"/>
              <a:t>Proizvod A se zatim obrađuje na brusilici 17 minuta, dok se proizvod B obrađuje na istoj mašini 23 minuta.</a:t>
            </a:r>
          </a:p>
          <a:p>
            <a:r>
              <a:rPr lang="sr-Latn-RS"/>
              <a:t>Zapišite funkciju cilja (maksimalna dobit) i ograničenja (za godišnji obim proizvodnje).</a:t>
            </a:r>
          </a:p>
        </p:txBody>
      </p:sp>
    </p:spTree>
    <p:extLst>
      <p:ext uri="{BB962C8B-B14F-4D97-AF65-F5344CB8AC3E}">
        <p14:creationId xmlns:p14="http://schemas.microsoft.com/office/powerpoint/2010/main" val="225753874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4" name="Rectangle 3">
                <a:extLst>
                  <a:ext uri="{FF2B5EF4-FFF2-40B4-BE49-F238E27FC236}">
                    <a16:creationId xmlns:a16="http://schemas.microsoft.com/office/drawing/2014/main" id="{81DA6D9D-7F63-45C7-88CF-18E76AA421A4}"/>
                  </a:ext>
                </a:extLst>
              </p:cNvPr>
              <p:cNvSpPr/>
              <p:nvPr/>
            </p:nvSpPr>
            <p:spPr>
              <a:xfrm>
                <a:off x="2590800" y="2286001"/>
                <a:ext cx="8305800" cy="40498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sr-Latn-RS"/>
                  <a:t>Maksimalna dobit: </a:t>
                </a:r>
                <a14:m>
                  <m:oMath xmlns:m="http://schemas.openxmlformats.org/officeDocument/2006/math">
                    <m:r>
                      <a:rPr lang="sr-Latn-RS" sz="2000">
                        <a:latin typeface="Cambria Math" panose="02040503050406030204" pitchFamily="18" charset="0"/>
                      </a:rPr>
                      <m:t> </m:t>
                    </m:r>
                    <m:r>
                      <a:rPr lang="sr-Latn-RS" sz="2000" i="1">
                        <a:latin typeface="Cambria Math" panose="02040503050406030204" pitchFamily="18" charset="0"/>
                      </a:rPr>
                      <m:t>𝐹</m:t>
                    </m:r>
                    <m:r>
                      <m:rPr>
                        <m:nor/>
                      </m:rPr>
                      <a:rPr lang="sr-Latn-RS" sz="2000"/>
                      <m:t>(</m:t>
                    </m:r>
                    <m:r>
                      <m:rPr>
                        <m:nor/>
                      </m:rPr>
                      <a:rPr lang="sr-Latn-RS" sz="2000"/>
                      <m:t>x</m:t>
                    </m:r>
                    <m:r>
                      <m:rPr>
                        <m:nor/>
                      </m:rPr>
                      <a:rPr lang="sr-Latn-RS" sz="2000"/>
                      <m:t>)= </m:t>
                    </m:r>
                    <m:r>
                      <m:rPr>
                        <m:nor/>
                      </m:rPr>
                      <a:rPr lang="sr-Latn-RS" sz="2000"/>
                      <m:t>max</m:t>
                    </m:r>
                    <m:r>
                      <m:rPr>
                        <m:nor/>
                      </m:rPr>
                      <a:rPr lang="sr-Latn-RS" sz="2000"/>
                      <m:t> </m:t>
                    </m:r>
                    <m:r>
                      <a:rPr lang="en-US" sz="2000" i="1">
                        <a:latin typeface="Cambria Math"/>
                      </a:rPr>
                      <m:t>𝑑</m:t>
                    </m:r>
                    <m:r>
                      <m:rPr>
                        <m:nor/>
                      </m:rPr>
                      <a:rPr lang="sr-Latn-RS" sz="2000"/>
                      <m:t>=</m:t>
                    </m:r>
                    <m:r>
                      <m:rPr>
                        <m:nor/>
                      </m:rPr>
                      <a:rPr lang="sr-Latn-RS" sz="2000"/>
                      <m:t>25</m:t>
                    </m:r>
                    <m:r>
                      <m:rPr>
                        <m:nor/>
                      </m:rPr>
                      <a:rPr lang="sr-Latn-RS" sz="2000"/>
                      <m:t>X</m:t>
                    </m:r>
                    <m:r>
                      <m:rPr>
                        <m:nor/>
                      </m:rPr>
                      <a:rPr lang="sr-Latn-RS" sz="2000"/>
                      <m:t>+30</m:t>
                    </m:r>
                    <m:r>
                      <m:rPr>
                        <m:nor/>
                      </m:rPr>
                      <a:rPr lang="sr-Latn-RS" sz="2000"/>
                      <m:t>Y</m:t>
                    </m:r>
                  </m:oMath>
                </a14:m>
                <a:endParaRPr lang="en-US"/>
              </a:p>
            </p:txBody>
          </p:sp>
        </mc:Choice>
        <mc:Fallback>
          <p:sp>
            <p:nvSpPr>
              <p:cNvPr id="4" name="Rectangle 3">
                <a:extLst>
                  <a:ext uri="{FF2B5EF4-FFF2-40B4-BE49-F238E27FC236}">
                    <a16:creationId xmlns:a16="http://schemas.microsoft.com/office/drawing/2014/main" id="{81DA6D9D-7F63-45C7-88CF-18E76AA421A4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90800" y="2286001"/>
                <a:ext cx="8305800" cy="404983"/>
              </a:xfrm>
              <a:prstGeom prst="rect">
                <a:avLst/>
              </a:prstGeom>
              <a:blipFill>
                <a:blip r:embed="rId2"/>
                <a:stretch>
                  <a:fillRect l="-587" t="-1515" b="-2121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Rectangle 4">
            <a:extLst>
              <a:ext uri="{FF2B5EF4-FFF2-40B4-BE49-F238E27FC236}">
                <a16:creationId xmlns:a16="http://schemas.microsoft.com/office/drawing/2014/main" id="{8A7839A6-E023-49AA-BDE2-751570216A6A}"/>
              </a:ext>
            </a:extLst>
          </p:cNvPr>
          <p:cNvSpPr/>
          <p:nvPr/>
        </p:nvSpPr>
        <p:spPr>
          <a:xfrm>
            <a:off x="2578232" y="3364468"/>
            <a:ext cx="123176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r-Latn-RS"/>
              <a:t>X≥0</a:t>
            </a:r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69E6CC3-3A9D-43FA-B79B-4255F728D53B}"/>
              </a:ext>
            </a:extLst>
          </p:cNvPr>
          <p:cNvSpPr/>
          <p:nvPr/>
        </p:nvSpPr>
        <p:spPr>
          <a:xfrm>
            <a:off x="2590801" y="3746369"/>
            <a:ext cx="123176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r-Latn-RS"/>
              <a:t>Y≥0</a:t>
            </a:r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8A20FB6-722B-402C-AFCF-253BC546CFDA}"/>
              </a:ext>
            </a:extLst>
          </p:cNvPr>
          <p:cNvSpPr txBox="1"/>
          <p:nvPr/>
        </p:nvSpPr>
        <p:spPr>
          <a:xfrm>
            <a:off x="2259291" y="1948443"/>
            <a:ext cx="2362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Latn-RS" b="1"/>
              <a:t>F-ja cilja:</a:t>
            </a:r>
            <a:endParaRPr lang="en-US" b="1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C78D233-43BF-44E8-8E99-2FF634E2821D}"/>
              </a:ext>
            </a:extLst>
          </p:cNvPr>
          <p:cNvSpPr txBox="1"/>
          <p:nvPr/>
        </p:nvSpPr>
        <p:spPr>
          <a:xfrm>
            <a:off x="2259291" y="2907268"/>
            <a:ext cx="2362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Latn-RS" b="1"/>
              <a:t>Ograničenja:</a:t>
            </a:r>
            <a:endParaRPr lang="en-US" b="1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1AD97C03-97C4-4BB4-9667-58F6C2E889EB}"/>
              </a:ext>
            </a:extLst>
          </p:cNvPr>
          <p:cNvSpPr/>
          <p:nvPr/>
        </p:nvSpPr>
        <p:spPr>
          <a:xfrm>
            <a:off x="2578231" y="4186798"/>
            <a:ext cx="766399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r-Latn-RS"/>
              <a:t>15X+24Y≤</a:t>
            </a:r>
            <a:r>
              <a:rPr lang="en-US"/>
              <a:t>(52 nedelje *5 dana -15 neradni dani -10 dana za odra</a:t>
            </a:r>
            <a:r>
              <a:rPr lang="sr-Latn-RS"/>
              <a:t>ž</a:t>
            </a:r>
            <a:r>
              <a:rPr lang="en-US"/>
              <a:t>avanje)*7,5</a:t>
            </a:r>
            <a:r>
              <a:rPr lang="sr-Latn-RS"/>
              <a:t>sati</a:t>
            </a:r>
            <a:r>
              <a:rPr lang="en-US"/>
              <a:t>*60</a:t>
            </a:r>
            <a:r>
              <a:rPr lang="sr-Latn-RS"/>
              <a:t>min=105750 min</a:t>
            </a:r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DFCF3635-A80F-4424-B8B0-63D354EC26F2}"/>
              </a:ext>
            </a:extLst>
          </p:cNvPr>
          <p:cNvSpPr/>
          <p:nvPr/>
        </p:nvSpPr>
        <p:spPr>
          <a:xfrm>
            <a:off x="2557154" y="4964668"/>
            <a:ext cx="766399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r-Latn-RS"/>
              <a:t>17X+23Y≤105750 min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471990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82A8B84-2FD0-4511-BB7C-73262BFEE9B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r-Latn-RS"/>
              <a:t>Ako dodamo ograničenje potrebe tržišta za proizvod A su 3000 kom, za proizvod B 4050 kom, zapis bi bio sledeći:</a:t>
            </a:r>
            <a:endParaRPr lang="en-US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4" name="Rectangle 3">
                <a:extLst>
                  <a:ext uri="{FF2B5EF4-FFF2-40B4-BE49-F238E27FC236}">
                    <a16:creationId xmlns:a16="http://schemas.microsoft.com/office/drawing/2014/main" id="{A9D53F36-1F45-4368-9CC5-936B3127A294}"/>
                  </a:ext>
                </a:extLst>
              </p:cNvPr>
              <p:cNvSpPr/>
              <p:nvPr/>
            </p:nvSpPr>
            <p:spPr>
              <a:xfrm>
                <a:off x="2154719" y="3498659"/>
                <a:ext cx="8305800" cy="40498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sr-Latn-RS" sz="2000" i="1">
                          <a:latin typeface="Cambria Math" panose="02040503050406030204" pitchFamily="18" charset="0"/>
                        </a:rPr>
                        <m:t>𝐹</m:t>
                      </m:r>
                      <m:r>
                        <m:rPr>
                          <m:nor/>
                        </m:rPr>
                        <a:rPr lang="sr-Latn-RS" sz="2000"/>
                        <m:t>(</m:t>
                      </m:r>
                      <m:r>
                        <m:rPr>
                          <m:nor/>
                        </m:rPr>
                        <a:rPr lang="sr-Latn-RS" sz="2000"/>
                        <m:t>x</m:t>
                      </m:r>
                      <m:r>
                        <m:rPr>
                          <m:nor/>
                        </m:rPr>
                        <a:rPr lang="sr-Latn-RS" sz="2000"/>
                        <m:t>)= 25</m:t>
                      </m:r>
                      <m:r>
                        <m:rPr>
                          <m:nor/>
                        </m:rPr>
                        <a:rPr lang="sr-Latn-RS" sz="2000"/>
                        <m:t>X</m:t>
                      </m:r>
                      <m:r>
                        <m:rPr>
                          <m:nor/>
                        </m:rPr>
                        <a:rPr lang="sr-Latn-RS" sz="2000"/>
                        <m:t>+30</m:t>
                      </m:r>
                      <m:r>
                        <m:rPr>
                          <m:nor/>
                        </m:rPr>
                        <a:rPr lang="sr-Latn-RS" sz="2000"/>
                        <m:t>Y</m:t>
                      </m:r>
                    </m:oMath>
                  </m:oMathPara>
                </a14:m>
                <a:endParaRPr lang="en-US"/>
              </a:p>
            </p:txBody>
          </p:sp>
        </mc:Choice>
        <mc:Fallback>
          <p:sp>
            <p:nvSpPr>
              <p:cNvPr id="4" name="Rectangle 3">
                <a:extLst>
                  <a:ext uri="{FF2B5EF4-FFF2-40B4-BE49-F238E27FC236}">
                    <a16:creationId xmlns:a16="http://schemas.microsoft.com/office/drawing/2014/main" id="{A9D53F36-1F45-4368-9CC5-936B3127A294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54719" y="3498659"/>
                <a:ext cx="8305800" cy="404983"/>
              </a:xfrm>
              <a:prstGeom prst="rect">
                <a:avLst/>
              </a:prstGeom>
              <a:blipFill>
                <a:blip r:embed="rId2"/>
                <a:stretch>
                  <a:fillRect b="-909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Rectangle 4">
            <a:extLst>
              <a:ext uri="{FF2B5EF4-FFF2-40B4-BE49-F238E27FC236}">
                <a16:creationId xmlns:a16="http://schemas.microsoft.com/office/drawing/2014/main" id="{215DFF60-1FD4-4272-BB20-154E105DCBA3}"/>
              </a:ext>
            </a:extLst>
          </p:cNvPr>
          <p:cNvSpPr/>
          <p:nvPr/>
        </p:nvSpPr>
        <p:spPr>
          <a:xfrm>
            <a:off x="2193221" y="3970859"/>
            <a:ext cx="157988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r-Latn-RS"/>
              <a:t>0 ≤ X ≤ 3000</a:t>
            </a:r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D3D09C0A-C48E-4A3C-A690-539308378DDE}"/>
              </a:ext>
            </a:extLst>
          </p:cNvPr>
          <p:cNvSpPr/>
          <p:nvPr/>
        </p:nvSpPr>
        <p:spPr>
          <a:xfrm>
            <a:off x="2205790" y="4352760"/>
            <a:ext cx="202932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r-Latn-RS"/>
              <a:t>0 ≤ Y ≤ 4050</a:t>
            </a:r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629CC2C-10E6-4364-A982-0D0B5625246C}"/>
              </a:ext>
            </a:extLst>
          </p:cNvPr>
          <p:cNvSpPr/>
          <p:nvPr/>
        </p:nvSpPr>
        <p:spPr>
          <a:xfrm>
            <a:off x="2193220" y="4793189"/>
            <a:ext cx="766399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r-Latn-RS"/>
              <a:t>15X+24Y ≤ 105750</a:t>
            </a:r>
            <a:endParaRPr lang="en-US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C823DCAA-B479-4FE5-9554-54959AF03AAC}"/>
              </a:ext>
            </a:extLst>
          </p:cNvPr>
          <p:cNvSpPr/>
          <p:nvPr/>
        </p:nvSpPr>
        <p:spPr>
          <a:xfrm>
            <a:off x="2193220" y="5201997"/>
            <a:ext cx="766399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r-Latn-RS"/>
              <a:t>17X+23Y ≤ 105750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8062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>
            <a:extLst>
              <a:ext uri="{FF2B5EF4-FFF2-40B4-BE49-F238E27FC236}">
                <a16:creationId xmlns:a16="http://schemas.microsoft.com/office/drawing/2014/main" id="{43A55A6F-3F92-4FD7-8318-7270B520799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8821" y="827137"/>
            <a:ext cx="7795865" cy="61671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E3E563B-3746-4ACE-BFAB-C65196E69F5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4571" y="468463"/>
            <a:ext cx="10515600" cy="4351338"/>
          </a:xfrm>
        </p:spPr>
        <p:txBody>
          <a:bodyPr/>
          <a:lstStyle/>
          <a:p>
            <a:r>
              <a:rPr lang="sr-Latn-RS"/>
              <a:t>Primer oblasti dopustivih rešenja</a:t>
            </a:r>
          </a:p>
        </p:txBody>
      </p:sp>
    </p:spTree>
    <p:extLst>
      <p:ext uri="{BB962C8B-B14F-4D97-AF65-F5344CB8AC3E}">
        <p14:creationId xmlns:p14="http://schemas.microsoft.com/office/powerpoint/2010/main" val="297775027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97CEE8C-7B0A-422A-AF5C-FC1D6B1BE1D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37457"/>
            <a:ext cx="10515600" cy="4351338"/>
          </a:xfrm>
        </p:spPr>
        <p:txBody>
          <a:bodyPr/>
          <a:lstStyle/>
          <a:p>
            <a:r>
              <a:rPr lang="sr-Latn-RS"/>
              <a:t>Za nas primer oblast dopustivih resenja bila bi:</a:t>
            </a:r>
            <a:endParaRPr lang="en-US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5" name="Rectangle 4">
                <a:extLst>
                  <a:ext uri="{FF2B5EF4-FFF2-40B4-BE49-F238E27FC236}">
                    <a16:creationId xmlns:a16="http://schemas.microsoft.com/office/drawing/2014/main" id="{EF93BD12-6A31-460E-BA45-AA89C709FEA2}"/>
                  </a:ext>
                </a:extLst>
              </p:cNvPr>
              <p:cNvSpPr/>
              <p:nvPr/>
            </p:nvSpPr>
            <p:spPr>
              <a:xfrm>
                <a:off x="8642147" y="2083745"/>
                <a:ext cx="2151749" cy="206210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sr-Latn-RS" sz="2000" i="1">
                          <a:latin typeface="Cambria Math" panose="02040503050406030204" pitchFamily="18" charset="0"/>
                        </a:rPr>
                        <m:t>𝐹</m:t>
                      </m:r>
                      <m:r>
                        <m:rPr>
                          <m:nor/>
                        </m:rPr>
                        <a:rPr lang="sr-Latn-RS" sz="2000"/>
                        <m:t>(</m:t>
                      </m:r>
                      <m:r>
                        <m:rPr>
                          <m:nor/>
                        </m:rPr>
                        <a:rPr lang="sr-Latn-RS" sz="2000"/>
                        <m:t>x</m:t>
                      </m:r>
                      <m:r>
                        <m:rPr>
                          <m:nor/>
                        </m:rPr>
                        <a:rPr lang="sr-Latn-RS" sz="2000"/>
                        <m:t>)= 25</m:t>
                      </m:r>
                      <m:r>
                        <m:rPr>
                          <m:nor/>
                        </m:rPr>
                        <a:rPr lang="sr-Latn-RS" sz="2000"/>
                        <m:t>X</m:t>
                      </m:r>
                      <m:r>
                        <m:rPr>
                          <m:nor/>
                        </m:rPr>
                        <a:rPr lang="sr-Latn-RS" sz="2000"/>
                        <m:t>+30</m:t>
                      </m:r>
                      <m:r>
                        <m:rPr>
                          <m:nor/>
                        </m:rPr>
                        <a:rPr lang="sr-Latn-RS" sz="2000"/>
                        <m:t>Y</m:t>
                      </m:r>
                    </m:oMath>
                  </m:oMathPara>
                </a14:m>
                <a:endParaRPr lang="sr-Latn-RS" sz="2000"/>
              </a:p>
              <a:p>
                <a:pPr lvl="0" eaLnBrk="0" fontAlgn="base" hangingPunct="0">
                  <a:spcBef>
                    <a:spcPct val="0"/>
                  </a:spcBef>
                  <a:spcAft>
                    <a:spcPct val="0"/>
                  </a:spcAft>
                  <a:buFontTx/>
                  <a:buChar char="•"/>
                </a:pPr>
                <a:r>
                  <a:rPr lang="sr-Latn-RS"/>
                  <a:t>a ciljna funkcija ima max vrednost u tački</a:t>
                </a:r>
              </a:p>
              <a:p>
                <a:pPr lvl="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n-US" altLang="en-US"/>
                  <a:t>X = 3000</a:t>
                </a:r>
              </a:p>
              <a:p>
                <a:pPr lvl="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n-US" altLang="en-US"/>
                  <a:t>Y ≈ 2380.43</a:t>
                </a:r>
              </a:p>
              <a:p>
                <a:pPr lvl="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n-US" altLang="en-US"/>
                  <a:t>F ≈ 146413.04</a:t>
                </a:r>
              </a:p>
              <a:p>
                <a:pPr/>
                <a:r>
                  <a:rPr lang="sr-Latn-RS"/>
                  <a:t> </a:t>
                </a:r>
                <a:endParaRPr lang="en-US"/>
              </a:p>
            </p:txBody>
          </p:sp>
        </mc:Choice>
        <mc:Fallback>
          <p:sp>
            <p:nvSpPr>
              <p:cNvPr id="5" name="Rectangle 4">
                <a:extLst>
                  <a:ext uri="{FF2B5EF4-FFF2-40B4-BE49-F238E27FC236}">
                    <a16:creationId xmlns:a16="http://schemas.microsoft.com/office/drawing/2014/main" id="{EF93BD12-6A31-460E-BA45-AA89C709FEA2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642147" y="2083745"/>
                <a:ext cx="2151749" cy="2062103"/>
              </a:xfrm>
              <a:prstGeom prst="rect">
                <a:avLst/>
              </a:prstGeom>
              <a:blipFill>
                <a:blip r:embed="rId2"/>
                <a:stretch>
                  <a:fillRect l="-2550" r="-311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7" name="Picture 6">
            <a:extLst>
              <a:ext uri="{FF2B5EF4-FFF2-40B4-BE49-F238E27FC236}">
                <a16:creationId xmlns:a16="http://schemas.microsoft.com/office/drawing/2014/main" id="{574FDC24-A843-4313-B4A3-7BF24ACA2C1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50411" y="856064"/>
            <a:ext cx="7379525" cy="58951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286646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792874-9F6E-4EA4-A197-BF67EBD315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Latn-RS"/>
              <a:t>Primer 2.</a:t>
            </a:r>
            <a:endParaRPr lang="en-US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8B14B673-02EF-4205-AEBB-5CA0FFB7B39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98007" y="955098"/>
            <a:ext cx="8255793" cy="57647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408470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>
            <a:extLst>
              <a:ext uri="{FF2B5EF4-FFF2-40B4-BE49-F238E27FC236}">
                <a16:creationId xmlns:a16="http://schemas.microsoft.com/office/drawing/2014/main" id="{A8DD35CB-E595-4365-BFB4-64BAB025AB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4102" y="166016"/>
            <a:ext cx="5320364" cy="6524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5" name="Straight Arrow Connector 4">
            <a:extLst>
              <a:ext uri="{FF2B5EF4-FFF2-40B4-BE49-F238E27FC236}">
                <a16:creationId xmlns:a16="http://schemas.microsoft.com/office/drawing/2014/main" id="{5C41E687-442D-4BFE-A879-3E934871A124}"/>
              </a:ext>
            </a:extLst>
          </p:cNvPr>
          <p:cNvCxnSpPr>
            <a:cxnSpLocks/>
          </p:cNvCxnSpPr>
          <p:nvPr/>
        </p:nvCxnSpPr>
        <p:spPr>
          <a:xfrm>
            <a:off x="5274644" y="5052671"/>
            <a:ext cx="2995114" cy="175312"/>
          </a:xfrm>
          <a:prstGeom prst="straightConnector1">
            <a:avLst/>
          </a:prstGeom>
          <a:ln w="28575">
            <a:solidFill>
              <a:srgbClr val="FF0000"/>
            </a:solidFill>
            <a:headEnd type="stealth" w="lg" len="lg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>
            <a:extLst>
              <a:ext uri="{FF2B5EF4-FFF2-40B4-BE49-F238E27FC236}">
                <a16:creationId xmlns:a16="http://schemas.microsoft.com/office/drawing/2014/main" id="{695515F4-B14B-4DBC-B0FA-5128987B9F11}"/>
              </a:ext>
            </a:extLst>
          </p:cNvPr>
          <p:cNvSpPr txBox="1"/>
          <p:nvPr/>
        </p:nvSpPr>
        <p:spPr>
          <a:xfrm>
            <a:off x="8269758" y="5024556"/>
            <a:ext cx="33961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r-Latn-RS" dirty="0"/>
              <a:t>Maks</a:t>
            </a:r>
            <a:r>
              <a:rPr lang="sr-Latn-RS"/>
              <a:t>. profit kao razlika f-je Cp i Ck</a:t>
            </a:r>
            <a:endParaRPr lang="en-US" dirty="0"/>
          </a:p>
        </p:txBody>
      </p:sp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B2649211-71D3-40D1-BE17-75744AA66DFD}"/>
              </a:ext>
            </a:extLst>
          </p:cNvPr>
          <p:cNvCxnSpPr>
            <a:cxnSpLocks/>
          </p:cNvCxnSpPr>
          <p:nvPr/>
        </p:nvCxnSpPr>
        <p:spPr>
          <a:xfrm>
            <a:off x="5274644" y="631827"/>
            <a:ext cx="2853429" cy="369060"/>
          </a:xfrm>
          <a:prstGeom prst="straightConnector1">
            <a:avLst/>
          </a:prstGeom>
          <a:ln w="28575">
            <a:solidFill>
              <a:srgbClr val="FF0000"/>
            </a:solidFill>
            <a:headEnd type="stealth" w="lg" len="lg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>
            <a:extLst>
              <a:ext uri="{FF2B5EF4-FFF2-40B4-BE49-F238E27FC236}">
                <a16:creationId xmlns:a16="http://schemas.microsoft.com/office/drawing/2014/main" id="{AEA3F085-31BC-466D-B896-051E5C9DC50D}"/>
              </a:ext>
            </a:extLst>
          </p:cNvPr>
          <p:cNvSpPr txBox="1"/>
          <p:nvPr/>
        </p:nvSpPr>
        <p:spPr>
          <a:xfrm>
            <a:off x="8117358" y="849247"/>
            <a:ext cx="156004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r-Latn-RS" dirty="0"/>
              <a:t>Maks. prihod</a:t>
            </a:r>
            <a:endParaRPr lang="en-US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F5BE5C4-D3B7-4B23-9D96-64CA7CC871BF}"/>
              </a:ext>
            </a:extLst>
          </p:cNvPr>
          <p:cNvSpPr txBox="1"/>
          <p:nvPr/>
        </p:nvSpPr>
        <p:spPr>
          <a:xfrm>
            <a:off x="7646286" y="2472023"/>
            <a:ext cx="194284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r-Latn-RS"/>
              <a:t>Min. cena koštanja</a:t>
            </a:r>
            <a:endParaRPr lang="en-US" dirty="0"/>
          </a:p>
        </p:txBody>
      </p:sp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386F5B28-6CC7-48CA-BE5B-8FDDC63D6B02}"/>
              </a:ext>
            </a:extLst>
          </p:cNvPr>
          <p:cNvCxnSpPr>
            <a:cxnSpLocks/>
          </p:cNvCxnSpPr>
          <p:nvPr/>
        </p:nvCxnSpPr>
        <p:spPr>
          <a:xfrm>
            <a:off x="3876504" y="1719888"/>
            <a:ext cx="3717829" cy="937073"/>
          </a:xfrm>
          <a:prstGeom prst="straightConnector1">
            <a:avLst/>
          </a:prstGeom>
          <a:ln w="28575">
            <a:solidFill>
              <a:srgbClr val="FF0000"/>
            </a:solidFill>
            <a:headEnd type="stealth" w="lg" len="lg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>
            <a:extLst>
              <a:ext uri="{FF2B5EF4-FFF2-40B4-BE49-F238E27FC236}">
                <a16:creationId xmlns:a16="http://schemas.microsoft.com/office/drawing/2014/main" id="{B5CF93E9-CB18-485E-8014-8F1322A96460}"/>
              </a:ext>
            </a:extLst>
          </p:cNvPr>
          <p:cNvSpPr txBox="1"/>
          <p:nvPr/>
        </p:nvSpPr>
        <p:spPr>
          <a:xfrm>
            <a:off x="7662249" y="1521460"/>
            <a:ext cx="42896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Latn-RS"/>
              <a:t>Veličina Ck koji uzimamo jer je tada najveća razlika Ukupnog prihoda i Cene koštanja</a:t>
            </a:r>
            <a:endParaRPr lang="en-US" dirty="0"/>
          </a:p>
        </p:txBody>
      </p:sp>
      <p:cxnSp>
        <p:nvCxnSpPr>
          <p:cNvPr id="17" name="Straight Arrow Connector 16">
            <a:extLst>
              <a:ext uri="{FF2B5EF4-FFF2-40B4-BE49-F238E27FC236}">
                <a16:creationId xmlns:a16="http://schemas.microsoft.com/office/drawing/2014/main" id="{DE160CB5-9752-4F5A-87CA-EC32F5C34F55}"/>
              </a:ext>
            </a:extLst>
          </p:cNvPr>
          <p:cNvCxnSpPr>
            <a:cxnSpLocks/>
          </p:cNvCxnSpPr>
          <p:nvPr/>
        </p:nvCxnSpPr>
        <p:spPr>
          <a:xfrm>
            <a:off x="5274644" y="1521460"/>
            <a:ext cx="2319689" cy="468537"/>
          </a:xfrm>
          <a:prstGeom prst="straightConnector1">
            <a:avLst/>
          </a:prstGeom>
          <a:ln w="28575">
            <a:solidFill>
              <a:srgbClr val="FF0000"/>
            </a:solidFill>
            <a:headEnd type="stealth" w="lg" len="lg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5701300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C8A9E7-88C1-4BE4-8266-405457E7C3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Latn-RS"/>
              <a:t>Prvi korak – formirati nelinearnu f-ju Cp u funkciji od Q (obima proizvodnje)</a:t>
            </a:r>
            <a:endParaRPr lang="en-US"/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BD40907D-0116-421C-BDB2-134982E3F4B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85878674"/>
              </p:ext>
            </p:extLst>
          </p:nvPr>
        </p:nvGraphicFramePr>
        <p:xfrm>
          <a:off x="1098734" y="2043049"/>
          <a:ext cx="2044065" cy="137718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188720">
                  <a:extLst>
                    <a:ext uri="{9D8B030D-6E8A-4147-A177-3AD203B41FA5}">
                      <a16:colId xmlns:a16="http://schemas.microsoft.com/office/drawing/2014/main" val="3163973714"/>
                    </a:ext>
                  </a:extLst>
                </a:gridCol>
                <a:gridCol w="855345">
                  <a:extLst>
                    <a:ext uri="{9D8B030D-6E8A-4147-A177-3AD203B41FA5}">
                      <a16:colId xmlns:a16="http://schemas.microsoft.com/office/drawing/2014/main" val="3090645073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VODOMER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C</a:t>
                      </a:r>
                      <a:r>
                        <a:rPr lang="en-US" sz="1200" baseline="-25000">
                          <a:effectLst/>
                        </a:rPr>
                        <a:t>1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55963709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1 kom</a:t>
                      </a:r>
                      <a:r>
                        <a:rPr lang="sr-Latn-RS" sz="1200">
                          <a:effectLst/>
                        </a:rPr>
                        <a:t>  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sr-Latn-RS" sz="1200" b="0" i="0" u="none" strike="noStrike" kern="12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200" b="0" i="0" u="none" strike="noStrike" kern="12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3822</a:t>
                      </a:r>
                    </a:p>
                  </a:txBody>
                  <a:tcPr marL="6350" marR="6350" marT="6350" marB="0" anchor="ctr"/>
                </a:tc>
                <a:extLst>
                  <a:ext uri="{0D108BD9-81ED-4DB2-BD59-A6C34878D82A}">
                    <a16:rowId xmlns:a16="http://schemas.microsoft.com/office/drawing/2014/main" val="228797167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10 kom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400</a:t>
                      </a:r>
                      <a:r>
                        <a:rPr lang="sr-Latn-R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/>
                </a:tc>
                <a:extLst>
                  <a:ext uri="{0D108BD9-81ED-4DB2-BD59-A6C34878D82A}">
                    <a16:rowId xmlns:a16="http://schemas.microsoft.com/office/drawing/2014/main" val="153067822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50 kom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4600</a:t>
                      </a:r>
                    </a:p>
                  </a:txBody>
                  <a:tcPr marL="6350" marR="6350" marT="6350" marB="0" anchor="ctr"/>
                </a:tc>
                <a:extLst>
                  <a:ext uri="{0D108BD9-81ED-4DB2-BD59-A6C34878D82A}">
                    <a16:rowId xmlns:a16="http://schemas.microsoft.com/office/drawing/2014/main" val="171686004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100 kom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sr-Latn-R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4778</a:t>
                      </a:r>
                    </a:p>
                  </a:txBody>
                  <a:tcPr marL="6350" marR="6350" marT="6350" marB="0" anchor="ctr"/>
                </a:tc>
                <a:extLst>
                  <a:ext uri="{0D108BD9-81ED-4DB2-BD59-A6C34878D82A}">
                    <a16:rowId xmlns:a16="http://schemas.microsoft.com/office/drawing/2014/main" val="153043369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1000 kom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sr-Latn-R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5256</a:t>
                      </a:r>
                    </a:p>
                  </a:txBody>
                  <a:tcPr marL="6350" marR="6350" marT="6350" marB="0" anchor="ctr"/>
                </a:tc>
                <a:extLst>
                  <a:ext uri="{0D108BD9-81ED-4DB2-BD59-A6C34878D82A}">
                    <a16:rowId xmlns:a16="http://schemas.microsoft.com/office/drawing/2014/main" val="148960416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r-Latn-RS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2000 kom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sr-Latn-R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4500</a:t>
                      </a:r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/>
                </a:tc>
                <a:extLst>
                  <a:ext uri="{0D108BD9-81ED-4DB2-BD59-A6C34878D82A}">
                    <a16:rowId xmlns:a16="http://schemas.microsoft.com/office/drawing/2014/main" val="2853488806"/>
                  </a:ext>
                </a:extLst>
              </a:tr>
            </a:tbl>
          </a:graphicData>
        </a:graphic>
      </p:graphicFrame>
      <p:pic>
        <p:nvPicPr>
          <p:cNvPr id="10" name="Picture 9">
            <a:extLst>
              <a:ext uri="{FF2B5EF4-FFF2-40B4-BE49-F238E27FC236}">
                <a16:creationId xmlns:a16="http://schemas.microsoft.com/office/drawing/2014/main" id="{77D2C013-6442-427C-9424-6FD98DFBCB3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49450" y="1690688"/>
            <a:ext cx="7604350" cy="48406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911827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9C4C970-E7EF-4C0A-8045-52C6E4D45B1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378872"/>
            <a:ext cx="10515600" cy="4351338"/>
          </a:xfrm>
        </p:spPr>
        <p:txBody>
          <a:bodyPr/>
          <a:lstStyle/>
          <a:p>
            <a:r>
              <a:rPr lang="sr-Latn-RS"/>
              <a:t>Kvadratna aproksimativna f-ja cilja</a:t>
            </a:r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2C31C543-A172-4A66-B01E-884B1BE438B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04120" y="1738727"/>
            <a:ext cx="8397225" cy="4863967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583B7C8A-1219-40E1-988E-1FE1B963CF0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4311" y="842711"/>
            <a:ext cx="6239746" cy="714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99428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C8A9E7-88C1-4BE4-8266-405457E7C3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Latn-RS"/>
              <a:t>Drugi korak – formirati nelinearnu f-ju Ck u funkciji od Q (obima proizvodnje)</a:t>
            </a:r>
            <a:endParaRPr lang="en-US"/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BD40907D-0116-421C-BDB2-134982E3F4B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08076721"/>
              </p:ext>
            </p:extLst>
          </p:nvPr>
        </p:nvGraphicFramePr>
        <p:xfrm>
          <a:off x="1098734" y="2043049"/>
          <a:ext cx="2044065" cy="1369441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188720">
                  <a:extLst>
                    <a:ext uri="{9D8B030D-6E8A-4147-A177-3AD203B41FA5}">
                      <a16:colId xmlns:a16="http://schemas.microsoft.com/office/drawing/2014/main" val="3163973714"/>
                    </a:ext>
                  </a:extLst>
                </a:gridCol>
                <a:gridCol w="855345">
                  <a:extLst>
                    <a:ext uri="{9D8B030D-6E8A-4147-A177-3AD203B41FA5}">
                      <a16:colId xmlns:a16="http://schemas.microsoft.com/office/drawing/2014/main" val="3090645073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VODOMER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C</a:t>
                      </a:r>
                      <a:r>
                        <a:rPr lang="en-US" sz="1200" baseline="-25000">
                          <a:effectLst/>
                        </a:rPr>
                        <a:t>1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55963709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1 kom</a:t>
                      </a:r>
                      <a:r>
                        <a:rPr lang="sr-Latn-RS" sz="1200">
                          <a:effectLst/>
                        </a:rPr>
                        <a:t>  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r-Latn-RS" sz="1200">
                          <a:effectLst/>
                        </a:rPr>
                        <a:t> </a:t>
                      </a:r>
                      <a:r>
                        <a:rPr lang="en-US" sz="1200">
                          <a:effectLst/>
                        </a:rPr>
                        <a:t>4</a:t>
                      </a:r>
                      <a:r>
                        <a:rPr lang="sr-Latn-RS" sz="1200">
                          <a:effectLst/>
                        </a:rPr>
                        <a:t>120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28797167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10 kom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 </a:t>
                      </a:r>
                      <a:r>
                        <a:rPr lang="sr-Latn-RS" sz="1200">
                          <a:effectLst/>
                        </a:rPr>
                        <a:t>4000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53067822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50 kom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 </a:t>
                      </a:r>
                      <a:r>
                        <a:rPr lang="sr-Latn-RS" sz="1200">
                          <a:effectLst/>
                        </a:rPr>
                        <a:t>3600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71686004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100 kom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 </a:t>
                      </a:r>
                      <a:r>
                        <a:rPr lang="sr-Latn-RS" sz="1200">
                          <a:effectLst/>
                        </a:rPr>
                        <a:t>3400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53043369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1000 kom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 </a:t>
                      </a:r>
                      <a:r>
                        <a:rPr lang="sr-Latn-RS" sz="1200">
                          <a:effectLst/>
                        </a:rPr>
                        <a:t>3250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48960416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r-Latn-RS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2000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r-Latn-RS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3000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915306024"/>
                  </a:ext>
                </a:extLst>
              </a:tr>
            </a:tbl>
          </a:graphicData>
        </a:graphic>
      </p:graphicFrame>
      <p:pic>
        <p:nvPicPr>
          <p:cNvPr id="6" name="Picture 5">
            <a:extLst>
              <a:ext uri="{FF2B5EF4-FFF2-40B4-BE49-F238E27FC236}">
                <a16:creationId xmlns:a16="http://schemas.microsoft.com/office/drawing/2014/main" id="{3C68A668-2141-4623-864F-6C87147F15F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72741" y="2043048"/>
            <a:ext cx="7723854" cy="48149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429805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9C4C970-E7EF-4C0A-8045-52C6E4D45B1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378872"/>
            <a:ext cx="10515600" cy="4351338"/>
          </a:xfrm>
        </p:spPr>
        <p:txBody>
          <a:bodyPr/>
          <a:lstStyle/>
          <a:p>
            <a:r>
              <a:rPr lang="sr-Latn-RS"/>
              <a:t>Kvadratna aproksimativna f-ja cilja</a:t>
            </a:r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51A0AE1-3FE4-417E-B834-C491D45D3D5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86773" y="1281228"/>
            <a:ext cx="8792648" cy="5669499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A835C794-D0E7-4B67-A52B-D1E6AAA4726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5597" y="798564"/>
            <a:ext cx="5668166" cy="4572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38091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AA290BAB-59FF-42CE-B1BD-E0A0562E5C9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2840" y="1693090"/>
            <a:ext cx="9990556" cy="4966163"/>
          </a:xfrm>
          <a:prstGeom prst="rect">
            <a:avLst/>
          </a:prstGeom>
        </p:spPr>
      </p:pic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FE2E6273-A7B7-43EC-96A9-80D1E1B74D3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0318" y="813572"/>
            <a:ext cx="10515600" cy="4351338"/>
          </a:xfrm>
        </p:spPr>
        <p:txBody>
          <a:bodyPr/>
          <a:lstStyle/>
          <a:p>
            <a:r>
              <a:rPr lang="sr-Latn-RS"/>
              <a:t>Dve f-je cilja i njihova razlika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8122627"/>
      </p:ext>
    </p:extLst>
  </p:cSld>
  <p:clrMapOvr>
    <a:masterClrMapping/>
  </p:clrMapOvr>
</p:sld>
</file>

<file path=ppt/theme/theme1.xml><?xml version="1.0" encoding="utf-8"?>
<a:theme xmlns:a="http://schemas.openxmlformats.org/drawingml/2006/main" name="ie 16 9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e 16 9" id="{576E9A8D-BB38-4D95-A36F-DF7C8086BD01}" vid="{49606A15-62B4-4A0C-88AF-796A0652F44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89_ie_template</Template>
  <TotalTime>1712</TotalTime>
  <Words>733</Words>
  <Application>Microsoft Office PowerPoint</Application>
  <PresentationFormat>Widescreen</PresentationFormat>
  <Paragraphs>116</Paragraphs>
  <Slides>19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6" baseType="lpstr">
      <vt:lpstr>Arial</vt:lpstr>
      <vt:lpstr>Calibri</vt:lpstr>
      <vt:lpstr>Calibri Light</vt:lpstr>
      <vt:lpstr>Cambria Math</vt:lpstr>
      <vt:lpstr>Wingdings</vt:lpstr>
      <vt:lpstr>ie 16 9</vt:lpstr>
      <vt:lpstr>Equation</vt:lpstr>
      <vt:lpstr>Optimizacija proizvodnih procesa</vt:lpstr>
      <vt:lpstr>PowerPoint Presentation</vt:lpstr>
      <vt:lpstr> Kriterijum optimalnosti – profit, troškovi i dobit</vt:lpstr>
      <vt:lpstr>Ograničenja</vt:lpstr>
      <vt:lpstr>PowerPoint Presentation</vt:lpstr>
      <vt:lpstr>PowerPoint Presentation</vt:lpstr>
      <vt:lpstr>Ograničenja mogu biti: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Primer 2.</vt:lpstr>
      <vt:lpstr>PowerPoint Presentation</vt:lpstr>
      <vt:lpstr>Prvi korak – formirati nelinearnu f-ju Cp u funkciji od Q (obima proizvodnje)</vt:lpstr>
      <vt:lpstr>PowerPoint Presentation</vt:lpstr>
      <vt:lpstr>Drugi korak – formirati nelinearnu f-ju Ck u funkciji od Q (obima proizvodnje)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Vesna</dc:creator>
  <cp:lastModifiedBy>Mira</cp:lastModifiedBy>
  <cp:revision>196</cp:revision>
  <dcterms:created xsi:type="dcterms:W3CDTF">2022-03-07T11:48:22Z</dcterms:created>
  <dcterms:modified xsi:type="dcterms:W3CDTF">2025-07-02T20:19:54Z</dcterms:modified>
</cp:coreProperties>
</file>